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96" r:id="rId1"/>
  </p:sldMasterIdLst>
  <p:notesMasterIdLst>
    <p:notesMasterId r:id="rId8"/>
  </p:notesMasterIdLst>
  <p:handoutMasterIdLst>
    <p:handoutMasterId r:id="rId9"/>
  </p:handoutMasterIdLst>
  <p:sldIdLst>
    <p:sldId id="2375" r:id="rId2"/>
    <p:sldId id="2334" r:id="rId3"/>
    <p:sldId id="2365" r:id="rId4"/>
    <p:sldId id="2374" r:id="rId5"/>
    <p:sldId id="2369" r:id="rId6"/>
    <p:sldId id="2364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Segoe UI Historic" panose="020B0604020202020204" charset="0"/>
      <p:regular r:id="rId14"/>
    </p:embeddedFont>
    <p:embeddedFont>
      <p:font typeface="Segoe UI" panose="020B0502040204020203" pitchFamily="34" charset="0"/>
      <p:regular r:id="rId15"/>
      <p:bold r:id="rId16"/>
      <p:italic r:id="rId17"/>
      <p:boldItalic r:id="rId18"/>
    </p:embeddedFont>
    <p:embeddedFont>
      <p:font typeface="Segoe UI Black" panose="020B0604020202020204" charset="0"/>
      <p:bold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Segoe UI Semilight" panose="020B0402040204020203" pitchFamily="34" charset="0"/>
      <p:regular r:id="rId23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F0FE"/>
    <a:srgbClr val="CCECFF"/>
    <a:srgbClr val="77A3C0"/>
    <a:srgbClr val="025091"/>
    <a:srgbClr val="9CE1E6"/>
    <a:srgbClr val="013661"/>
    <a:srgbClr val="EA557F"/>
    <a:srgbClr val="F3F4F7"/>
    <a:srgbClr val="3081B6"/>
    <a:srgbClr val="1D4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95" autoAdjust="0"/>
    <p:restoredTop sz="94992"/>
  </p:normalViewPr>
  <p:slideViewPr>
    <p:cSldViewPr snapToGrid="0">
      <p:cViewPr varScale="1">
        <p:scale>
          <a:sx n="110" d="100"/>
          <a:sy n="110" d="100"/>
        </p:scale>
        <p:origin x="588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xmlns="" id="{30BDA605-1575-412F-BA42-191BE363022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9155CBA-737E-4A9B-B204-FCDE532B9AB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E17DC-990B-4F89-851C-31E4AB7BF375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8BE9D374-40A4-4217-8E6D-93800EA3D75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EA72277-8CDD-455A-B750-45B5D0E6F36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D70EE2-91C9-4BB0-9625-B3464F29CC6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3427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94723-82ED-4ACB-8F8D-F3AF956C9A64}" type="datetimeFigureOut">
              <a:rPr lang="ru-RU" smtClean="0"/>
              <a:t>16.08.2022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A05516-9DD3-4419-8314-33B56182FB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262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98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98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2980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4970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A05516-9DD3-4419-8314-33B56182FB39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05941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592E2-3131-42D0-B420-22B321166C88}" type="datetime1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206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CD370-8C4B-42C7-B11C-66756B1003B1}" type="datetime1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Центры «Мой бизнес»   •   Сентябрь 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AD3B78-AE40-496C-AA42-81564F0BA380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292377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85600" y="274645"/>
            <a:ext cx="36576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800" y="274645"/>
            <a:ext cx="10769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02BC8-E4E9-4D43-BF8F-2DF7A7C79A4E}" type="datetime1">
              <a:rPr lang="ru-RU" smtClean="0"/>
              <a:t>16.08.2022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Центры «Мой бизнес»   •   Сентябрь 2021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1193651-A2B0-41B8-B0B6-AD9D90A0DAE4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8176307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аздел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:a16="http://schemas.microsoft.com/office/drawing/2014/main" xmlns="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7" y="4807026"/>
            <a:ext cx="1676564" cy="1520447"/>
          </a:xfrm>
          <a:prstGeom prst="rect">
            <a:avLst/>
          </a:prstGeom>
        </p:spPr>
      </p:pic>
      <p:sp>
        <p:nvSpPr>
          <p:cNvPr id="20" name="Текст 18">
            <a:extLst>
              <a:ext uri="{FF2B5EF4-FFF2-40B4-BE49-F238E27FC236}">
                <a16:creationId xmlns:a16="http://schemas.microsoft.com/office/drawing/2014/main" xmlns="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815928"/>
            <a:ext cx="10915196" cy="3416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8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Заголовок 11">
            <a:extLst>
              <a:ext uri="{FF2B5EF4-FFF2-40B4-BE49-F238E27FC236}">
                <a16:creationId xmlns:a16="http://schemas.microsoft.com/office/drawing/2014/main" xmlns="" id="{C9B72D80-B32F-47B2-B938-A957648C3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3" y="2098809"/>
            <a:ext cx="10914743" cy="2315256"/>
          </a:xfrm>
        </p:spPr>
        <p:txBody>
          <a:bodyPr anchor="ctr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10" name="Текст 18">
            <a:extLst>
              <a:ext uri="{FF2B5EF4-FFF2-40B4-BE49-F238E27FC236}">
                <a16:creationId xmlns:a16="http://schemas.microsoft.com/office/drawing/2014/main" xmlns="" id="{2DCAB316-9BD1-4B3C-B705-4128947CA0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175" y="1193300"/>
            <a:ext cx="10915196" cy="2585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12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455022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CFF7104-C7B6-4595-AB69-077D88BE7C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8629" y="1681163"/>
            <a:ext cx="53589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08820506-B989-4B6B-BE3E-2AF8AAA2A7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8629" y="2505075"/>
            <a:ext cx="535894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B255252-98E7-468D-BFC9-A73AEEE72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38117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BC4DF92-2197-4785-A075-5FB0189A57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38117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RU" dirty="0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62D0017A-A852-48F3-888A-5AF2FD049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4BC6-0346-491A-B795-B6F5AD10B7B1}" type="datetime1">
              <a:rPr lang="ru-RU" smtClean="0"/>
              <a:t>16.08.2022</a:t>
            </a:fld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809C9A0B-58E3-4FBA-BD67-F4B21138E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CFC9A0-9CF8-431D-99DE-4E49BB5A2FC7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xmlns="" id="{9DBB2462-94AC-42B0-9C3F-9E001CF67ED4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  <p:sp>
        <p:nvSpPr>
          <p:cNvPr id="12" name="Заголовок 1">
            <a:extLst>
              <a:ext uri="{FF2B5EF4-FFF2-40B4-BE49-F238E27FC236}">
                <a16:creationId xmlns:a16="http://schemas.microsoft.com/office/drawing/2014/main" xmlns="" id="{A75490C6-D3FC-47A8-BF30-46D77214E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3" y="365129"/>
            <a:ext cx="109147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684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3" y="365129"/>
            <a:ext cx="109147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126-E146-43B7-9F51-213A8B292193}" type="datetime1">
              <a:rPr lang="ru-RU" smtClean="0"/>
              <a:t>16.08.2022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5644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3" y="365129"/>
            <a:ext cx="10914743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0D3E8126-E146-43B7-9F51-213A8B292193}" type="datetime1">
              <a:rPr lang="ru-RU" smtClean="0"/>
              <a:pPr/>
              <a:t>16.08.2022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</a:p>
        </p:txBody>
      </p:sp>
    </p:spTree>
    <p:extLst>
      <p:ext uri="{BB962C8B-B14F-4D97-AF65-F5344CB8AC3E}">
        <p14:creationId xmlns:p14="http://schemas.microsoft.com/office/powerpoint/2010/main" val="25339999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xmlns="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3" y="1979320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3" y="365129"/>
            <a:ext cx="109147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126-E146-43B7-9F51-213A8B292193}" type="datetime1">
              <a:rPr lang="ru-RU" smtClean="0"/>
              <a:t>16.08.2022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  <p:sp>
        <p:nvSpPr>
          <p:cNvPr id="17" name="Текст 15">
            <a:extLst>
              <a:ext uri="{FF2B5EF4-FFF2-40B4-BE49-F238E27FC236}">
                <a16:creationId xmlns:a16="http://schemas.microsoft.com/office/drawing/2014/main" xmlns="" id="{F1E9ADE3-F955-4727-B820-2CD19C332B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30" y="1979317"/>
            <a:ext cx="2960745" cy="307777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8" name="Текст 15">
            <a:extLst>
              <a:ext uri="{FF2B5EF4-FFF2-40B4-BE49-F238E27FC236}">
                <a16:creationId xmlns:a16="http://schemas.microsoft.com/office/drawing/2014/main" xmlns="" id="{93C6759B-731B-4379-8C70-20139B0671D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9" y="2278581"/>
            <a:ext cx="2960745" cy="3693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4" name="Picture Placeholder 7">
            <a:extLst>
              <a:ext uri="{FF2B5EF4-FFF2-40B4-BE49-F238E27FC236}">
                <a16:creationId xmlns:a16="http://schemas.microsoft.com/office/drawing/2014/main" xmlns="" id="{BACE17BE-ADC2-45FF-BA6A-C17F18567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7" y="3928678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5" name="Текст 15">
            <a:extLst>
              <a:ext uri="{FF2B5EF4-FFF2-40B4-BE49-F238E27FC236}">
                <a16:creationId xmlns:a16="http://schemas.microsoft.com/office/drawing/2014/main" xmlns="" id="{A4F5CAAF-47EB-41A9-ABC6-348984FB25E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13" y="3928675"/>
            <a:ext cx="2743201" cy="307777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Текст 15">
            <a:extLst>
              <a:ext uri="{FF2B5EF4-FFF2-40B4-BE49-F238E27FC236}">
                <a16:creationId xmlns:a16="http://schemas.microsoft.com/office/drawing/2014/main" xmlns="" id="{9A7A06EC-D3B2-4D64-9745-BC7373BC689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12" y="4227939"/>
            <a:ext cx="2743201" cy="3693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676868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7">
            <a:extLst>
              <a:ext uri="{FF2B5EF4-FFF2-40B4-BE49-F238E27FC236}">
                <a16:creationId xmlns:a16="http://schemas.microsoft.com/office/drawing/2014/main" xmlns="" id="{7D069EE4-C80F-4E12-8FFD-79BCA2A1AEE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61683" y="3899003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33" y="365129"/>
            <a:ext cx="10914743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126-E146-43B7-9F51-213A8B292193}" type="datetime1">
              <a:rPr lang="ru-RU" smtClean="0"/>
              <a:t>16.08.2022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00CC503C-269F-469D-BB37-B34CDB11579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  <p:sp>
        <p:nvSpPr>
          <p:cNvPr id="21" name="Picture Placeholder 7">
            <a:extLst>
              <a:ext uri="{FF2B5EF4-FFF2-40B4-BE49-F238E27FC236}">
                <a16:creationId xmlns:a16="http://schemas.microsoft.com/office/drawing/2014/main" xmlns="" id="{0753FA30-3391-4819-977C-C88B99C8364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398167" y="1979320"/>
            <a:ext cx="3603740" cy="2396377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Текст 15">
            <a:extLst>
              <a:ext uri="{FF2B5EF4-FFF2-40B4-BE49-F238E27FC236}">
                <a16:creationId xmlns:a16="http://schemas.microsoft.com/office/drawing/2014/main" xmlns="" id="{99AA8007-F814-4E8C-80AE-7EFC1226F4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114313" y="2864377"/>
            <a:ext cx="2439063" cy="307777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Текст 15">
            <a:extLst>
              <a:ext uri="{FF2B5EF4-FFF2-40B4-BE49-F238E27FC236}">
                <a16:creationId xmlns:a16="http://schemas.microsoft.com/office/drawing/2014/main" xmlns="" id="{A3C53F25-A6D3-4CEB-AF3E-DCDE66964AA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4313" y="3163642"/>
            <a:ext cx="2439063" cy="3693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7" name="Текст 15">
            <a:extLst>
              <a:ext uri="{FF2B5EF4-FFF2-40B4-BE49-F238E27FC236}">
                <a16:creationId xmlns:a16="http://schemas.microsoft.com/office/drawing/2014/main" xmlns="" id="{DE142E9F-AFFB-4D63-9F5E-F0EA3739CB8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77830" y="4910838"/>
            <a:ext cx="2960745" cy="307777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buNone/>
              <a:defRPr lang="ru-RU" sz="1400" b="0" kern="1200" dirty="0" smtClean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8" name="Текст 15">
            <a:extLst>
              <a:ext uri="{FF2B5EF4-FFF2-40B4-BE49-F238E27FC236}">
                <a16:creationId xmlns:a16="http://schemas.microsoft.com/office/drawing/2014/main" xmlns="" id="{41E23D19-5BF2-4AE7-ADFF-CA36A2704F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477829" y="5210102"/>
            <a:ext cx="2960745" cy="369332"/>
          </a:xfr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+mj-lt"/>
              <a:buNone/>
              <a:defRPr lang="ru-RU" sz="1800" b="1" i="0" kern="1200" dirty="0" smtClean="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+mn-ea"/>
                <a:cs typeface="Calibri Light" panose="020F0302020204030204" pitchFamily="34" charset="0"/>
              </a:defRPr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580822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EB5FC-3764-4564-9DE4-1D07A083DA06}" type="datetime1">
              <a:rPr lang="ru-RU" smtClean="0"/>
              <a:t>16.08.2022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DE6E1F09-350F-4877-8FC7-4DB85B54CA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503" y="1459022"/>
            <a:ext cx="5128996" cy="5128994"/>
          </a:xfrm>
          <a:prstGeom prst="rect">
            <a:avLst/>
          </a:prstGeom>
        </p:spPr>
      </p:pic>
      <p:sp>
        <p:nvSpPr>
          <p:cNvPr id="8" name="Picture Placeholder 7">
            <a:extLst>
              <a:ext uri="{FF2B5EF4-FFF2-40B4-BE49-F238E27FC236}">
                <a16:creationId xmlns:a16="http://schemas.microsoft.com/office/drawing/2014/main" xmlns="" id="{AC249122-3349-40D8-A4F7-78D3722179D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2489" y="2355178"/>
            <a:ext cx="4673307" cy="2669194"/>
          </a:xfrm>
          <a:custGeom>
            <a:avLst/>
            <a:gdLst>
              <a:gd name="connsiteX0" fmla="*/ 0 w 4015740"/>
              <a:gd name="connsiteY0" fmla="*/ 0 h 2293620"/>
              <a:gd name="connsiteX1" fmla="*/ 4015740 w 4015740"/>
              <a:gd name="connsiteY1" fmla="*/ 0 h 2293620"/>
              <a:gd name="connsiteX2" fmla="*/ 4015740 w 4015740"/>
              <a:gd name="connsiteY2" fmla="*/ 2293620 h 2293620"/>
              <a:gd name="connsiteX3" fmla="*/ 0 w 4015740"/>
              <a:gd name="connsiteY3" fmla="*/ 2293620 h 2293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15740" h="2293620">
                <a:moveTo>
                  <a:pt x="0" y="0"/>
                </a:moveTo>
                <a:lnTo>
                  <a:pt x="4015740" y="0"/>
                </a:lnTo>
                <a:lnTo>
                  <a:pt x="4015740" y="2293620"/>
                </a:lnTo>
                <a:lnTo>
                  <a:pt x="0" y="2293620"/>
                </a:lnTo>
                <a:close/>
              </a:path>
            </a:pathLst>
          </a:custGeom>
          <a:pattFill prst="divot">
            <a:fgClr>
              <a:schemeClr val="accent1"/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A283C79-CDFB-4D67-8A29-98EE845B35CE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xmlns="" id="{EC2CE1BA-C5F0-4007-ABCC-567BB1E1BE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3640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DC2D2-4554-4F6F-A62E-CA58714921D2}" type="datetime1">
              <a:rPr lang="ru-RU" smtClean="0"/>
              <a:t>16.08.2022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 dirty="0"/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xmlns="" id="{9B03D8D9-5030-42AF-9664-A78B3E5C631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849" y="2357107"/>
            <a:ext cx="6400307" cy="3865784"/>
          </a:xfrm>
          <a:prstGeom prst="rect">
            <a:avLst/>
          </a:prstGeom>
        </p:spPr>
      </p:pic>
      <p:sp>
        <p:nvSpPr>
          <p:cNvPr id="12" name="Picture Placeholder 7">
            <a:extLst>
              <a:ext uri="{FF2B5EF4-FFF2-40B4-BE49-F238E27FC236}">
                <a16:creationId xmlns:a16="http://schemas.microsoft.com/office/drawing/2014/main" xmlns="" id="{798AD1E8-ACAA-435B-B018-53143291627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691701" y="2541266"/>
            <a:ext cx="4791171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CB61182-DB22-4658-8C5A-C20008F3212F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D2AA3DB2-30AA-4745-A947-9D3F2B83ED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4014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4B12CC-EEAC-4768-92FB-4B25FEAD459C}" type="datetime1">
              <a:rPr lang="ru-RU" smtClean="0"/>
              <a:t>16.08.2022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7040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00B219E-A126-4111-81E5-C3DDF4036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C7DDC73-E847-4266-A094-75D9D5B08E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52BBC-F44A-4859-A42E-8EA4D142DF72}" type="datetime1">
              <a:rPr lang="ru-RU" smtClean="0"/>
              <a:t>16.08.2022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55A41D57-06D8-473A-8F98-DEA4EE7E9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DEFA28CF-694F-4BB5-8F2C-1F071C37A20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637" y="2577650"/>
            <a:ext cx="6400307" cy="3865784"/>
          </a:xfrm>
          <a:prstGeom prst="rect">
            <a:avLst/>
          </a:prstGeom>
        </p:spPr>
      </p:pic>
      <p:sp>
        <p:nvSpPr>
          <p:cNvPr id="7" name="Picture Placeholder 7">
            <a:extLst>
              <a:ext uri="{FF2B5EF4-FFF2-40B4-BE49-F238E27FC236}">
                <a16:creationId xmlns:a16="http://schemas.microsoft.com/office/drawing/2014/main" xmlns="" id="{7F4F91F9-CA22-4B8F-A4C3-5F76F46123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03917" y="2814197"/>
            <a:ext cx="4811751" cy="2988000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044D3D-AE5A-4F44-AF2D-956AAD3FF513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9" name="Нижний колонтитул 4">
            <a:extLst>
              <a:ext uri="{FF2B5EF4-FFF2-40B4-BE49-F238E27FC236}">
                <a16:creationId xmlns:a16="http://schemas.microsoft.com/office/drawing/2014/main" xmlns="" id="{3B37CE04-81F8-4535-9AC6-53AD1BB46E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3817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132606DD-BE1C-4A11-A016-98252E8BAB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634" y="1269216"/>
            <a:ext cx="6400307" cy="3865784"/>
          </a:xfrm>
          <a:prstGeom prst="rect">
            <a:avLst/>
          </a:prstGeom>
        </p:spPr>
      </p:pic>
      <p:sp>
        <p:nvSpPr>
          <p:cNvPr id="6" name="Picture Placeholder 7">
            <a:extLst>
              <a:ext uri="{FF2B5EF4-FFF2-40B4-BE49-F238E27FC236}">
                <a16:creationId xmlns:a16="http://schemas.microsoft.com/office/drawing/2014/main" xmlns="" id="{8762A83B-737A-4FB3-967A-F56AB93FA19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633489" y="1453375"/>
            <a:ext cx="4791171" cy="3076998"/>
          </a:xfrm>
          <a:pattFill prst="divot">
            <a:fgClr>
              <a:schemeClr val="bg1">
                <a:lumMod val="8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814C8D8-0708-4117-A907-E1641C3C7BAF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  <p:sp>
        <p:nvSpPr>
          <p:cNvPr id="7" name="Нижний колонтитул 4">
            <a:extLst>
              <a:ext uri="{FF2B5EF4-FFF2-40B4-BE49-F238E27FC236}">
                <a16:creationId xmlns:a16="http://schemas.microsoft.com/office/drawing/2014/main" xmlns="" id="{AC393886-3886-4DBB-A389-413947152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38571" y="107162"/>
            <a:ext cx="41148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ru-RU" sz="800" b="1" kern="1200" dirty="0">
                <a:solidFill>
                  <a:schemeClr val="bg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ru-RU"/>
              <a:t>Центры «Мой бизнес»   •   Сентябрь 2021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5662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главный">
    <p:bg>
      <p:bgPr>
        <a:solidFill>
          <a:schemeClr val="tx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19" descr="MIIMO_Logo_monochrome_white_02.png">
            <a:extLst>
              <a:ext uri="{FF2B5EF4-FFF2-40B4-BE49-F238E27FC236}">
                <a16:creationId xmlns="" xmlns:a16="http://schemas.microsoft.com/office/drawing/2014/main" id="{40FEF380-591A-48FD-8E54-0A054E892D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646" y="4807020"/>
            <a:ext cx="1676564" cy="1520447"/>
          </a:xfrm>
          <a:prstGeom prst="rect">
            <a:avLst/>
          </a:prstGeom>
        </p:spPr>
      </p:pic>
      <p:sp>
        <p:nvSpPr>
          <p:cNvPr id="15" name="Заголовок 11">
            <a:extLst>
              <a:ext uri="{FF2B5EF4-FFF2-40B4-BE49-F238E27FC236}">
                <a16:creationId xmlns="" xmlns:a16="http://schemas.microsoft.com/office/drawing/2014/main" id="{C3AF479F-7913-4920-9C4F-A6C039D5C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629" y="1277258"/>
            <a:ext cx="10914742" cy="2315256"/>
          </a:xfrm>
        </p:spPr>
        <p:txBody>
          <a:bodyPr anchor="b">
            <a:norm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ru-RU" sz="4400" kern="1200" dirty="0">
                <a:solidFill>
                  <a:schemeClr val="bg1"/>
                </a:solidFill>
                <a:latin typeface="+mj-lt"/>
                <a:ea typeface="Segoe UI Black" panose="020B0A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ru-RU"/>
              <a:t>Образец заголовка</a:t>
            </a:r>
            <a:endParaRPr lang="ru-RU" dirty="0"/>
          </a:p>
        </p:txBody>
      </p:sp>
      <p:sp>
        <p:nvSpPr>
          <p:cNvPr id="20" name="Текст 18">
            <a:extLst>
              <a:ext uri="{FF2B5EF4-FFF2-40B4-BE49-F238E27FC236}">
                <a16:creationId xmlns="" xmlns:a16="http://schemas.microsoft.com/office/drawing/2014/main" id="{458F7A35-7276-4105-A85C-2A8F6F09D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8175" y="3684588"/>
            <a:ext cx="10915196" cy="424732"/>
          </a:xfrm>
        </p:spPr>
        <p:txBody>
          <a:bodyPr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 smtClean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ru-RU" sz="2400" kern="1200" dirty="0">
                <a:solidFill>
                  <a:schemeClr val="bg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03783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11128A-F9CE-4FF3-8E86-212FF66C5678}" type="datetime1">
              <a:rPr lang="ru-RU" smtClean="0"/>
              <a:t>16.08.2022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397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8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29600" y="1600206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1C0B4-4AC1-40F9-8B20-965AA6B295D7}" type="datetime1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Центры «Мой бизнес»   •   Сентябрь 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9DA32ED-A6D6-4D6C-875C-C8066096B20C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258551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24BC6-0346-491A-B795-B6F5AD10B7B1}" type="datetime1">
              <a:rPr lang="ru-RU" smtClean="0"/>
              <a:t>16.08.2022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Центры «Мой бизнес»   •   Сентябрь 2021</a:t>
            </a:r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CCFC9A0-9CF8-431D-99DE-4E49BB5A2FC7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800165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E8126-E146-43B7-9F51-213A8B292193}" type="datetime1">
              <a:rPr lang="ru-RU" smtClean="0"/>
              <a:t>16.08.2022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Центры «Мой бизнес»   •   Сентябрь 2021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FD91DA7-D9E7-4DF5-BD8B-AD9328799B88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4109900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12D39-A215-412A-91B6-3BCC4D49136C}" type="datetime1">
              <a:rPr lang="ru-RU" smtClean="0"/>
              <a:t>16.08.2022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38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05200-53CA-4ABB-871F-9FD01DBDCFF1}" type="datetime1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Центры «Мой бизнес»   •   Сентябрь 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60486DA-F663-40AD-AB08-886DC64DDBC0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3138896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E892B-9686-4D27-831A-42F6E15C1BC0}" type="datetime1">
              <a:rPr lang="ru-RU" smtClean="0"/>
              <a:t>16.08.2022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Центры «Мой бизнес»   •   Сентябрь 2021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2109A9-BCCA-49BE-9DE7-D41C118BC619}"/>
              </a:ext>
            </a:extLst>
          </p:cNvPr>
          <p:cNvSpPr txBox="1"/>
          <p:nvPr userDrawn="1"/>
        </p:nvSpPr>
        <p:spPr>
          <a:xfrm>
            <a:off x="668597" y="75790"/>
            <a:ext cx="5163127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ru-RU" sz="800" b="0" dirty="0">
                <a:solidFill>
                  <a:schemeClr val="bg1">
                    <a:lumMod val="75000"/>
                  </a:schemeClr>
                </a:solidFill>
              </a:rPr>
              <a:t>Министерство инвестиций, промышленности и науки Московской области </a:t>
            </a:r>
          </a:p>
        </p:txBody>
      </p:sp>
    </p:spTree>
    <p:extLst>
      <p:ext uri="{BB962C8B-B14F-4D97-AF65-F5344CB8AC3E}">
        <p14:creationId xmlns:p14="http://schemas.microsoft.com/office/powerpoint/2010/main" val="1116404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E89EF-D9BD-4271-A629-BA68160666AE}" type="datetime1">
              <a:rPr lang="ru-RU" smtClean="0"/>
              <a:pPr/>
              <a:t>16.08.2022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7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7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893421-D54F-4996-98AB-A05A83C75EA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3780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668" r:id="rId12"/>
    <p:sldLayoutId id="2147483653" r:id="rId13"/>
    <p:sldLayoutId id="2147483654" r:id="rId14"/>
    <p:sldLayoutId id="2147483669" r:id="rId15"/>
    <p:sldLayoutId id="2147483665" r:id="rId16"/>
    <p:sldLayoutId id="2147483666" r:id="rId17"/>
    <p:sldLayoutId id="2147483663" r:id="rId18"/>
    <p:sldLayoutId id="2147483664" r:id="rId19"/>
    <p:sldLayoutId id="2147483662" r:id="rId20"/>
    <p:sldLayoutId id="2147483660" r:id="rId21"/>
    <p:sldLayoutId id="2147483708" r:id="rId2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uslugi.mosreg.ru/services/20796" TargetMode="External"/><Relationship Id="rId3" Type="http://schemas.openxmlformats.org/officeDocument/2006/relationships/image" Target="../media/image4.png"/><Relationship Id="rId7" Type="http://schemas.openxmlformats.org/officeDocument/2006/relationships/hyperlink" Target="https://invest.mosreg.ru/business-suppor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F12AA0-154B-5F4F-B249-74818B30E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Региональные меры </a:t>
            </a:r>
            <a:r>
              <a:rPr lang="ru-RU" b="1" dirty="0" smtClean="0"/>
              <a:t>поддержки бизнеса</a:t>
            </a:r>
            <a:endParaRPr lang="ru-RU" b="1" dirty="0"/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9CCB4EC-1CB0-9144-B8ED-4795316FF2B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Московская область</a:t>
            </a:r>
          </a:p>
        </p:txBody>
      </p:sp>
    </p:spTree>
    <p:extLst>
      <p:ext uri="{BB962C8B-B14F-4D97-AF65-F5344CB8AC3E}">
        <p14:creationId xmlns:p14="http://schemas.microsoft.com/office/powerpoint/2010/main" val="219920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6811FE19-7771-2C41-B484-3B05DCE0053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0236" y="1840093"/>
            <a:ext cx="2464903" cy="138650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949CDAF0-0382-9C4C-8FF6-413DD5E866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713" y="835844"/>
            <a:ext cx="3215835" cy="186005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24C27C4B-39F8-F94C-B5E6-96455E92FC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768" y="973897"/>
            <a:ext cx="2815967" cy="1583981"/>
          </a:xfrm>
          <a:prstGeom prst="rect">
            <a:avLst/>
          </a:prstGeom>
        </p:spPr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2141E70-5F22-4965-A202-1A2DC593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2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7A2C7D5-E7AE-1C49-B346-113D7A70C4E1}"/>
              </a:ext>
            </a:extLst>
          </p:cNvPr>
          <p:cNvSpPr/>
          <p:nvPr/>
        </p:nvSpPr>
        <p:spPr>
          <a:xfrm>
            <a:off x="914403" y="2998034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37F9848-F7E5-244A-B047-BAD3167D324A}"/>
              </a:ext>
            </a:extLst>
          </p:cNvPr>
          <p:cNvSpPr/>
          <p:nvPr/>
        </p:nvSpPr>
        <p:spPr>
          <a:xfrm>
            <a:off x="914403" y="367800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6382571-283A-FF47-9841-871D7CF66C05}"/>
              </a:ext>
            </a:extLst>
          </p:cNvPr>
          <p:cNvSpPr/>
          <p:nvPr/>
        </p:nvSpPr>
        <p:spPr>
          <a:xfrm>
            <a:off x="914403" y="439944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435FF8-E13B-BE42-8B3C-F54DE7E3095D}"/>
              </a:ext>
            </a:extLst>
          </p:cNvPr>
          <p:cNvSpPr/>
          <p:nvPr/>
        </p:nvSpPr>
        <p:spPr>
          <a:xfrm>
            <a:off x="405719" y="220871"/>
            <a:ext cx="10544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ea typeface="Times New Roman" panose="02020603050405020304" pitchFamily="18" charset="0"/>
                <a:sym typeface="Arial"/>
              </a:rPr>
              <a:t>Субсидия промышленным предприятиям </a:t>
            </a:r>
          </a:p>
          <a:p>
            <a:r>
              <a:rPr lang="ru-RU" sz="3200" dirty="0">
                <a:solidFill>
                  <a:schemeClr val="tx2"/>
                </a:solidFill>
                <a:ea typeface="Times New Roman" panose="02020603050405020304" pitchFamily="18" charset="0"/>
                <a:sym typeface="Arial"/>
              </a:rPr>
              <a:t>на приобретение нового оборудования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23D4160-4952-EA42-8049-E8A33D4BA325}"/>
              </a:ext>
            </a:extLst>
          </p:cNvPr>
          <p:cNvSpPr/>
          <p:nvPr/>
        </p:nvSpPr>
        <p:spPr>
          <a:xfrm>
            <a:off x="638633" y="2175960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DE1E4BA5-2480-DA44-A42D-E0821D898802}"/>
              </a:ext>
            </a:extLst>
          </p:cNvPr>
          <p:cNvSpPr/>
          <p:nvPr/>
        </p:nvSpPr>
        <p:spPr>
          <a:xfrm>
            <a:off x="1005356" y="1564924"/>
            <a:ext cx="11189457" cy="6932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chemeClr val="tx2"/>
                </a:solidFill>
              </a:rPr>
              <a:t>Размер субсидии: </a:t>
            </a:r>
            <a:r>
              <a:rPr lang="ru-RU" sz="2000" b="1" dirty="0" smtClean="0">
                <a:solidFill>
                  <a:schemeClr val="tx2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10 </a:t>
            </a:r>
            <a:r>
              <a:rPr lang="ru-RU" sz="2000" b="1" dirty="0">
                <a:solidFill>
                  <a:schemeClr val="tx1"/>
                </a:solidFill>
              </a:rPr>
              <a:t>млн рублей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262CC5E-9147-8946-A9A1-80EB9A053717}"/>
              </a:ext>
            </a:extLst>
          </p:cNvPr>
          <p:cNvSpPr/>
          <p:nvPr/>
        </p:nvSpPr>
        <p:spPr>
          <a:xfrm>
            <a:off x="642218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DB5A411F-7E10-B147-8C5D-EDA94570EE56}"/>
              </a:ext>
            </a:extLst>
          </p:cNvPr>
          <p:cNvSpPr/>
          <p:nvPr/>
        </p:nvSpPr>
        <p:spPr>
          <a:xfrm>
            <a:off x="1005353" y="2184245"/>
            <a:ext cx="4998635" cy="9730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chemeClr val="tx2"/>
                </a:solidFill>
              </a:rPr>
              <a:t>Компенсация:  </a:t>
            </a:r>
          </a:p>
          <a:p>
            <a:pPr algn="just"/>
            <a:r>
              <a:rPr lang="ru-RU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20% 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от фактически произведенных затрат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на приобретение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оборудования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4237AB7-DB6C-8549-ADDD-876AA17B34F4}"/>
              </a:ext>
            </a:extLst>
          </p:cNvPr>
          <p:cNvSpPr/>
          <p:nvPr/>
        </p:nvSpPr>
        <p:spPr>
          <a:xfrm>
            <a:off x="4745637" y="2191724"/>
            <a:ext cx="69060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765CACF-ED5A-BA4D-8648-EA8B3039725F}"/>
              </a:ext>
            </a:extLst>
          </p:cNvPr>
          <p:cNvSpPr/>
          <p:nvPr/>
        </p:nvSpPr>
        <p:spPr>
          <a:xfrm>
            <a:off x="4716717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9" name="Прямоугольник 38">
            <a:extLst>
              <a:ext uri="{FF2B5EF4-FFF2-40B4-BE49-F238E27FC236}">
                <a16:creationId xmlns:a16="http://schemas.microsoft.com/office/drawing/2014/main" xmlns="" id="{7A369FAB-AF61-7A40-8A66-D4E105DF9BA0}"/>
              </a:ext>
            </a:extLst>
          </p:cNvPr>
          <p:cNvSpPr/>
          <p:nvPr/>
        </p:nvSpPr>
        <p:spPr>
          <a:xfrm>
            <a:off x="6676849" y="1437671"/>
            <a:ext cx="5451895" cy="9538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chemeClr val="tx2"/>
                </a:solidFill>
              </a:rPr>
              <a:t>Участники конкурса</a:t>
            </a:r>
            <a:r>
              <a:rPr lang="ru-RU" b="1" dirty="0">
                <a:solidFill>
                  <a:schemeClr val="tx2"/>
                </a:solidFill>
              </a:rPr>
              <a:t>:</a:t>
            </a:r>
          </a:p>
          <a:p>
            <a:pPr marL="342900" indent="-342900"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Юридические лица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, зарегистрированные на территории МО, либо поставленные на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учет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налоговых органах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МО по местонахождению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обособленного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подразделения</a:t>
            </a:r>
          </a:p>
          <a:p>
            <a:pPr marL="342900" indent="-342900">
              <a:buFontTx/>
              <a:buAutoNum type="arabicPeriod"/>
            </a:pPr>
            <a:r>
              <a:rPr lang="ru-RU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Основной вид деятельности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– </a:t>
            </a:r>
            <a:b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раздел С «Обрабатывающие производства».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За исключение:</a:t>
            </a:r>
            <a:b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класс 10 (Продукты пищевые)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класс 11 (Напитки)</a:t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класс 12 (Изделия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табачные)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класс 18 (Услуги печатные и услуги по копированию </a:t>
            </a:r>
            <a:r>
              <a:rPr lang="ru-RU" sz="1400" dirty="0" err="1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звуко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- и видеозаписей, а также программных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средств)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класс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19 (Кокс 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нефтепродукты)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группа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20.53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(Масла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эфирные)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группа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20.59 (Продукты химические прочие, не включенные в другие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группировки)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группа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24.46 (Топливо ядерное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переработанное)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подгруппа 20.14.1 (Углеводороды и их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производные)</a:t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</a:b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класс 33 (Услуги по ремонту и монтажу машин и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оборудования)</a:t>
            </a:r>
            <a:endParaRPr lang="ru-RU" sz="1400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</p:txBody>
      </p:sp>
      <p:sp>
        <p:nvSpPr>
          <p:cNvPr id="25" name="Прямоугольник 24">
            <a:hlinkClick r:id="rId7"/>
            <a:extLst>
              <a:ext uri="{FF2B5EF4-FFF2-40B4-BE49-F238E27FC236}">
                <a16:creationId xmlns:a16="http://schemas.microsoft.com/office/drawing/2014/main" xmlns="" id="{0251AC23-A508-4742-A52C-6F73AB2822B2}"/>
              </a:ext>
            </a:extLst>
          </p:cNvPr>
          <p:cNvSpPr/>
          <p:nvPr/>
        </p:nvSpPr>
        <p:spPr>
          <a:xfrm>
            <a:off x="248209" y="6287964"/>
            <a:ext cx="78961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spc="-5" dirty="0" smtClean="0">
                <a:latin typeface="Segoe UI"/>
                <a:cs typeface="Segoe UI"/>
              </a:rPr>
              <a:t>Подать </a:t>
            </a:r>
            <a:r>
              <a:rPr lang="ru-RU" sz="1600" b="1" spc="-5" dirty="0">
                <a:latin typeface="Segoe UI"/>
                <a:cs typeface="Segoe UI"/>
              </a:rPr>
              <a:t>заявку</a:t>
            </a:r>
            <a:r>
              <a:rPr lang="ru-RU" sz="1600" b="1" spc="-5" dirty="0" smtClean="0">
                <a:latin typeface="Segoe UI"/>
                <a:cs typeface="Segoe UI"/>
              </a:rPr>
              <a:t>: </a:t>
            </a:r>
            <a:r>
              <a:rPr lang="ru-RU" sz="1200" dirty="0" smtClean="0">
                <a:solidFill>
                  <a:srgbClr val="000000"/>
                </a:solidFill>
                <a:latin typeface=""/>
                <a:ea typeface="Segoe UI Historic" panose="020B0502040204020203" pitchFamily="34" charset="0"/>
                <a:cs typeface="Segoe UI Historic" panose="020B0502040204020203" pitchFamily="34" charset="0"/>
                <a:hlinkClick r:id="rId8"/>
              </a:rPr>
              <a:t>https</a:t>
            </a:r>
            <a:r>
              <a:rPr lang="ru-RU" sz="1200" dirty="0">
                <a:solidFill>
                  <a:srgbClr val="000000"/>
                </a:solidFill>
                <a:latin typeface=""/>
                <a:ea typeface="Segoe UI Historic" panose="020B0502040204020203" pitchFamily="34" charset="0"/>
                <a:cs typeface="Segoe UI Historic" panose="020B0502040204020203" pitchFamily="34" charset="0"/>
                <a:hlinkClick r:id="rId8"/>
              </a:rPr>
              <a:t>://uslugi.mosreg.ru/services/20796</a:t>
            </a:r>
            <a:endParaRPr lang="ru-RU" sz="1200" dirty="0">
              <a:solidFill>
                <a:srgbClr val="000000"/>
              </a:solidFill>
              <a:latin typeface=""/>
              <a:ea typeface="Segoe UI Historic" panose="020B0502040204020203" pitchFamily="34" charset="0"/>
              <a:cs typeface="Segoe UI Historic" panose="020B0502040204020203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94DEF09D-DB66-4940-AA73-B8CC4FD135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617" y="2739761"/>
            <a:ext cx="2645664" cy="1488186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xmlns="" id="{322271F7-131F-764C-8BED-18860D3BB8C5}"/>
              </a:ext>
            </a:extLst>
          </p:cNvPr>
          <p:cNvSpPr/>
          <p:nvPr/>
        </p:nvSpPr>
        <p:spPr>
          <a:xfrm>
            <a:off x="1016623" y="3183146"/>
            <a:ext cx="5308008" cy="13865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ru-RU" sz="2000" b="1" dirty="0">
                <a:solidFill>
                  <a:schemeClr val="tx2"/>
                </a:solidFill>
              </a:rPr>
              <a:t>Что можно компенсировать:  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- затраты  с 1 января предшествующего года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(с 01.01.2021)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  <a:sym typeface="Arial"/>
              </a:rPr>
              <a:t>-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новое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 оборудование,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являющееся промышленной продукцией классов 26, 27 и 28 (за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исключением подкласса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28.3) ОК 034-2014 (КПЕС 2008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)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-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затраты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 (согласно договору / контракту):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стоимость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оборудования;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расходы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на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монтаж и шеф-монтаж;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пусконаладочные работы.</a:t>
            </a:r>
          </a:p>
          <a:p>
            <a:r>
              <a:rPr lang="ru-RU" b="1" dirty="0">
                <a:solidFill>
                  <a:srgbClr val="FF0000"/>
                </a:solidFill>
              </a:rPr>
              <a:t>Не компенсируется:</a:t>
            </a:r>
          </a:p>
          <a:p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-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оборудование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ранее находившееся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в эксплуатации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;</a:t>
            </a:r>
          </a:p>
          <a:p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- дата </a:t>
            </a:r>
            <a:r>
              <a:rPr lang="ru-RU" sz="1400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изготовления (выпуска) 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превышает </a:t>
            </a:r>
            <a:r>
              <a:rPr lang="ru-RU" sz="1400" b="1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5 </a:t>
            </a:r>
            <a:r>
              <a:rPr lang="ru-RU" sz="1400" b="1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лет</a:t>
            </a: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.</a:t>
            </a:r>
            <a:endParaRPr lang="ru-RU" sz="1400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  <a:p>
            <a:endParaRPr lang="ru-RU" sz="1400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  <a:p>
            <a:endParaRPr lang="ru-RU" sz="1400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  <a:sym typeface="Arial"/>
            </a:endParaRPr>
          </a:p>
          <a:p>
            <a:endParaRPr lang="ru-RU" sz="1400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085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2141E70-5F22-4965-A202-1A2DC593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3</a:t>
            </a:fld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6382571-283A-FF47-9841-871D7CF66C05}"/>
              </a:ext>
            </a:extLst>
          </p:cNvPr>
          <p:cNvSpPr/>
          <p:nvPr/>
        </p:nvSpPr>
        <p:spPr>
          <a:xfrm>
            <a:off x="914403" y="439944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435FF8-E13B-BE42-8B3C-F54DE7E3095D}"/>
              </a:ext>
            </a:extLst>
          </p:cNvPr>
          <p:cNvSpPr/>
          <p:nvPr/>
        </p:nvSpPr>
        <p:spPr>
          <a:xfrm>
            <a:off x="405719" y="323949"/>
            <a:ext cx="10544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ea typeface="Times New Roman" panose="02020603050405020304" pitchFamily="18" charset="0"/>
                <a:sym typeface="Arial"/>
              </a:rPr>
              <a:t>Требования к участникам конкурса (на дату заявки)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23D4160-4952-EA42-8049-E8A33D4BA325}"/>
              </a:ext>
            </a:extLst>
          </p:cNvPr>
          <p:cNvSpPr/>
          <p:nvPr/>
        </p:nvSpPr>
        <p:spPr>
          <a:xfrm>
            <a:off x="638633" y="2175960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262CC5E-9147-8946-A9A1-80EB9A053717}"/>
              </a:ext>
            </a:extLst>
          </p:cNvPr>
          <p:cNvSpPr/>
          <p:nvPr/>
        </p:nvSpPr>
        <p:spPr>
          <a:xfrm>
            <a:off x="642218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4237AB7-DB6C-8549-ADDD-876AA17B34F4}"/>
              </a:ext>
            </a:extLst>
          </p:cNvPr>
          <p:cNvSpPr/>
          <p:nvPr/>
        </p:nvSpPr>
        <p:spPr>
          <a:xfrm>
            <a:off x="4745637" y="2191724"/>
            <a:ext cx="69060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765CACF-ED5A-BA4D-8648-EA8B3039725F}"/>
              </a:ext>
            </a:extLst>
          </p:cNvPr>
          <p:cNvSpPr/>
          <p:nvPr/>
        </p:nvSpPr>
        <p:spPr>
          <a:xfrm>
            <a:off x="4716717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834217" y="1169148"/>
            <a:ext cx="10802819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chemeClr val="tx2"/>
                </a:solidFill>
              </a:rPr>
              <a:t>Проверка на 1 этапе конкурса 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1. Отсутствие налоговой задолженности (2022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– 300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тыс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 руб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.)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2. Отсутствие просроченной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задолженности перед бюджетом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МО</a:t>
            </a:r>
            <a:endParaRPr lang="ru-RU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3. </a:t>
            </a:r>
            <a:r>
              <a:rPr lang="ru-RU" dirty="0" err="1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Ненахождение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в процессе реорганизации (кроме присоединения), банкротства либо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ликвидации.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4. Отсутствие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в реестре дисквалифицированных лиц (руководителя, членов коллегиального исполнительного органа, главного бухгалтера) </a:t>
            </a:r>
          </a:p>
          <a:p>
            <a:pPr algn="just"/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5.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Отсутствие возмещения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затрат, представленных к компенсации, по другим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программам МО</a:t>
            </a:r>
            <a:endParaRPr lang="ru-RU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6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.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Отсутствие решения об оказании аналогичной поддержки из федерального или муниципального бюджетов </a:t>
            </a:r>
            <a:endParaRPr lang="ru-RU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7.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Наличие действительной усиленной квалифицированной ЭЦП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8.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Участник Конкурса не является иностранным ЮЛ</a:t>
            </a:r>
          </a:p>
          <a:p>
            <a:pPr algn="just"/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9. Представление полного комплекта документов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по ЮЛ</a:t>
            </a:r>
          </a:p>
          <a:p>
            <a:pPr algn="just"/>
            <a:endParaRPr lang="ru-RU" dirty="0" smtClean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tx2"/>
                </a:solidFill>
              </a:rPr>
              <a:t>Проверка на 2 этапе конкурса (для победителей конкурса)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Оплата оборудования в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размере 100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%.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Постановка оборудования на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баланс.</a:t>
            </a:r>
          </a:p>
          <a:p>
            <a:pPr marL="342900" indent="-342900">
              <a:buAutoNum type="arabicPeriod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ea typeface="Times New Roman" panose="02020603050405020304" pitchFamily="18" charset="0"/>
              </a:rPr>
              <a:t>Представление полного пакета документов на оборудование. </a:t>
            </a:r>
            <a:endParaRPr lang="ru-RU" dirty="0">
              <a:solidFill>
                <a:schemeClr val="bg2">
                  <a:lumMod val="10000"/>
                </a:schemeClr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13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2141E70-5F22-4965-A202-1A2DC593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4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7A2C7D5-E7AE-1C49-B346-113D7A70C4E1}"/>
              </a:ext>
            </a:extLst>
          </p:cNvPr>
          <p:cNvSpPr/>
          <p:nvPr/>
        </p:nvSpPr>
        <p:spPr>
          <a:xfrm>
            <a:off x="914403" y="2998034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37F9848-F7E5-244A-B047-BAD3167D324A}"/>
              </a:ext>
            </a:extLst>
          </p:cNvPr>
          <p:cNvSpPr/>
          <p:nvPr/>
        </p:nvSpPr>
        <p:spPr>
          <a:xfrm>
            <a:off x="914403" y="367800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6382571-283A-FF47-9841-871D7CF66C05}"/>
              </a:ext>
            </a:extLst>
          </p:cNvPr>
          <p:cNvSpPr/>
          <p:nvPr/>
        </p:nvSpPr>
        <p:spPr>
          <a:xfrm>
            <a:off x="914403" y="439944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435FF8-E13B-BE42-8B3C-F54DE7E3095D}"/>
              </a:ext>
            </a:extLst>
          </p:cNvPr>
          <p:cNvSpPr/>
          <p:nvPr/>
        </p:nvSpPr>
        <p:spPr>
          <a:xfrm>
            <a:off x="405719" y="323952"/>
            <a:ext cx="105440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ea typeface="Times New Roman" panose="02020603050405020304" pitchFamily="18" charset="0"/>
                <a:sym typeface="Arial"/>
              </a:rPr>
              <a:t>Пакет документов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23D4160-4952-EA42-8049-E8A33D4BA325}"/>
              </a:ext>
            </a:extLst>
          </p:cNvPr>
          <p:cNvSpPr/>
          <p:nvPr/>
        </p:nvSpPr>
        <p:spPr>
          <a:xfrm>
            <a:off x="638633" y="2175960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262CC5E-9147-8946-A9A1-80EB9A053717}"/>
              </a:ext>
            </a:extLst>
          </p:cNvPr>
          <p:cNvSpPr/>
          <p:nvPr/>
        </p:nvSpPr>
        <p:spPr>
          <a:xfrm>
            <a:off x="642218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4237AB7-DB6C-8549-ADDD-876AA17B34F4}"/>
              </a:ext>
            </a:extLst>
          </p:cNvPr>
          <p:cNvSpPr/>
          <p:nvPr/>
        </p:nvSpPr>
        <p:spPr>
          <a:xfrm>
            <a:off x="4745637" y="2191724"/>
            <a:ext cx="69060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765CACF-ED5A-BA4D-8648-EA8B3039725F}"/>
              </a:ext>
            </a:extLst>
          </p:cNvPr>
          <p:cNvSpPr/>
          <p:nvPr/>
        </p:nvSpPr>
        <p:spPr>
          <a:xfrm>
            <a:off x="4716717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7459091"/>
              </p:ext>
            </p:extLst>
          </p:nvPr>
        </p:nvGraphicFramePr>
        <p:xfrm>
          <a:off x="405716" y="1070106"/>
          <a:ext cx="3208754" cy="56153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2805"/>
                <a:gridCol w="2725949"/>
              </a:tblGrid>
              <a:tr h="4187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№ </a:t>
                      </a: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п/п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 Этап</a:t>
                      </a:r>
                      <a:r>
                        <a:rPr lang="ru-RU" sz="11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конкурса</a:t>
                      </a:r>
                      <a:endParaRPr lang="ru-RU" sz="11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6889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Документ, удостоверяющий личность представителя участника </a:t>
                      </a: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Конкурса</a:t>
                      </a:r>
                      <a:r>
                        <a:rPr lang="ru-RU" sz="12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</a:t>
                      </a:r>
                      <a:endParaRPr lang="ru-RU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211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Документ, подтверждающий назначение на должность (избрание) </a:t>
                      </a: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руководителя</a:t>
                      </a:r>
                      <a:endParaRPr lang="ru-RU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8755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2.1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Протокол общего собрания участников общества об избрании исполнительного органа </a:t>
                      </a: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ЮЛ</a:t>
                      </a:r>
                      <a:endParaRPr lang="ru-RU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481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2.2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Решение единственного участника об избрании (назначении) единоличного исполнительного органа </a:t>
                      </a: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ЮЛ</a:t>
                      </a:r>
                      <a:endParaRPr lang="ru-RU" sz="12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210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2.3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Договор с коммерческой организацией (управляющей организацией) или индивидуальным предпринимателем (управляющим) </a:t>
                      </a:r>
                      <a:endParaRPr lang="ru-RU" sz="12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1337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Документ о назначении на должность главного бухгалтера </a:t>
                      </a:r>
                      <a:endParaRPr lang="ru-RU" sz="12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64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Расчет по страховым взносам за предшествующий календарный год по форме, утвержденной ФНС России </a:t>
                      </a:r>
                    </a:p>
                  </a:txBody>
                  <a:tcPr marL="0" marR="0" marT="0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7085295"/>
              </p:ext>
            </p:extLst>
          </p:nvPr>
        </p:nvGraphicFramePr>
        <p:xfrm>
          <a:off x="3864637" y="1117173"/>
          <a:ext cx="8126083" cy="558327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5511"/>
                <a:gridCol w="7470572"/>
              </a:tblGrid>
              <a:tr h="3037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№ </a:t>
                      </a: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п/п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50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 Этап</a:t>
                      </a:r>
                      <a:r>
                        <a:rPr lang="ru-RU" sz="1100" b="1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конкурса</a:t>
                      </a:r>
                      <a:endParaRPr lang="ru-RU" sz="11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Договор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на приобретение в собственность оборудования (далее - Договор)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Платежный документ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 подтверждающий осуществление расходов на приобретение </a:t>
                      </a: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оборудования 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(платежные документы, подтверждающие оплату по Договору, представляются в полном объеме):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2.1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Платежное(</a:t>
                      </a:r>
                      <a:r>
                        <a:rPr lang="ru-RU" sz="1200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ые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) поручение(я) - для оборудования, приобретенного на территории Российской Федерации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2.2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Заявление на перевод валюты - для оборудования, приобретенного за пределами территории Российской Федерации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Выписка банка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 подтверждающая оплату по Договору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866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Счет или инвойс на оплату 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(представляется в случае, если в платежном поручении (заявлении на перевод валюты) в </a:t>
                      </a: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графе «Назначение платежа» 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нет ссылки на договор, но присутствует ссылка на счет (инвойс); в данном случае ссылка на договор должна быть в счете (инвойсе) на оплату)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Документы, подтверждающие </a:t>
                      </a: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передачу оборудования 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победителю </a:t>
                      </a:r>
                      <a:r>
                        <a:rPr lang="ru-RU" sz="12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конкурса</a:t>
                      </a: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: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5.1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Акт приема-передачи оборудования или иной документ, предусмотренный Договором, подтверждающий передачу оборудования от продавца покупателю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5.2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Товарная накладная - для оборудования, приобретенного на территории Российской Федерации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5.3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Универсальный передаточный документ (УПД) - для оборудования, приобретенного на территории Российской Федерации, представляется плательщиками НДС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65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5.4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Декларация на товары - для оборудования, приобретенного за пределами территории Российской Федерации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6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Бухгалтерские документы о </a:t>
                      </a: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постановке оборудования на баланс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656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7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Паспорт транспортного средства (паспорт самоходной машины) (представляется при приобретении транспортных средств). 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25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8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Фотографии оборудования</a:t>
                      </a:r>
                    </a:p>
                  </a:txBody>
                  <a:tcPr marL="22477" marR="22477" marT="36979" marB="36979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621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2141E70-5F22-4965-A202-1A2DC593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5</a:t>
            </a:fld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37F9848-F7E5-244A-B047-BAD3167D324A}"/>
              </a:ext>
            </a:extLst>
          </p:cNvPr>
          <p:cNvSpPr/>
          <p:nvPr/>
        </p:nvSpPr>
        <p:spPr>
          <a:xfrm>
            <a:off x="914403" y="367800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6382571-283A-FF47-9841-871D7CF66C05}"/>
              </a:ext>
            </a:extLst>
          </p:cNvPr>
          <p:cNvSpPr/>
          <p:nvPr/>
        </p:nvSpPr>
        <p:spPr>
          <a:xfrm>
            <a:off x="914403" y="439944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435FF8-E13B-BE42-8B3C-F54DE7E3095D}"/>
              </a:ext>
            </a:extLst>
          </p:cNvPr>
          <p:cNvSpPr/>
          <p:nvPr/>
        </p:nvSpPr>
        <p:spPr>
          <a:xfrm>
            <a:off x="556069" y="136920"/>
            <a:ext cx="107618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200" dirty="0" err="1">
                <a:solidFill>
                  <a:schemeClr val="tx2"/>
                </a:solidFill>
                <a:ea typeface="Times New Roman" panose="02020603050405020304" pitchFamily="18" charset="0"/>
              </a:rPr>
              <a:t>Рейтингование</a:t>
            </a:r>
            <a:r>
              <a:rPr lang="ru-RU" sz="3200" dirty="0">
                <a:solidFill>
                  <a:schemeClr val="tx2"/>
                </a:solidFill>
                <a:ea typeface="Times New Roman" panose="02020603050405020304" pitchFamily="18" charset="0"/>
              </a:rPr>
              <a:t> заявок участников конкурса 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23D4160-4952-EA42-8049-E8A33D4BA325}"/>
              </a:ext>
            </a:extLst>
          </p:cNvPr>
          <p:cNvSpPr/>
          <p:nvPr/>
        </p:nvSpPr>
        <p:spPr>
          <a:xfrm>
            <a:off x="638633" y="2175960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262CC5E-9147-8946-A9A1-80EB9A053717}"/>
              </a:ext>
            </a:extLst>
          </p:cNvPr>
          <p:cNvSpPr/>
          <p:nvPr/>
        </p:nvSpPr>
        <p:spPr>
          <a:xfrm>
            <a:off x="642218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4237AB7-DB6C-8549-ADDD-876AA17B34F4}"/>
              </a:ext>
            </a:extLst>
          </p:cNvPr>
          <p:cNvSpPr/>
          <p:nvPr/>
        </p:nvSpPr>
        <p:spPr>
          <a:xfrm>
            <a:off x="4745637" y="2191724"/>
            <a:ext cx="69060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765CACF-ED5A-BA4D-8648-EA8B3039725F}"/>
              </a:ext>
            </a:extLst>
          </p:cNvPr>
          <p:cNvSpPr/>
          <p:nvPr/>
        </p:nvSpPr>
        <p:spPr>
          <a:xfrm>
            <a:off x="4716717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955F7EE6-FA39-7340-9970-155467D39B3D}"/>
              </a:ext>
            </a:extLst>
          </p:cNvPr>
          <p:cNvSpPr/>
          <p:nvPr/>
        </p:nvSpPr>
        <p:spPr>
          <a:xfrm>
            <a:off x="663965" y="496349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304439"/>
              </p:ext>
            </p:extLst>
          </p:nvPr>
        </p:nvGraphicFramePr>
        <p:xfrm>
          <a:off x="172529" y="851082"/>
          <a:ext cx="11878576" cy="582479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6212"/>
                <a:gridCol w="2748233"/>
                <a:gridCol w="6766703"/>
                <a:gridCol w="1235575"/>
                <a:gridCol w="601853"/>
              </a:tblGrid>
              <a:tr h="27900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№ </a:t>
                      </a: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п/п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Критерий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Методика расчета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Количество баллов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704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Создание новых рабочих мест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Рассчитывается</a:t>
                      </a:r>
                      <a:r>
                        <a:rPr lang="ru-RU" sz="11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как увеличение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среднесписочная численность работников (ССЧ)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= Р2 - Р1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где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 - количество вновь созданных рабочих мест;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Р1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– ССЧ за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предшествующий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год;</a:t>
                      </a:r>
                      <a:endParaRPr lang="ru-RU" sz="11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Р2 -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ССЧ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за второй год, следующий за годом получения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Субсидии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 балл = 1 рабочее место.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В случае если Р &gt;= 50% от Р1, то заявка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получает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дополнительные 30 баллов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293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Объем инвестиций в основной капитал </a:t>
                      </a:r>
                      <a:r>
                        <a:rPr lang="ru-RU" sz="12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по видам экономической деятельности раздела C </a:t>
                      </a:r>
                      <a:r>
                        <a:rPr lang="ru-RU" sz="12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«Обрабатывающие производства»</a:t>
                      </a:r>
                      <a:endParaRPr lang="ru-RU" sz="12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И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= И1 / С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где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И - коэффициент отношения инвестиций в основной капитал к максимальному размеру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субсидии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(10,0 млн. рублей);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И1 - объем инвестиций в основной капитал за три года (год получения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субсидии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 год, следующий за годом получения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субсидии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 и второй год, следующий за годом получения Субсидии)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Коэффициент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баллы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&lt; 3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3 - &lt; 5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5 - &lt; 10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10 - &lt; 15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15 - &lt; 20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20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row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Объем отгруженных товаров </a:t>
                      </a:r>
                      <a:r>
                        <a:rPr lang="ru-RU" sz="1200" b="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собственного производства, выполненных работ и услуг собственными силами по видам экономической деятельности раздела C </a:t>
                      </a:r>
                      <a:r>
                        <a:rPr lang="ru-RU" sz="1200" b="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«Обрабатывающие производства»</a:t>
                      </a:r>
                      <a:endParaRPr lang="ru-RU" sz="1200" b="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Т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= Т1 / С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,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где: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Т - коэффициент отношения объема отгруженных товаров к максимальному размеру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субсидии 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(10 млн. рублей);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Т1 - объем отгруженных товаров за три года (год получения Субсидии, год, следующий за годом получения Субсидии, и второй год, следующий за годом получения Субсидии)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Коэффициент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баллы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&lt; 10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10 - &lt; 20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20 - &lt; 30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30 - &lt; 40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40 - &lt; 50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9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&gt;= 50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50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59733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4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Местонахождение и/или место ведения бизнеса </a:t>
                      </a:r>
                      <a:r>
                        <a:rPr lang="ru-RU" sz="1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на </a:t>
                      </a: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территории отдаленных </a:t>
                      </a:r>
                      <a:r>
                        <a:rPr lang="ru-RU" sz="1200" b="1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г.о</a:t>
                      </a:r>
                      <a:r>
                        <a:rPr lang="ru-RU" sz="12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.</a:t>
                      </a:r>
                      <a:endParaRPr lang="ru-RU" sz="1200" b="1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Отдаленные городские округа: Волоколамский, Зарайск, </a:t>
                      </a:r>
                      <a:r>
                        <a:rPr lang="ru-RU" sz="1100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Лосино</a:t>
                      </a: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-Петровский, Лотошино, Луховицкий, Орехово-Зуевский, Серебряные Пруды, Талдомский, Шатура, Шаховская,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Электрогорск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20 баллов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8943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5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Обеспечение </a:t>
                      </a:r>
                      <a:r>
                        <a:rPr lang="ru-RU" sz="1200" b="1" kern="1200" dirty="0" err="1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импортозамещения</a:t>
                      </a:r>
                      <a:r>
                        <a:rPr lang="ru-RU" sz="1200" b="1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на территории Московской области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Основной ОКВЭД (</a:t>
                      </a:r>
                      <a:r>
                        <a:rPr lang="ru-RU" sz="1100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соглансо</a:t>
                      </a:r>
                      <a:r>
                        <a:rPr lang="ru-RU" sz="11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ЕГРЮЛ)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указан</a:t>
                      </a:r>
                      <a:r>
                        <a:rPr lang="ru-RU" sz="1100" kern="1200" baseline="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в Законе МО № 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32/2022-ОЗ «О перечне видов экономической (предпринимательской) деятельности, осуществляемой в целях обеспечения </a:t>
                      </a:r>
                      <a:r>
                        <a:rPr lang="ru-RU" sz="1100" kern="1200" dirty="0" err="1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импортозамещения</a:t>
                      </a:r>
                      <a:r>
                        <a:rPr lang="ru-RU" sz="11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 на территории Московской области для преодоления негативных последствий введения ограничительных мер со стороны иностранных государств и международных организаций»</a:t>
                      </a:r>
                      <a:endParaRPr lang="ru-RU" sz="11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30 баллов</a:t>
                      </a:r>
                    </a:p>
                  </a:txBody>
                  <a:tcPr marL="11361" marR="11361" marT="18691" marB="18691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02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32141E70-5F22-4965-A202-1A2DC593D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893421-D54F-4996-98AB-A05A83C75EAB}" type="slidenum">
              <a:rPr lang="ru-RU" smtClean="0"/>
              <a:t>6</a:t>
            </a:fld>
            <a:endParaRPr lang="ru-RU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87A2C7D5-E7AE-1C49-B346-113D7A70C4E1}"/>
              </a:ext>
            </a:extLst>
          </p:cNvPr>
          <p:cNvSpPr/>
          <p:nvPr/>
        </p:nvSpPr>
        <p:spPr>
          <a:xfrm>
            <a:off x="914403" y="2998034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137F9848-F7E5-244A-B047-BAD3167D324A}"/>
              </a:ext>
            </a:extLst>
          </p:cNvPr>
          <p:cNvSpPr/>
          <p:nvPr/>
        </p:nvSpPr>
        <p:spPr>
          <a:xfrm>
            <a:off x="914403" y="367800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6382571-283A-FF47-9841-871D7CF66C05}"/>
              </a:ext>
            </a:extLst>
          </p:cNvPr>
          <p:cNvSpPr/>
          <p:nvPr/>
        </p:nvSpPr>
        <p:spPr>
          <a:xfrm>
            <a:off x="914403" y="4399443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91435FF8-E13B-BE42-8B3C-F54DE7E3095D}"/>
              </a:ext>
            </a:extLst>
          </p:cNvPr>
          <p:cNvSpPr/>
          <p:nvPr/>
        </p:nvSpPr>
        <p:spPr>
          <a:xfrm>
            <a:off x="495683" y="355823"/>
            <a:ext cx="116359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chemeClr val="tx2"/>
                </a:solidFill>
                <a:ea typeface="Times New Roman" panose="02020603050405020304" pitchFamily="18" charset="0"/>
                <a:sym typeface="Arial"/>
              </a:rPr>
              <a:t>Результаты предоставления </a:t>
            </a:r>
            <a:r>
              <a:rPr lang="ru-RU" sz="3200" dirty="0" smtClean="0">
                <a:solidFill>
                  <a:schemeClr val="tx2"/>
                </a:solidFill>
                <a:ea typeface="Times New Roman" panose="02020603050405020304" pitchFamily="18" charset="0"/>
                <a:sym typeface="Arial"/>
              </a:rPr>
              <a:t>субсидии (для соглашения)</a:t>
            </a:r>
            <a:endParaRPr lang="ru-RU" sz="3200" dirty="0">
              <a:solidFill>
                <a:schemeClr val="tx2"/>
              </a:solidFill>
              <a:ea typeface="Times New Roman" panose="02020603050405020304" pitchFamily="18" charset="0"/>
              <a:sym typeface="Arial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623D4160-4952-EA42-8049-E8A33D4BA325}"/>
              </a:ext>
            </a:extLst>
          </p:cNvPr>
          <p:cNvSpPr/>
          <p:nvPr/>
        </p:nvSpPr>
        <p:spPr>
          <a:xfrm>
            <a:off x="638633" y="2175960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xmlns="" id="{A262CC5E-9147-8946-A9A1-80EB9A053717}"/>
              </a:ext>
            </a:extLst>
          </p:cNvPr>
          <p:cNvSpPr/>
          <p:nvPr/>
        </p:nvSpPr>
        <p:spPr>
          <a:xfrm>
            <a:off x="642218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xmlns="" id="{E4237AB7-DB6C-8549-ADDD-876AA17B34F4}"/>
              </a:ext>
            </a:extLst>
          </p:cNvPr>
          <p:cNvSpPr/>
          <p:nvPr/>
        </p:nvSpPr>
        <p:spPr>
          <a:xfrm>
            <a:off x="4745637" y="2191724"/>
            <a:ext cx="69060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xmlns="" id="{2765CACF-ED5A-BA4D-8648-EA8B3039725F}"/>
              </a:ext>
            </a:extLst>
          </p:cNvPr>
          <p:cNvSpPr/>
          <p:nvPr/>
        </p:nvSpPr>
        <p:spPr>
          <a:xfrm>
            <a:off x="4716717" y="3566187"/>
            <a:ext cx="719527" cy="7198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8209599"/>
              </p:ext>
            </p:extLst>
          </p:nvPr>
        </p:nvGraphicFramePr>
        <p:xfrm>
          <a:off x="495683" y="1132448"/>
          <a:ext cx="11270748" cy="5183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41411"/>
                <a:gridCol w="4632385"/>
                <a:gridCol w="5796952"/>
              </a:tblGrid>
              <a:tr h="611474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№ п/п</a:t>
                      </a:r>
                      <a:endParaRPr lang="ru-RU" sz="20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Результат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(накопленным итогом)</a:t>
                      </a:r>
                      <a:endParaRPr lang="ru-RU" sz="20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Методика расчета</a:t>
                      </a:r>
                      <a:endParaRPr lang="ru-RU" sz="20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48775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1</a:t>
                      </a:r>
                      <a:endParaRPr lang="ru-RU" sz="20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 созданных рабочих мест</a:t>
                      </a:r>
                      <a:endParaRPr lang="ru-RU" sz="20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Разница среднесписочной численности работников за второй год, следующий за годом получения субсидии, к году, предшествующему году получения субсидии</a:t>
                      </a:r>
                      <a:endParaRPr lang="ru-RU" sz="14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48775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2</a:t>
                      </a:r>
                      <a:endParaRPr lang="ru-RU" sz="20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инвестиций в основной капитал 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инвестиций в основной капитал по видам экономической деятельности раздела C «Обрабатывающие производства» (за исключением классов 10, 11, 12, 18, 19, групп 20.53, 20.59, 24.46, подгруппы 20.14.1, класса 33) за три года (год получения Субсидии, год, следующий за годом получения Субсидии, и второй год, следующий за годом получения Субсидии)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48775">
                <a:tc>
                  <a:txBody>
                    <a:bodyPr/>
                    <a:lstStyle/>
                    <a:p>
                      <a:pPr algn="ctr"/>
                      <a:r>
                        <a:rPr lang="ru-RU" sz="2000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+mn-lt"/>
                          <a:ea typeface="Times New Roman" panose="02020603050405020304" pitchFamily="18" charset="0"/>
                          <a:cs typeface="+mn-cs"/>
                        </a:rPr>
                        <a:t>3</a:t>
                      </a:r>
                      <a:endParaRPr lang="ru-RU" sz="2000" kern="1200" dirty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отгруженных товаров собственного производства, выполненных работ и услуг собственными силами</a:t>
                      </a:r>
                      <a:endParaRPr lang="ru-RU" sz="2000" kern="1200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Объем отгруженных товаров собственного производства, выполненных работ и услуг собственными силами по видам экономической деятельности раздела C "Обрабатывающие производства" (за исключением классов 10, 11, 12, 18, 19, групп 20.53, 20.59, 24.46, подгруппы 20.14.1 класса 33 за три года (год получения Субсидии, год, следующий за годом получения Субсидии, и второй год, следующий за годом получения Субсидии)</a:t>
                      </a:r>
                      <a:endParaRPr lang="ru-RU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87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4554</TotalTime>
  <Words>1083</Words>
  <Application>Microsoft Office PowerPoint</Application>
  <PresentationFormat>Широкоэкранный</PresentationFormat>
  <Paragraphs>170</Paragraphs>
  <Slides>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5" baseType="lpstr">
      <vt:lpstr>Calibri</vt:lpstr>
      <vt:lpstr>Segoe UI Historic</vt:lpstr>
      <vt:lpstr>Segoe UI</vt:lpstr>
      <vt:lpstr>Segoe UI Black</vt:lpstr>
      <vt:lpstr>Times New Roman</vt:lpstr>
      <vt:lpstr>Calibri Light</vt:lpstr>
      <vt:lpstr>Segoe UI Semilight</vt:lpstr>
      <vt:lpstr>Arial</vt:lpstr>
      <vt:lpstr>Тема Office</vt:lpstr>
      <vt:lpstr>Региональные меры поддержки бизнеса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Антикризисные меры</dc:title>
  <dc:creator>Елизавета Варенова</dc:creator>
  <cp:lastModifiedBy>Дрозенко Е.Ю.</cp:lastModifiedBy>
  <cp:revision>200</cp:revision>
  <dcterms:created xsi:type="dcterms:W3CDTF">2022-03-13T16:12:12Z</dcterms:created>
  <dcterms:modified xsi:type="dcterms:W3CDTF">2022-08-16T08:17:19Z</dcterms:modified>
</cp:coreProperties>
</file>