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8"/>
  </p:notesMasterIdLst>
  <p:handoutMasterIdLst>
    <p:handoutMasterId r:id="rId9"/>
  </p:handoutMasterIdLst>
  <p:sldIdLst>
    <p:sldId id="414" r:id="rId2"/>
    <p:sldId id="419" r:id="rId3"/>
    <p:sldId id="422" r:id="rId4"/>
    <p:sldId id="415" r:id="rId5"/>
    <p:sldId id="417" r:id="rId6"/>
    <p:sldId id="379" r:id="rId7"/>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69D"/>
    <a:srgbClr val="CCECFF"/>
    <a:srgbClr val="FA9706"/>
    <a:srgbClr val="F55F0B"/>
    <a:srgbClr val="F7B309"/>
    <a:srgbClr val="090DB7"/>
    <a:srgbClr val="18481D"/>
    <a:srgbClr val="0099CC"/>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116" d="100"/>
          <a:sy n="116" d="100"/>
        </p:scale>
        <p:origin x="1230"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20.07.2022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20.07.2022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a:t>
            </a:r>
            <a:r>
              <a:rPr lang="ru-RU" sz="2400" b="1" dirty="0" smtClean="0">
                <a:latin typeface="+mn-lt"/>
                <a:cs typeface="+mn-cs"/>
              </a:rPr>
              <a:t>месяцев</a:t>
            </a:r>
            <a:endParaRPr lang="ru-RU" sz="2400" b="1" dirty="0">
              <a:latin typeface="+mn-lt"/>
              <a:cs typeface="+mn-cs"/>
            </a:endParaRP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3473497980"/>
              </p:ext>
            </p:extLst>
          </p:nvPr>
        </p:nvGraphicFramePr>
        <p:xfrm>
          <a:off x="1328468" y="1181843"/>
          <a:ext cx="7185804" cy="3643584"/>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xmlns="" val="1351382252"/>
                    </a:ext>
                  </a:extLst>
                </a:gridCol>
                <a:gridCol w="1457864">
                  <a:extLst>
                    <a:ext uri="{9D8B030D-6E8A-4147-A177-3AD203B41FA5}">
                      <a16:colId xmlns:a16="http://schemas.microsoft.com/office/drawing/2014/main" xmlns="" val="4195935435"/>
                    </a:ext>
                  </a:extLst>
                </a:gridCol>
                <a:gridCol w="1216266">
                  <a:extLst>
                    <a:ext uri="{9D8B030D-6E8A-4147-A177-3AD203B41FA5}">
                      <a16:colId xmlns:a16="http://schemas.microsoft.com/office/drawing/2014/main" xmlns="" val="1271715071"/>
                    </a:ext>
                  </a:extLst>
                </a:gridCol>
                <a:gridCol w="1130119">
                  <a:extLst>
                    <a:ext uri="{9D8B030D-6E8A-4147-A177-3AD203B41FA5}">
                      <a16:colId xmlns:a16="http://schemas.microsoft.com/office/drawing/2014/main" xmlns=""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41915">
                <a:tc>
                  <a:txBody>
                    <a:bodyPr/>
                    <a:lstStyle/>
                    <a:p>
                      <a:pPr marL="0" algn="l" defTabSz="914400" rtl="0" eaLnBrk="1" fontAlgn="ctr" latinLnBrk="0" hangingPunct="1"/>
                      <a:r>
                        <a:rPr lang="ru-RU" sz="1800" b="0" u="none" strike="noStrike" kern="1200" dirty="0">
                          <a:solidFill>
                            <a:schemeClr val="tx1"/>
                          </a:solidFill>
                          <a:effectLst/>
                        </a:rPr>
                        <a:t>«Самозанятый»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9%</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58283116"/>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9%</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9%</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667610" y="4922512"/>
            <a:ext cx="2169141" cy="1657999"/>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949564" y="4936476"/>
            <a:ext cx="2321557"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059246" y="4908550"/>
            <a:ext cx="2790825"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42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sp>
        <p:nvSpPr>
          <p:cNvPr id="5" name="Прямоугольник 4"/>
          <p:cNvSpPr/>
          <p:nvPr/>
        </p:nvSpPr>
        <p:spPr>
          <a:xfrm>
            <a:off x="214458" y="701414"/>
            <a:ext cx="4893647" cy="369332"/>
          </a:xfrm>
          <a:prstGeom prst="rect">
            <a:avLst/>
          </a:prstGeom>
        </p:spPr>
        <p:txBody>
          <a:bodyPr wrap="none">
            <a:spAutoFit/>
          </a:bodyPr>
          <a:lstStyle/>
          <a:p>
            <a:r>
              <a:rPr lang="ru-RU" b="1" dirty="0"/>
              <a:t>Виды деятельности </a:t>
            </a:r>
            <a:r>
              <a:rPr lang="ru-RU" b="1" dirty="0" err="1"/>
              <a:t>импортозамещения</a:t>
            </a:r>
            <a:r>
              <a:rPr lang="ru-RU" dirty="0"/>
              <a:t>:</a:t>
            </a:r>
          </a:p>
        </p:txBody>
      </p:sp>
      <p:pic>
        <p:nvPicPr>
          <p:cNvPr id="6" name="Рисунок 5">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7" name="Таблица 6"/>
          <p:cNvGraphicFramePr>
            <a:graphicFrameLocks noGrp="1"/>
          </p:cNvGraphicFramePr>
          <p:nvPr/>
        </p:nvGraphicFramePr>
        <p:xfrm>
          <a:off x="476988" y="1070746"/>
          <a:ext cx="8701518" cy="5707617"/>
        </p:xfrm>
        <a:graphic>
          <a:graphicData uri="http://schemas.openxmlformats.org/drawingml/2006/table">
            <a:tbl>
              <a:tblPr/>
              <a:tblGrid>
                <a:gridCol w="7209148">
                  <a:extLst>
                    <a:ext uri="{9D8B030D-6E8A-4147-A177-3AD203B41FA5}">
                      <a16:colId xmlns:a16="http://schemas.microsoft.com/office/drawing/2014/main" xmlns="" val="3402850196"/>
                    </a:ext>
                  </a:extLst>
                </a:gridCol>
                <a:gridCol w="1492370">
                  <a:extLst>
                    <a:ext uri="{9D8B030D-6E8A-4147-A177-3AD203B41FA5}">
                      <a16:colId xmlns:a16="http://schemas.microsoft.com/office/drawing/2014/main" xmlns="" val="2119139815"/>
                    </a:ext>
                  </a:extLst>
                </a:gridCol>
              </a:tblGrid>
              <a:tr h="292443">
                <a:tc>
                  <a:txBody>
                    <a:bodyPr/>
                    <a:lstStyle/>
                    <a:p>
                      <a:pPr algn="l" fontAlgn="ctr"/>
                      <a:r>
                        <a:rPr lang="ru-RU" sz="1200" b="0" i="0" u="none" strike="noStrike" dirty="0">
                          <a:solidFill>
                            <a:srgbClr val="000000"/>
                          </a:solidFill>
                          <a:effectLst/>
                          <a:latin typeface="+mn-lt"/>
                        </a:rPr>
                        <a:t>Выращивание зерновых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01.11.1</a:t>
                      </a:r>
                    </a:p>
                  </a:txBody>
                  <a:tcPr marL="2283" marR="2283" marT="2283" marB="0" anchor="ctr">
                    <a:lnL>
                      <a:noFill/>
                    </a:lnL>
                    <a:lnR>
                      <a:noFill/>
                    </a:lnR>
                    <a:lnT>
                      <a:noFill/>
                    </a:lnT>
                    <a:lnB>
                      <a:noFill/>
                    </a:lnB>
                  </a:tcPr>
                </a:tc>
                <a:extLst>
                  <a:ext uri="{0D108BD9-81ED-4DB2-BD59-A6C34878D82A}">
                    <a16:rowId xmlns:a16="http://schemas.microsoft.com/office/drawing/2014/main" xmlns="" val="1525997241"/>
                  </a:ext>
                </a:extLst>
              </a:tr>
              <a:tr h="292443">
                <a:tc>
                  <a:txBody>
                    <a:bodyPr/>
                    <a:lstStyle/>
                    <a:p>
                      <a:pPr algn="l" fontAlgn="ctr"/>
                      <a:r>
                        <a:rPr lang="ru-RU" sz="1200" b="0" i="0" u="none" strike="noStrike" dirty="0">
                          <a:solidFill>
                            <a:srgbClr val="000000"/>
                          </a:solidFill>
                          <a:effectLst/>
                          <a:latin typeface="+mn-lt"/>
                        </a:rPr>
                        <a:t>Выращивание семян масличных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01.11.3</a:t>
                      </a:r>
                    </a:p>
                  </a:txBody>
                  <a:tcPr marL="2283" marR="2283" marT="2283" marB="0" anchor="ctr">
                    <a:lnL>
                      <a:noFill/>
                    </a:lnL>
                    <a:lnR>
                      <a:noFill/>
                    </a:lnR>
                    <a:lnT>
                      <a:noFill/>
                    </a:lnT>
                    <a:lnB>
                      <a:noFill/>
                    </a:lnB>
                  </a:tcPr>
                </a:tc>
                <a:extLst>
                  <a:ext uri="{0D108BD9-81ED-4DB2-BD59-A6C34878D82A}">
                    <a16:rowId xmlns:a16="http://schemas.microsoft.com/office/drawing/2014/main" xmlns="" val="479096425"/>
                  </a:ext>
                </a:extLst>
              </a:tr>
              <a:tr h="292443">
                <a:tc>
                  <a:txBody>
                    <a:bodyPr/>
                    <a:lstStyle/>
                    <a:p>
                      <a:pPr algn="l" fontAlgn="ctr"/>
                      <a:r>
                        <a:rPr lang="ru-RU" sz="1200" b="0" i="0" u="none" strike="noStrike" dirty="0">
                          <a:solidFill>
                            <a:srgbClr val="000000"/>
                          </a:solidFill>
                          <a:effectLst/>
                          <a:latin typeface="+mn-lt"/>
                        </a:rPr>
                        <a:t>Выращивание овощей защищенного грунта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01.13.12</a:t>
                      </a:r>
                    </a:p>
                  </a:txBody>
                  <a:tcPr marL="2283" marR="2283" marT="2283" marB="0" anchor="ctr">
                    <a:lnL>
                      <a:noFill/>
                    </a:lnL>
                    <a:lnR>
                      <a:noFill/>
                    </a:lnR>
                    <a:lnT>
                      <a:noFill/>
                    </a:lnT>
                    <a:lnB>
                      <a:noFill/>
                    </a:lnB>
                  </a:tcPr>
                </a:tc>
                <a:extLst>
                  <a:ext uri="{0D108BD9-81ED-4DB2-BD59-A6C34878D82A}">
                    <a16:rowId xmlns:a16="http://schemas.microsoft.com/office/drawing/2014/main" xmlns="" val="2067561299"/>
                  </a:ext>
                </a:extLst>
              </a:tr>
              <a:tr h="292443">
                <a:tc>
                  <a:txBody>
                    <a:bodyPr/>
                    <a:lstStyle/>
                    <a:p>
                      <a:pPr algn="l" fontAlgn="ctr"/>
                      <a:r>
                        <a:rPr lang="ru-RU" sz="1200" b="0" i="0" u="none" strike="noStrike" dirty="0">
                          <a:solidFill>
                            <a:srgbClr val="000000"/>
                          </a:solidFill>
                          <a:effectLst/>
                          <a:latin typeface="+mn-lt"/>
                        </a:rPr>
                        <a:t>Выращивание столовых корнеплодных и клубнеплодных культур с высоким содержанием крахмала или инулина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01.13.3</a:t>
                      </a:r>
                    </a:p>
                  </a:txBody>
                  <a:tcPr marL="2283" marR="2283" marT="2283" marB="0" anchor="ctr">
                    <a:lnL>
                      <a:noFill/>
                    </a:lnL>
                    <a:lnR>
                      <a:noFill/>
                    </a:lnR>
                    <a:lnT>
                      <a:noFill/>
                    </a:lnT>
                    <a:lnB>
                      <a:noFill/>
                    </a:lnB>
                  </a:tcPr>
                </a:tc>
                <a:extLst>
                  <a:ext uri="{0D108BD9-81ED-4DB2-BD59-A6C34878D82A}">
                    <a16:rowId xmlns:a16="http://schemas.microsoft.com/office/drawing/2014/main" xmlns="" val="2597772816"/>
                  </a:ext>
                </a:extLst>
              </a:tr>
              <a:tr h="292443">
                <a:tc>
                  <a:txBody>
                    <a:bodyPr/>
                    <a:lstStyle/>
                    <a:p>
                      <a:pPr algn="l" fontAlgn="ctr"/>
                      <a:r>
                        <a:rPr lang="ru-RU" sz="1200" b="0" i="0" u="none" strike="noStrike" dirty="0">
                          <a:solidFill>
                            <a:srgbClr val="000000"/>
                          </a:solidFill>
                          <a:effectLst/>
                          <a:latin typeface="+mn-lt"/>
                        </a:rPr>
                        <a:t>Выращивание семян свеклы (кроме семян сахарной свеклы) и семян кормовых культур</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01.19.3</a:t>
                      </a:r>
                    </a:p>
                  </a:txBody>
                  <a:tcPr marL="2283" marR="2283" marT="2283" marB="0" anchor="ctr">
                    <a:lnL>
                      <a:noFill/>
                    </a:lnL>
                    <a:lnR>
                      <a:noFill/>
                    </a:lnR>
                    <a:lnT>
                      <a:noFill/>
                    </a:lnT>
                    <a:lnB>
                      <a:noFill/>
                    </a:lnB>
                  </a:tcPr>
                </a:tc>
                <a:extLst>
                  <a:ext uri="{0D108BD9-81ED-4DB2-BD59-A6C34878D82A}">
                    <a16:rowId xmlns:a16="http://schemas.microsoft.com/office/drawing/2014/main" xmlns="" val="363171209"/>
                  </a:ext>
                </a:extLst>
              </a:tr>
              <a:tr h="292443">
                <a:tc>
                  <a:txBody>
                    <a:bodyPr/>
                    <a:lstStyle/>
                    <a:p>
                      <a:pPr algn="l" fontAlgn="ctr"/>
                      <a:r>
                        <a:rPr lang="ru-RU" sz="1200" b="0" i="0" u="none" strike="noStrike" dirty="0">
                          <a:solidFill>
                            <a:srgbClr val="000000"/>
                          </a:solidFill>
                          <a:effectLst/>
                          <a:latin typeface="+mn-lt"/>
                        </a:rPr>
                        <a:t>Выращивание прочих плодовых и ягодных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01.25.1</a:t>
                      </a:r>
                    </a:p>
                  </a:txBody>
                  <a:tcPr marL="2283" marR="2283" marT="2283" marB="0" anchor="ctr">
                    <a:lnL>
                      <a:noFill/>
                    </a:lnL>
                    <a:lnR>
                      <a:noFill/>
                    </a:lnR>
                    <a:lnT>
                      <a:noFill/>
                    </a:lnT>
                    <a:lnB>
                      <a:noFill/>
                    </a:lnB>
                  </a:tcPr>
                </a:tc>
                <a:extLst>
                  <a:ext uri="{0D108BD9-81ED-4DB2-BD59-A6C34878D82A}">
                    <a16:rowId xmlns:a16="http://schemas.microsoft.com/office/drawing/2014/main" xmlns="" val="4023891096"/>
                  </a:ext>
                </a:extLst>
              </a:tr>
              <a:tr h="292443">
                <a:tc>
                  <a:txBody>
                    <a:bodyPr/>
                    <a:lstStyle/>
                    <a:p>
                      <a:pPr algn="l" fontAlgn="ctr"/>
                      <a:r>
                        <a:rPr lang="ru-RU" sz="1200" b="0" i="0" u="none" strike="noStrike" dirty="0">
                          <a:solidFill>
                            <a:srgbClr val="000000"/>
                          </a:solidFill>
                          <a:effectLst/>
                          <a:latin typeface="+mn-lt"/>
                        </a:rPr>
                        <a:t>Производство яиц сельскохозяйственной птицы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01.47.2</a:t>
                      </a:r>
                    </a:p>
                  </a:txBody>
                  <a:tcPr marL="2283" marR="2283" marT="2283" marB="0" anchor="ctr">
                    <a:lnL>
                      <a:noFill/>
                    </a:lnL>
                    <a:lnR>
                      <a:noFill/>
                    </a:lnR>
                    <a:lnT>
                      <a:noFill/>
                    </a:lnT>
                    <a:lnB>
                      <a:noFill/>
                    </a:lnB>
                  </a:tcPr>
                </a:tc>
                <a:extLst>
                  <a:ext uri="{0D108BD9-81ED-4DB2-BD59-A6C34878D82A}">
                    <a16:rowId xmlns:a16="http://schemas.microsoft.com/office/drawing/2014/main" xmlns="" val="4069544688"/>
                  </a:ext>
                </a:extLst>
              </a:tr>
              <a:tr h="292443">
                <a:tc>
                  <a:txBody>
                    <a:bodyPr/>
                    <a:lstStyle/>
                    <a:p>
                      <a:pPr algn="l" fontAlgn="ctr"/>
                      <a:r>
                        <a:rPr lang="ru-RU" sz="1200" b="0" i="0" u="none" strike="noStrike" dirty="0">
                          <a:solidFill>
                            <a:srgbClr val="000000"/>
                          </a:solidFill>
                          <a:effectLst/>
                          <a:latin typeface="+mn-lt"/>
                        </a:rPr>
                        <a:t>Производство пищевых продуктов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10</a:t>
                      </a:r>
                    </a:p>
                  </a:txBody>
                  <a:tcPr marL="2283" marR="2283" marT="2283" marB="0" anchor="ctr">
                    <a:lnL>
                      <a:noFill/>
                    </a:lnL>
                    <a:lnR>
                      <a:noFill/>
                    </a:lnR>
                    <a:lnT>
                      <a:noFill/>
                    </a:lnT>
                    <a:lnB>
                      <a:noFill/>
                    </a:lnB>
                  </a:tcPr>
                </a:tc>
                <a:extLst>
                  <a:ext uri="{0D108BD9-81ED-4DB2-BD59-A6C34878D82A}">
                    <a16:rowId xmlns:a16="http://schemas.microsoft.com/office/drawing/2014/main" xmlns="" val="2240462080"/>
                  </a:ext>
                </a:extLst>
              </a:tr>
              <a:tr h="292443">
                <a:tc>
                  <a:txBody>
                    <a:bodyPr/>
                    <a:lstStyle/>
                    <a:p>
                      <a:pPr algn="l" fontAlgn="ctr"/>
                      <a:r>
                        <a:rPr lang="ru-RU" sz="1200" b="0" i="0" u="none" strike="noStrike" dirty="0">
                          <a:solidFill>
                            <a:srgbClr val="000000"/>
                          </a:solidFill>
                          <a:effectLst/>
                          <a:latin typeface="+mn-lt"/>
                        </a:rPr>
                        <a:t>Производство текстильных изделий</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13</a:t>
                      </a:r>
                    </a:p>
                  </a:txBody>
                  <a:tcPr marL="2283" marR="2283" marT="2283" marB="0" anchor="ctr">
                    <a:lnL>
                      <a:noFill/>
                    </a:lnL>
                    <a:lnR>
                      <a:noFill/>
                    </a:lnR>
                    <a:lnT>
                      <a:noFill/>
                    </a:lnT>
                    <a:lnB>
                      <a:noFill/>
                    </a:lnB>
                  </a:tcPr>
                </a:tc>
                <a:extLst>
                  <a:ext uri="{0D108BD9-81ED-4DB2-BD59-A6C34878D82A}">
                    <a16:rowId xmlns:a16="http://schemas.microsoft.com/office/drawing/2014/main" xmlns="" val="2316528183"/>
                  </a:ext>
                </a:extLst>
              </a:tr>
              <a:tr h="292443">
                <a:tc>
                  <a:txBody>
                    <a:bodyPr/>
                    <a:lstStyle/>
                    <a:p>
                      <a:pPr algn="l" fontAlgn="ctr"/>
                      <a:r>
                        <a:rPr lang="ru-RU" sz="1200" b="0" i="0" u="none" strike="noStrike" dirty="0">
                          <a:solidFill>
                            <a:srgbClr val="000000"/>
                          </a:solidFill>
                          <a:effectLst/>
                          <a:latin typeface="+mn-lt"/>
                        </a:rPr>
                        <a:t>Производство одежды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14</a:t>
                      </a:r>
                    </a:p>
                  </a:txBody>
                  <a:tcPr marL="2283" marR="2283" marT="2283" marB="0" anchor="ctr">
                    <a:lnL>
                      <a:noFill/>
                    </a:lnL>
                    <a:lnR>
                      <a:noFill/>
                    </a:lnR>
                    <a:lnT>
                      <a:noFill/>
                    </a:lnT>
                    <a:lnB>
                      <a:noFill/>
                    </a:lnB>
                  </a:tcPr>
                </a:tc>
                <a:extLst>
                  <a:ext uri="{0D108BD9-81ED-4DB2-BD59-A6C34878D82A}">
                    <a16:rowId xmlns:a16="http://schemas.microsoft.com/office/drawing/2014/main" xmlns="" val="2115966795"/>
                  </a:ext>
                </a:extLst>
              </a:tr>
              <a:tr h="292443">
                <a:tc>
                  <a:txBody>
                    <a:bodyPr/>
                    <a:lstStyle/>
                    <a:p>
                      <a:pPr algn="l" fontAlgn="ctr"/>
                      <a:r>
                        <a:rPr lang="ru-RU" sz="1200" b="0" i="0" u="none" strike="noStrike" dirty="0">
                          <a:solidFill>
                            <a:srgbClr val="000000"/>
                          </a:solidFill>
                          <a:effectLst/>
                          <a:latin typeface="+mn-lt"/>
                        </a:rPr>
                        <a:t>Производство кожи и изделий из кожи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15</a:t>
                      </a:r>
                    </a:p>
                  </a:txBody>
                  <a:tcPr marL="2283" marR="2283" marT="2283" marB="0" anchor="ctr">
                    <a:lnL>
                      <a:noFill/>
                    </a:lnL>
                    <a:lnR>
                      <a:noFill/>
                    </a:lnR>
                    <a:lnT>
                      <a:noFill/>
                    </a:lnT>
                    <a:lnB>
                      <a:noFill/>
                    </a:lnB>
                  </a:tcPr>
                </a:tc>
                <a:extLst>
                  <a:ext uri="{0D108BD9-81ED-4DB2-BD59-A6C34878D82A}">
                    <a16:rowId xmlns:a16="http://schemas.microsoft.com/office/drawing/2014/main" xmlns="" val="3707483303"/>
                  </a:ext>
                </a:extLst>
              </a:tr>
              <a:tr h="292443">
                <a:tc>
                  <a:txBody>
                    <a:bodyPr/>
                    <a:lstStyle/>
                    <a:p>
                      <a:pPr algn="l" fontAlgn="ctr"/>
                      <a:r>
                        <a:rPr lang="ru-RU" sz="1200" b="0" i="0" u="none" strike="noStrike" dirty="0">
                          <a:solidFill>
                            <a:srgbClr val="000000"/>
                          </a:solidFill>
                          <a:effectLst/>
                          <a:latin typeface="+mn-lt"/>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16</a:t>
                      </a:r>
                    </a:p>
                  </a:txBody>
                  <a:tcPr marL="2283" marR="2283" marT="2283" marB="0" anchor="ctr">
                    <a:lnL>
                      <a:noFill/>
                    </a:lnL>
                    <a:lnR>
                      <a:noFill/>
                    </a:lnR>
                    <a:lnT>
                      <a:noFill/>
                    </a:lnT>
                    <a:lnB>
                      <a:noFill/>
                    </a:lnB>
                  </a:tcPr>
                </a:tc>
                <a:extLst>
                  <a:ext uri="{0D108BD9-81ED-4DB2-BD59-A6C34878D82A}">
                    <a16:rowId xmlns:a16="http://schemas.microsoft.com/office/drawing/2014/main" xmlns="" val="2387536905"/>
                  </a:ext>
                </a:extLst>
              </a:tr>
              <a:tr h="292443">
                <a:tc>
                  <a:txBody>
                    <a:bodyPr/>
                    <a:lstStyle/>
                    <a:p>
                      <a:pPr algn="l" fontAlgn="ctr"/>
                      <a:r>
                        <a:rPr lang="ru-RU" sz="1200" b="0" i="0" u="none" strike="noStrike" dirty="0">
                          <a:solidFill>
                            <a:srgbClr val="000000"/>
                          </a:solidFill>
                          <a:effectLst/>
                          <a:latin typeface="+mn-lt"/>
                        </a:rPr>
                        <a:t>Производство химических веществ и химических продуктов</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20</a:t>
                      </a:r>
                    </a:p>
                  </a:txBody>
                  <a:tcPr marL="2283" marR="2283" marT="2283" marB="0" anchor="ctr">
                    <a:lnL>
                      <a:noFill/>
                    </a:lnL>
                    <a:lnR>
                      <a:noFill/>
                    </a:lnR>
                    <a:lnT>
                      <a:noFill/>
                    </a:lnT>
                    <a:lnB>
                      <a:noFill/>
                    </a:lnB>
                  </a:tcPr>
                </a:tc>
                <a:extLst>
                  <a:ext uri="{0D108BD9-81ED-4DB2-BD59-A6C34878D82A}">
                    <a16:rowId xmlns:a16="http://schemas.microsoft.com/office/drawing/2014/main" xmlns="" val="3188570924"/>
                  </a:ext>
                </a:extLst>
              </a:tr>
              <a:tr h="292443">
                <a:tc>
                  <a:txBody>
                    <a:bodyPr/>
                    <a:lstStyle/>
                    <a:p>
                      <a:pPr algn="l" fontAlgn="ctr"/>
                      <a:r>
                        <a:rPr lang="ru-RU" sz="1200" b="0" i="0" u="none" strike="noStrike" dirty="0">
                          <a:solidFill>
                            <a:srgbClr val="000000"/>
                          </a:solidFill>
                          <a:effectLst/>
                          <a:latin typeface="+mn-lt"/>
                        </a:rPr>
                        <a:t>Производство лекарственных средств и материалов, применяемых в медицинских целях</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21</a:t>
                      </a:r>
                    </a:p>
                  </a:txBody>
                  <a:tcPr marL="2283" marR="2283" marT="2283" marB="0" anchor="ctr">
                    <a:lnL>
                      <a:noFill/>
                    </a:lnL>
                    <a:lnR>
                      <a:noFill/>
                    </a:lnR>
                    <a:lnT>
                      <a:noFill/>
                    </a:lnT>
                    <a:lnB>
                      <a:noFill/>
                    </a:lnB>
                  </a:tcPr>
                </a:tc>
                <a:extLst>
                  <a:ext uri="{0D108BD9-81ED-4DB2-BD59-A6C34878D82A}">
                    <a16:rowId xmlns:a16="http://schemas.microsoft.com/office/drawing/2014/main" xmlns="" val="1083229683"/>
                  </a:ext>
                </a:extLst>
              </a:tr>
              <a:tr h="292443">
                <a:tc>
                  <a:txBody>
                    <a:bodyPr/>
                    <a:lstStyle/>
                    <a:p>
                      <a:pPr algn="l" fontAlgn="ctr"/>
                      <a:r>
                        <a:rPr lang="ru-RU" sz="1200" b="0" i="0" u="none" strike="noStrike" dirty="0">
                          <a:solidFill>
                            <a:srgbClr val="000000"/>
                          </a:solidFill>
                          <a:effectLst/>
                          <a:latin typeface="+mn-lt"/>
                        </a:rPr>
                        <a:t>Производство компьютеров, электронных и оптических изделий</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26</a:t>
                      </a:r>
                    </a:p>
                  </a:txBody>
                  <a:tcPr marL="2283" marR="2283" marT="2283" marB="0" anchor="ctr">
                    <a:lnL>
                      <a:noFill/>
                    </a:lnL>
                    <a:lnR>
                      <a:noFill/>
                    </a:lnR>
                    <a:lnT>
                      <a:noFill/>
                    </a:lnT>
                    <a:lnB>
                      <a:noFill/>
                    </a:lnB>
                  </a:tcPr>
                </a:tc>
                <a:extLst>
                  <a:ext uri="{0D108BD9-81ED-4DB2-BD59-A6C34878D82A}">
                    <a16:rowId xmlns:a16="http://schemas.microsoft.com/office/drawing/2014/main" xmlns="" val="1729250200"/>
                  </a:ext>
                </a:extLst>
              </a:tr>
              <a:tr h="292443">
                <a:tc>
                  <a:txBody>
                    <a:bodyPr/>
                    <a:lstStyle/>
                    <a:p>
                      <a:pPr algn="l" fontAlgn="ctr"/>
                      <a:r>
                        <a:rPr lang="ru-RU" sz="1200" b="0" i="0" u="none" strike="noStrike" dirty="0">
                          <a:solidFill>
                            <a:srgbClr val="000000"/>
                          </a:solidFill>
                          <a:effectLst/>
                          <a:latin typeface="+mn-lt"/>
                        </a:rPr>
                        <a:t>Производство электрического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27</a:t>
                      </a:r>
                    </a:p>
                  </a:txBody>
                  <a:tcPr marL="2283" marR="2283" marT="2283" marB="0" anchor="ctr">
                    <a:lnL>
                      <a:noFill/>
                    </a:lnL>
                    <a:lnR>
                      <a:noFill/>
                    </a:lnR>
                    <a:lnT>
                      <a:noFill/>
                    </a:lnT>
                    <a:lnB>
                      <a:noFill/>
                    </a:lnB>
                  </a:tcPr>
                </a:tc>
                <a:extLst>
                  <a:ext uri="{0D108BD9-81ED-4DB2-BD59-A6C34878D82A}">
                    <a16:rowId xmlns:a16="http://schemas.microsoft.com/office/drawing/2014/main" xmlns="" val="2238236365"/>
                  </a:ext>
                </a:extLst>
              </a:tr>
              <a:tr h="292443">
                <a:tc>
                  <a:txBody>
                    <a:bodyPr/>
                    <a:lstStyle/>
                    <a:p>
                      <a:pPr algn="l" fontAlgn="ctr"/>
                      <a:r>
                        <a:rPr lang="ru-RU" sz="1200" b="0" i="0" u="none" strike="noStrike" dirty="0">
                          <a:solidFill>
                            <a:srgbClr val="000000"/>
                          </a:solidFill>
                          <a:effectLst/>
                          <a:latin typeface="+mn-lt"/>
                        </a:rPr>
                        <a:t>Производство машин и оборудования, не включенных в другие группировки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28</a:t>
                      </a:r>
                    </a:p>
                  </a:txBody>
                  <a:tcPr marL="2283" marR="2283" marT="2283" marB="0" anchor="ctr">
                    <a:lnL>
                      <a:noFill/>
                    </a:lnL>
                    <a:lnR>
                      <a:noFill/>
                    </a:lnR>
                    <a:lnT>
                      <a:noFill/>
                    </a:lnT>
                    <a:lnB>
                      <a:noFill/>
                    </a:lnB>
                  </a:tcPr>
                </a:tc>
                <a:extLst>
                  <a:ext uri="{0D108BD9-81ED-4DB2-BD59-A6C34878D82A}">
                    <a16:rowId xmlns:a16="http://schemas.microsoft.com/office/drawing/2014/main" xmlns="" val="2666482343"/>
                  </a:ext>
                </a:extLst>
              </a:tr>
              <a:tr h="292443">
                <a:tc>
                  <a:txBody>
                    <a:bodyPr/>
                    <a:lstStyle/>
                    <a:p>
                      <a:pPr algn="l" fontAlgn="ctr"/>
                      <a:r>
                        <a:rPr lang="ru-RU" sz="1200" b="0" i="0" u="none" strike="noStrike" dirty="0">
                          <a:solidFill>
                            <a:srgbClr val="000000"/>
                          </a:solidFill>
                          <a:effectLst/>
                          <a:latin typeface="+mn-lt"/>
                        </a:rPr>
                        <a:t>Производство электрического и электронного оборудования для автотранспортных средств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29.31</a:t>
                      </a:r>
                    </a:p>
                  </a:txBody>
                  <a:tcPr marL="2283" marR="2283" marT="2283" marB="0" anchor="ctr">
                    <a:lnL>
                      <a:noFill/>
                    </a:lnL>
                    <a:lnR>
                      <a:noFill/>
                    </a:lnR>
                    <a:lnT>
                      <a:noFill/>
                    </a:lnT>
                    <a:lnB>
                      <a:noFill/>
                    </a:lnB>
                  </a:tcPr>
                </a:tc>
                <a:extLst>
                  <a:ext uri="{0D108BD9-81ED-4DB2-BD59-A6C34878D82A}">
                    <a16:rowId xmlns:a16="http://schemas.microsoft.com/office/drawing/2014/main" xmlns="" val="3366674322"/>
                  </a:ext>
                </a:extLst>
              </a:tr>
              <a:tr h="292443">
                <a:tc>
                  <a:txBody>
                    <a:bodyPr/>
                    <a:lstStyle/>
                    <a:p>
                      <a:pPr algn="l" fontAlgn="ctr"/>
                      <a:r>
                        <a:rPr lang="ru-RU" sz="1200" b="0" i="0" u="none" strike="noStrike" dirty="0">
                          <a:solidFill>
                            <a:srgbClr val="000000"/>
                          </a:solidFill>
                          <a:effectLst/>
                          <a:latin typeface="+mn-lt"/>
                        </a:rPr>
                        <a:t>Производство медицинских инструментов и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32.5</a:t>
                      </a:r>
                    </a:p>
                  </a:txBody>
                  <a:tcPr marL="2283" marR="2283" marT="2283" marB="0" anchor="ctr">
                    <a:lnL>
                      <a:noFill/>
                    </a:lnL>
                    <a:lnR>
                      <a:noFill/>
                    </a:lnR>
                    <a:lnT>
                      <a:noFill/>
                    </a:lnT>
                    <a:lnB>
                      <a:noFill/>
                    </a:lnB>
                  </a:tcPr>
                </a:tc>
                <a:extLst>
                  <a:ext uri="{0D108BD9-81ED-4DB2-BD59-A6C34878D82A}">
                    <a16:rowId xmlns:a16="http://schemas.microsoft.com/office/drawing/2014/main" xmlns="" val="1441535292"/>
                  </a:ext>
                </a:extLst>
              </a:tr>
            </a:tbl>
          </a:graphicData>
        </a:graphic>
      </p:graphicFrame>
    </p:spTree>
    <p:extLst>
      <p:ext uri="{BB962C8B-B14F-4D97-AF65-F5344CB8AC3E}">
        <p14:creationId xmlns:p14="http://schemas.microsoft.com/office/powerpoint/2010/main" val="359313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pic>
        <p:nvPicPr>
          <p:cNvPr id="5" name="Рисунок 4"/>
          <p:cNvPicPr>
            <a:picLocks noChangeAspect="1"/>
          </p:cNvPicPr>
          <p:nvPr/>
        </p:nvPicPr>
        <p:blipFill>
          <a:blip r:embed="rId2"/>
          <a:stretch>
            <a:fillRect/>
          </a:stretch>
        </p:blipFill>
        <p:spPr>
          <a:xfrm>
            <a:off x="1497522" y="3277742"/>
            <a:ext cx="6378066" cy="2598242"/>
          </a:xfrm>
          <a:prstGeom prst="rect">
            <a:avLst/>
          </a:prstGeom>
        </p:spPr>
      </p:pic>
      <p:pic>
        <p:nvPicPr>
          <p:cNvPr id="6" name="Рисунок 5"/>
          <p:cNvPicPr>
            <a:picLocks noChangeAspect="1"/>
          </p:cNvPicPr>
          <p:nvPr/>
        </p:nvPicPr>
        <p:blipFill>
          <a:blip r:embed="rId3"/>
          <a:stretch>
            <a:fillRect/>
          </a:stretch>
        </p:blipFill>
        <p:spPr>
          <a:xfrm>
            <a:off x="1072042" y="844311"/>
            <a:ext cx="7743825" cy="1943100"/>
          </a:xfrm>
          <a:prstGeom prst="rect">
            <a:avLst/>
          </a:prstGeom>
        </p:spPr>
      </p:pic>
    </p:spTree>
    <p:extLst>
      <p:ext uri="{BB962C8B-B14F-4D97-AF65-F5344CB8AC3E}">
        <p14:creationId xmlns:p14="http://schemas.microsoft.com/office/powerpoint/2010/main" val="96357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9266</TotalTime>
  <Words>334</Words>
  <Application>Microsoft Office PowerPoint</Application>
  <PresentationFormat>Лист A4 (210x297 мм)</PresentationFormat>
  <Paragraphs>102</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ＭＳ Ｐゴシック</vt:lpstr>
      <vt:lpstr>Arial</vt:lpstr>
      <vt:lpstr>Arial Narrow</vt:lpstr>
      <vt:lpstr>Calibri</vt:lpstr>
      <vt:lpstr>Century Gothic</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Презентация PowerPoint</vt:lpstr>
      <vt:lpstr>МКК Московский областной фонд микрофинансирования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Дрозенко Е.Ю.</cp:lastModifiedBy>
  <cp:revision>758</cp:revision>
  <cp:lastPrinted>2022-06-22T07:37:54Z</cp:lastPrinted>
  <dcterms:created xsi:type="dcterms:W3CDTF">2014-02-04T07:17:20Z</dcterms:created>
  <dcterms:modified xsi:type="dcterms:W3CDTF">2022-07-20T09:14:07Z</dcterms:modified>
</cp:coreProperties>
</file>