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87" r:id="rId10"/>
    <p:sldId id="288" r:id="rId11"/>
    <p:sldId id="289" r:id="rId12"/>
    <p:sldId id="290" r:id="rId13"/>
    <p:sldId id="291" r:id="rId14"/>
    <p:sldId id="292" r:id="rId15"/>
    <p:sldId id="330" r:id="rId16"/>
    <p:sldId id="33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28" r:id="rId41"/>
    <p:sldId id="317" r:id="rId42"/>
    <p:sldId id="318" r:id="rId43"/>
    <p:sldId id="319" r:id="rId44"/>
    <p:sldId id="320" r:id="rId45"/>
    <p:sldId id="326" r:id="rId46"/>
    <p:sldId id="321" r:id="rId47"/>
    <p:sldId id="327" r:id="rId48"/>
    <p:sldId id="322" r:id="rId49"/>
    <p:sldId id="329" r:id="rId50"/>
    <p:sldId id="285" r:id="rId51"/>
  </p:sldIdLst>
  <p:sldSz cx="24384000" cy="13716000"/>
  <p:notesSz cx="6858000" cy="9144000"/>
  <p:defaultTextStyle>
    <a:defPPr marL="0" marR="0" indent="0" algn="l" defTabSz="9143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606" autoAdjust="0"/>
  </p:normalViewPr>
  <p:slideViewPr>
    <p:cSldViewPr>
      <p:cViewPr>
        <p:scale>
          <a:sx n="58" d="100"/>
          <a:sy n="58" d="100"/>
        </p:scale>
        <p:origin x="817" y="445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48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6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42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23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0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477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05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63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22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1069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1016000" y="9706823"/>
            <a:ext cx="22555200" cy="2444750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16000" y="7772400"/>
            <a:ext cx="22555200" cy="1828800"/>
          </a:xfrm>
        </p:spPr>
        <p:txBody>
          <a:bodyPr anchor="b"/>
          <a:lstStyle>
            <a:lvl1pPr marL="0" indent="0" algn="l">
              <a:buNone/>
              <a:defRPr sz="5700">
                <a:solidFill>
                  <a:schemeClr val="tx2">
                    <a:shade val="75000"/>
                  </a:schemeClr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8288000" y="1098553"/>
            <a:ext cx="4876800" cy="1170305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098553"/>
            <a:ext cx="16662400" cy="1170305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Чёрно-белое фото с видом снизу вверх на подвесные тросы моста на фоне облаков"/>
          <p:cNvSpPr>
            <a:spLocks noGrp="1"/>
          </p:cNvSpPr>
          <p:nvPr>
            <p:ph type="pic" idx="21"/>
          </p:nvPr>
        </p:nvSpPr>
        <p:spPr>
          <a:xfrm>
            <a:off x="0" y="-2654300"/>
            <a:ext cx="24384000" cy="17153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Чёрно-белое фото с видом снизу на мост над рекой на фоне неба "/>
          <p:cNvSpPr>
            <a:spLocks noGrp="1"/>
          </p:cNvSpPr>
          <p:nvPr>
            <p:ph type="pic" idx="21"/>
          </p:nvPr>
        </p:nvSpPr>
        <p:spPr>
          <a:xfrm>
            <a:off x="12636500" y="-2413000"/>
            <a:ext cx="11024412" cy="1615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3797300"/>
            <a:ext cx="10909300" cy="8928100"/>
          </a:xfrm>
          <a:prstGeom prst="rect">
            <a:avLst/>
          </a:prstGeom>
        </p:spPr>
        <p:txBody>
          <a:bodyPr/>
          <a:lstStyle>
            <a:lvl1pPr marL="508000" indent="-508000">
              <a:spcBef>
                <a:spcPts val="2500"/>
              </a:spcBef>
              <a:buSzPct val="65000"/>
              <a:defRPr sz="4200"/>
            </a:lvl1pPr>
            <a:lvl2pPr marL="1016000" indent="-508000">
              <a:spcBef>
                <a:spcPts val="2500"/>
              </a:spcBef>
              <a:buSzPct val="65000"/>
              <a:defRPr sz="4200"/>
            </a:lvl2pPr>
            <a:lvl3pPr marL="1524000" indent="-508000">
              <a:spcBef>
                <a:spcPts val="2500"/>
              </a:spcBef>
              <a:buSzPct val="65000"/>
              <a:defRPr sz="4200"/>
            </a:lvl3pPr>
            <a:lvl4pPr marL="2032000" indent="-508000">
              <a:spcBef>
                <a:spcPts val="2500"/>
              </a:spcBef>
              <a:buSzPct val="65000"/>
              <a:defRPr sz="4200"/>
            </a:lvl4pPr>
            <a:lvl5pPr marL="2540000" indent="-508000">
              <a:spcBef>
                <a:spcPts val="2500"/>
              </a:spcBef>
              <a:buSzPct val="65000"/>
              <a:defRPr sz="4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952500" y="3124200"/>
            <a:ext cx="106426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3200" i="1"/>
            </a:lvl1pPr>
          </a:lstStyle>
          <a:p>
            <a:r>
              <a:t>Заголовок</a:t>
            </a:r>
          </a:p>
        </p:txBody>
      </p:sp>
      <p:sp>
        <p:nvSpPr>
          <p:cNvPr id="52" name="Чёрно-белое фото с видом снизу на мост над рекой на фоне неба "/>
          <p:cNvSpPr>
            <a:spLocks noGrp="1"/>
          </p:cNvSpPr>
          <p:nvPr>
            <p:ph type="pic" idx="22"/>
          </p:nvPr>
        </p:nvSpPr>
        <p:spPr>
          <a:xfrm>
            <a:off x="12534900" y="-1651000"/>
            <a:ext cx="10799069" cy="158242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3975100"/>
            <a:ext cx="10642600" cy="2806700"/>
          </a:xfrm>
          <a:prstGeom prst="rect">
            <a:avLst/>
          </a:prstGeom>
        </p:spPr>
        <p:txBody>
          <a:bodyPr/>
          <a:lstStyle>
            <a:lvl1pPr algn="l">
              <a:defRPr sz="78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086600"/>
            <a:ext cx="10642600" cy="5638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3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3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3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3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990600" y="8420100"/>
            <a:ext cx="22390100" cy="812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700"/>
              </a:spcBef>
              <a:buClrTx/>
              <a:buSzTx/>
              <a:buFontTx/>
              <a:buNone/>
              <a:defRPr sz="4200" i="1"/>
            </a:lvl1pPr>
          </a:lstStyle>
          <a:p>
            <a:r>
              <a:t>— Иван Арсентьев</a:t>
            </a:r>
          </a:p>
        </p:txBody>
      </p:sp>
      <p:sp>
        <p:nvSpPr>
          <p:cNvPr id="112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2374900" y="6000750"/>
            <a:ext cx="196215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9550400" y="152401"/>
            <a:ext cx="7721600" cy="57785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688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16000" y="3352800"/>
            <a:ext cx="22555200" cy="2438400"/>
          </a:xfrm>
        </p:spPr>
        <p:txBody>
          <a:bodyPr anchor="b"/>
          <a:lstStyle>
            <a:lvl1pPr marL="0" indent="0" algn="r">
              <a:buNone/>
              <a:defRPr sz="48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1267" y="5894171"/>
            <a:ext cx="23164800" cy="23696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111760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12395200" y="3200400"/>
            <a:ext cx="115824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812800" y="10820400"/>
            <a:ext cx="22961600" cy="17653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50517" y="1333500"/>
            <a:ext cx="11441483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12386735" y="1333500"/>
            <a:ext cx="11445976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0517" y="2632075"/>
            <a:ext cx="11441483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12396613" y="2632075"/>
            <a:ext cx="11436096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945600" y="12954000"/>
            <a:ext cx="2032000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371600" y="12039601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371600" y="1169823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19200" y="10972800"/>
            <a:ext cx="22555200" cy="1041400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1219201" y="1219200"/>
            <a:ext cx="8022168" cy="9601200"/>
          </a:xfrm>
        </p:spPr>
        <p:txBody>
          <a:bodyPr/>
          <a:lstStyle>
            <a:lvl1pPr marL="0" indent="0">
              <a:buNone/>
              <a:defRPr sz="33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9533467" y="1219200"/>
            <a:ext cx="14240933" cy="9601200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9347200" y="1233268"/>
            <a:ext cx="13411200" cy="7315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7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016000" y="9987520"/>
            <a:ext cx="15646400" cy="1044576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016000" y="11066436"/>
            <a:ext cx="15646400" cy="1536700"/>
          </a:xfrm>
        </p:spPr>
        <p:txBody>
          <a:bodyPr lIns="261251" tIns="0"/>
          <a:lstStyle>
            <a:lvl1pPr marL="0" indent="0">
              <a:buNone/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12800" y="3108325"/>
            <a:ext cx="23164800" cy="9051926"/>
          </a:xfrm>
          <a:prstGeom prst="rect">
            <a:avLst/>
          </a:prstGeom>
        </p:spPr>
        <p:txBody>
          <a:bodyPr vert="horz" lIns="217709" tIns="108855" rIns="217709" bIns="10885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17272000" y="152401"/>
            <a:ext cx="67056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l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3/10/2022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8331200" y="152401"/>
            <a:ext cx="89408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21945600" y="12954001"/>
            <a:ext cx="2032000" cy="4889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2800" y="914400"/>
            <a:ext cx="23164800" cy="1676400"/>
          </a:xfrm>
          <a:prstGeom prst="rect">
            <a:avLst/>
          </a:prstGeom>
        </p:spPr>
        <p:txBody>
          <a:bodyPr vert="horz" lIns="217709" tIns="108855" rIns="217709" bIns="108855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371600" y="2115973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7" r:id="rId16"/>
  </p:sldLayoutIdLst>
  <p:txStyles>
    <p:titleStyle>
      <a:lvl1pPr algn="l" rtl="0" eaLnBrk="1" latinLnBrk="0" hangingPunct="1">
        <a:spcBef>
          <a:spcPct val="0"/>
        </a:spcBef>
        <a:buNone/>
        <a:defRPr kumimoji="0" sz="8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816411" indent="-816411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7600" kern="1200">
          <a:solidFill>
            <a:schemeClr val="tx2"/>
          </a:solidFill>
          <a:latin typeface="+mn-lt"/>
          <a:ea typeface="+mn-ea"/>
          <a:cs typeface="+mn-cs"/>
        </a:defRPr>
      </a:lvl1pPr>
      <a:lvl2pPr marL="1768890" indent="-68034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6700" kern="1200">
          <a:solidFill>
            <a:schemeClr val="tx2"/>
          </a:solidFill>
          <a:latin typeface="+mn-lt"/>
          <a:ea typeface="+mn-ea"/>
          <a:cs typeface="+mn-cs"/>
        </a:defRPr>
      </a:lvl2pPr>
      <a:lvl3pPr marL="2721369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3pPr>
      <a:lvl4pPr marL="3809916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4800" kern="1200">
          <a:solidFill>
            <a:schemeClr val="tx2"/>
          </a:solidFill>
          <a:latin typeface="+mn-lt"/>
          <a:ea typeface="+mn-ea"/>
          <a:cs typeface="+mn-cs"/>
        </a:defRPr>
      </a:lvl4pPr>
      <a:lvl5pPr marL="489846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5pPr>
      <a:lvl6pPr marL="5987011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6pPr>
      <a:lvl7pPr marL="7075559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8164106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3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925265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3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kfl2.nalog.ru/lkfl/log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esia.gosuslugi.ru/login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6&amp;field=13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8&amp;field=13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75&amp;field=13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1&amp;field=13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33&amp;field=13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22&amp;field=134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130&amp;field=134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05&amp;field=134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75&amp;field=134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78&amp;field=134" TargetMode="External"/><Relationship Id="rId5" Type="http://schemas.openxmlformats.org/officeDocument/2006/relationships/hyperlink" Target="https://login.consultant.ru/link/?req=doc&amp;base=LAW&amp;n=370891&amp;date=19.01.2022&amp;dst=77&amp;field=134" TargetMode="External"/><Relationship Id="rId4" Type="http://schemas.openxmlformats.org/officeDocument/2006/relationships/hyperlink" Target="https://login.consultant.ru/link/?req=doc&amp;base=LAW&amp;n=370891&amp;date=19.01.2022&amp;dst=76&amp;field=134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90&amp;field=13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93&amp;field=134" TargetMode="External"/><Relationship Id="rId5" Type="http://schemas.openxmlformats.org/officeDocument/2006/relationships/hyperlink" Target="https://login.consultant.ru/link/?req=doc&amp;base=LAW&amp;n=370891&amp;date=19.01.2022&amp;dst=92&amp;field=134" TargetMode="External"/><Relationship Id="rId4" Type="http://schemas.openxmlformats.org/officeDocument/2006/relationships/hyperlink" Target="https://login.consultant.ru/link/?req=doc&amp;base=LAW&amp;n=370891&amp;date=19.01.2022&amp;dst=91&amp;field=134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7&amp;field=134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9&amp;field=134" TargetMode="External"/><Relationship Id="rId4" Type="http://schemas.openxmlformats.org/officeDocument/2006/relationships/hyperlink" Target="https://login.consultant.ru/link/?req=doc&amp;base=LAW&amp;n=370891&amp;date=19.01.2022&amp;dst=108&amp;field=134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00180&amp;field=134" TargetMode="External"/><Relationship Id="rId3" Type="http://schemas.openxmlformats.org/officeDocument/2006/relationships/hyperlink" Target="https://login.consultant.ru/link/?req=doc&amp;base=LAW&amp;n=389806&amp;date=19.01.2022" TargetMode="External"/><Relationship Id="rId7" Type="http://schemas.openxmlformats.org/officeDocument/2006/relationships/hyperlink" Target="https://login.consultant.ru/link/?req=doc&amp;base=LAW&amp;n=370891&amp;date=19.01.2022&amp;dst=100179&amp;field=134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82036&amp;date=19.01.2022" TargetMode="External"/><Relationship Id="rId5" Type="http://schemas.openxmlformats.org/officeDocument/2006/relationships/hyperlink" Target="https://login.consultant.ru/link/?req=doc&amp;base=LAW&amp;n=370891&amp;date=19.01.2022&amp;dst=100178&amp;field=134" TargetMode="External"/><Relationship Id="rId4" Type="http://schemas.openxmlformats.org/officeDocument/2006/relationships/hyperlink" Target="https://login.consultant.ru/link/?req=doc&amp;base=LAW&amp;n=370891&amp;date=19.01.2022&amp;dst=100177&amp;field=134" TargetMode="External"/><Relationship Id="rId9" Type="http://schemas.openxmlformats.org/officeDocument/2006/relationships/hyperlink" Target="https://login.consultant.ru/link/?req=doc&amp;base=LAW&amp;n=370891&amp;date=19.01.2022&amp;dst=100181&amp;field=13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4&amp;field=134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198&amp;field=134" TargetMode="External"/><Relationship Id="rId4" Type="http://schemas.openxmlformats.org/officeDocument/2006/relationships/hyperlink" Target="https://login.consultant.ru/link/?req=doc&amp;base=LAW&amp;n=370891&amp;date=19.01.2022&amp;dst=100195&amp;field=13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14&amp;field=134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216&amp;field=134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33&amp;field=134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235&amp;field=134" TargetMode="External"/><Relationship Id="rId4" Type="http://schemas.openxmlformats.org/officeDocument/2006/relationships/hyperlink" Target="https://login.consultant.ru/link/?req=doc&amp;base=LAW&amp;n=370891&amp;date=19.01.2022&amp;dst=100234&amp;field=134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49&amp;field=134" TargetMode="External"/><Relationship Id="rId7" Type="http://schemas.openxmlformats.org/officeDocument/2006/relationships/hyperlink" Target="https://login.consultant.ru/link/?req=doc&amp;base=LAW&amp;n=370891&amp;date=19.01.2022&amp;dst=100253&amp;field=134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00252&amp;field=134" TargetMode="External"/><Relationship Id="rId5" Type="http://schemas.openxmlformats.org/officeDocument/2006/relationships/hyperlink" Target="https://login.consultant.ru/link/?req=doc&amp;base=LAW&amp;n=370891&amp;date=19.01.2022&amp;dst=100251&amp;field=134" TargetMode="External"/><Relationship Id="rId4" Type="http://schemas.openxmlformats.org/officeDocument/2006/relationships/hyperlink" Target="https://login.consultant.ru/link/?req=doc&amp;base=LAW&amp;n=370891&amp;date=19.01.2022&amp;dst=100250&amp;field=134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63&amp;field=134" TargetMode="External"/><Relationship Id="rId3" Type="http://schemas.openxmlformats.org/officeDocument/2006/relationships/hyperlink" Target="https://login.consultant.ru/link/?req=doc&amp;base=LAW&amp;n=370891&amp;date=19.01.2022&amp;dst=138&amp;field=134" TargetMode="External"/><Relationship Id="rId7" Type="http://schemas.openxmlformats.org/officeDocument/2006/relationships/hyperlink" Target="https://login.consultant.ru/link/?req=doc&amp;base=LAW&amp;n=370891&amp;date=19.01.2022&amp;dst=158&amp;field=134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53&amp;field=134" TargetMode="External"/><Relationship Id="rId5" Type="http://schemas.openxmlformats.org/officeDocument/2006/relationships/hyperlink" Target="https://login.consultant.ru/link/?req=doc&amp;base=LAW&amp;n=370891&amp;date=19.01.2022&amp;dst=148&amp;field=134" TargetMode="External"/><Relationship Id="rId10" Type="http://schemas.openxmlformats.org/officeDocument/2006/relationships/hyperlink" Target="https://login.consultant.ru/link/?req=doc&amp;base=LAW&amp;n=370891&amp;date=19.01.2022&amp;dst=123&amp;field=134" TargetMode="External"/><Relationship Id="rId4" Type="http://schemas.openxmlformats.org/officeDocument/2006/relationships/hyperlink" Target="https://login.consultant.ru/link/?req=doc&amp;base=LAW&amp;n=370891&amp;date=19.01.2022&amp;dst=143&amp;field=134" TargetMode="External"/><Relationship Id="rId9" Type="http://schemas.openxmlformats.org/officeDocument/2006/relationships/hyperlink" Target="https://login.consultant.ru/link/?req=doc&amp;base=LAW&amp;n=370891&amp;date=19.01.2022&amp;dst=122&amp;field=134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MO-gerb.jpg" descr="MO-gerb.jpg"/>
          <p:cNvPicPr>
            <a:picLocks noChangeAspect="1"/>
          </p:cNvPicPr>
          <p:nvPr/>
        </p:nvPicPr>
        <p:blipFill>
          <a:blip r:embed="rId3">
            <a:extLst/>
          </a:blip>
          <a:srcRect l="30966" t="10306" r="30966" b="15657"/>
          <a:stretch>
            <a:fillRect/>
          </a:stretch>
        </p:blipFill>
        <p:spPr>
          <a:xfrm>
            <a:off x="21048984" y="107015"/>
            <a:ext cx="3222712" cy="3798657"/>
          </a:xfrm>
          <a:prstGeom prst="rect">
            <a:avLst/>
          </a:prstGeom>
          <a:ln w="12700">
            <a:miter lim="400000"/>
          </a:ln>
          <a:effectLst>
            <a:outerShdw blurRad="190500" dist="1016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26704" y="5857726"/>
            <a:ext cx="233305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Вопросы представления сведений о доходах расходах, об имуществе и обязательства имущественного характера и заполнения соответствующей формы справки в 2022 году </a:t>
            </a:r>
            <a:endParaRPr lang="ru-RU" sz="6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отчетный период 2021 года)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8752" y="107015"/>
            <a:ext cx="200902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Главное управление региональной безопасности</a:t>
            </a:r>
          </a:p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</a:t>
            </a:r>
          </a:p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Управление противодействия коррупции</a:t>
            </a:r>
            <a:endParaRPr lang="ru-RU" sz="4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700" y="305272"/>
            <a:ext cx="23474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РЕКОМЕНДУЕМЫЕ ДЕЙСТВИЯ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невозможности представить сведения в отношении члена семьи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720" y="2681536"/>
            <a:ext cx="22970552" cy="127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entury Gothic" panose="020B0502020202020204" pitchFamily="34" charset="0"/>
              </a:rPr>
              <a:t>Указы Президента Российской Федерации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 rot="10800000" flipH="1" flipV="1">
            <a:off x="7007425" y="4193704"/>
            <a:ext cx="9793088" cy="9361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11508" y="5345832"/>
            <a:ext cx="183260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Служащему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(работнику) следует обратиться с заявлением,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предусмотренным:</a:t>
            </a:r>
          </a:p>
          <a:p>
            <a:r>
              <a:rPr lang="ru-RU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2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 утвержденного Указом № 233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16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утвержденного Указом № 821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10800000" flipH="1" flipV="1">
            <a:off x="7077982" y="8442176"/>
            <a:ext cx="9793088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02768" y="9738320"/>
            <a:ext cx="22106455" cy="3240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должно быть направлено до истечения срока, установленного для представления служащим (работником) сведений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невозможности представления сведений в отношении супруги (супруга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                    или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при наличии длящихся обстоятельств подается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ежегодно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43885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233264"/>
            <a:ext cx="2203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Требования по заполнению сведений в СПО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«Справки БК» 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670720" y="2537520"/>
            <a:ext cx="23042560" cy="26642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Форма справки является унифицированной для всех лиц, на которых распространяется обязанность представлять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сведения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Справку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рекомендуется заполнять на основании правоустанавливающих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подтверждающих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официальных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документов 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8514" y="75060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личной подписью заверяется только последний лист справки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63608" y="7506072"/>
            <a:ext cx="7308812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апрещено осуществлять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подмену листов справки, листами, напечатанными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иной момент времени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7506072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допускаются рукописные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следует прошивать и фиксировать скрепкой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6181" y="5700633"/>
            <a:ext cx="229705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«Справки БК» размещено на официальном сайте Президента Российской Федерации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http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://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www.kremlin.ru/structure/additional/12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5016" y="10746432"/>
            <a:ext cx="8424936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ечатать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рекомендуется только на одной стороне листа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44127" y="10798006"/>
            <a:ext cx="8057891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последней странице подпись ставится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отведенном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месте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7743074" y="8984903"/>
            <a:ext cx="792088" cy="3034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15989696" y="8946232"/>
            <a:ext cx="899592" cy="3240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1924984" y="11563802"/>
            <a:ext cx="1216152" cy="3494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728882">
            <a:off x="1524561" y="11077891"/>
            <a:ext cx="1636117" cy="4410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9208170">
            <a:off x="21498358" y="11108806"/>
            <a:ext cx="1593732" cy="4715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2119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2393504"/>
            <a:ext cx="9434984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отчество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рождения, год рождения </a:t>
            </a:r>
          </a:p>
          <a:p>
            <a:pPr marL="0" indent="0">
              <a:buNone/>
            </a:pP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СНИЛС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место службы (работы) и замещаемая (занимаемая)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должность</a:t>
            </a:r>
          </a:p>
          <a:p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Неработающий гражданин, претендующий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замещение вакантной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зарегистрированные 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в службах занятости</a:t>
            </a:r>
          </a:p>
          <a:p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Безработные лица,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не зарегистрированные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в службах занятости</a:t>
            </a: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Лицо, осуществляющее 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уход  за нетрудоспособными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гражданами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11880" y="2393504"/>
            <a:ext cx="12865720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именительном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падеже полностью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записью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документе, удостоверяющем личность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Федеральным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законом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01.04.1996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27-ФЗ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соответствии с приказом о назначении и служебным контрактом (трудовым договором)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: «временно неработающий, претендующий на замещение «наименование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"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безработный»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«временно неработающий»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или «домохозяйка» («домохозяин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»)</a:t>
            </a: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«осуществляющий уход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нетрудоспособным гражданином»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pPr algn="r"/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020418" y="2691009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033920" y="368964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033920" y="469776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33920" y="5489848"/>
            <a:ext cx="12826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033920" y="745489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033920" y="95222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020418" y="1103446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020418" y="124746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84808" y="2393504"/>
            <a:ext cx="9434984" cy="1132249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отношении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несовершеннолетнего ребенка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нескольких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</a:t>
            </a: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лицом, замещающим муниципальную должность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на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непостоянной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временная регистрация</a:t>
            </a: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отсутствии постоянной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служащий (работник), гражданин, член семьи не проживает по адресу места регистрации</a:t>
            </a:r>
          </a:p>
          <a:p>
            <a:endParaRPr lang="ru-RU" sz="3600" dirty="0"/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068726" y="2382325"/>
            <a:ext cx="12937728" cy="113224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название образовательной организации или указать  -  «находится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домашнем воспитании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 и иные места работы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муниципальная должность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работы (службы) или род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занятий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состоянию на дату представления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основании записи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паспорте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указывается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СПО «Справки БК» - в графе «доп. Раздел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временная (по паспорту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графе «доп. раздел» указывается адрес фактического проживания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743728" y="2773433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755233" y="4049688"/>
            <a:ext cx="1229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832177" y="5273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832177" y="693000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93705" y="819581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9897544" y="94502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843755" y="1139450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по основному месту работы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370022"/>
            <a:ext cx="15049672" cy="7296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служащим (работником)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том государственном органе (организации), в котором он замещал должность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казанию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подлежит общая сумма дохода, содержащаяся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выдаваемой по месту службы (работы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основному месту работы получен доход, который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он подлежит указанию в иных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334" y="9666312"/>
            <a:ext cx="23690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замещение государственной должности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муниципальной должности, поступление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государственную (муниципальную) службу, трудоустройство в организацию состоялось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отчетном периоде (смена основного места работы), доход, полученный по предыдущему месту службы (работы), указывается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строке «Иные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этом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«Вид дохода» указывается предыдущее место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работы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07424" y="3857927"/>
            <a:ext cx="172819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897560"/>
            <a:ext cx="15049672" cy="4127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Интернет-сервис  позволяет получать информацию: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имущества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транспортных средствах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суммах начисленных и уплаченных налоговых платежей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51640" y="8514184"/>
            <a:ext cx="150496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регистрации в личном кабинете необходимо пройти                 по ссылке: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://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lkfl2.nalog.ru/lkfl/login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Имеется возможность перейти на сайт через портал государственных услуг: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://esia.gosuslugi.ru/login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/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871520" y="3857926"/>
            <a:ext cx="864096" cy="58733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esktop\24.02 - семинар\картинка личного кабинет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8" y="2897560"/>
            <a:ext cx="7422350" cy="410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24.02 - семинар\госуслуги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23" y="7362056"/>
            <a:ext cx="5220580" cy="5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6023" y="2753544"/>
            <a:ext cx="23474608" cy="1073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Способы получения доступа к личному кабинету: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логина и пароля, указанных в регистрационной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карте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олучить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регистрационную карту вы можете лично в любом налоговом органе России, независимо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от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постановки на учет. При обращении в налоговый орган России при себе необходимо иметь документ, удостоверяющий личность (например, общегражданский паспорт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олучение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доступа к сервису для лиц, не достигших 14 лет, осуществляется законными представителями (родителями, усыновителями, опекунами) при условии предъявления свидетельства о рождении (иного документа, подтверждающего полномочия) и документа, удостоверяющего личность представителя.</a:t>
            </a:r>
          </a:p>
          <a:p>
            <a:pPr lvl="0" algn="l"/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квалифицированной электронной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подписи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Квалифицированный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сертификат ключа проверки электронной подписи должен быть выдан Удостоверяющим центром, аккредитованным </a:t>
            </a:r>
            <a:r>
              <a:rPr lang="ru-RU" sz="33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Минкомсвязи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России и может храниться на любом носителе: жестком диске, USB-ключе или смарт-карте. </a:t>
            </a:r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учетной записи Единой системы идентификации и аутентификации (ЕСИА) 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– реквизитов доступа, используемых для авторизации на Едином портале государственных и муниципальных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услуг</a:t>
            </a: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Внимание</a:t>
            </a:r>
            <a:r>
              <a:rPr lang="ru-RU" sz="3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!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Авторизация возможна только для пользователей, которые обращались для получения реквизитов доступа 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 в одно из мест присутствия операторов ЕСИА.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ru-RU" sz="3600" dirty="0"/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педагогической                и научной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35616" y="2370022"/>
            <a:ext cx="15265696" cy="6936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latin typeface="Century Gothic" panose="020B0502020202020204" pitchFamily="34" charset="0"/>
              </a:rPr>
              <a:t>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педагогической деятельности (сумма дохода, содержащаяся в 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выданной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месту преподавания)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научной деятельности (доходы, полученные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результатам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заключенных договоров на выполнение НИОКР и за оказание возмездных услуг в области интеллектуальной деятельности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публикации статей, учебных пособий и монографий,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использования авторских или иных смежных прав и т.д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педагогическая или научная деятельность являлась деятельностью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основному месту работы (например, супруга служащего (работника), гражданина либо сам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       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отчетном периоде работали преподавателем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образовательной организации), то сведения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полученных от нее доходах следует указывать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по основному месту работы», а не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педагогической и научной деятельности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иной творческой               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2825" y="2525779"/>
            <a:ext cx="14876439" cy="564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доходов, полученных в разных сферах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творческой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деятельности (технической, художественной, публицистической и т.д.), включающих доход от создания литературных произведений (их публикации), фоторабот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для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печати, произведений архитектуры и дизайна, произведений скульптуры, аудиовизуальных произведений (видео-, теле- и кинофильмов), музыкальных произведений, гонорары за участие в съемках и т.д.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указанию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строках 2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3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суммы, полученные в виде грантов, предоставляемых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для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поддержки науки и образования, культуры и искусства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Российской Федерации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международных и иных организаций, в виде международных (и иных) премий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 за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выдающиеся достижения в области науки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техники, литературы и искусства, образования, культуры и т.д.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вкладов в банках и иных кредитных организациях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4676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сумма доходов, выплаченных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отчетном периоде в виде процентов по любым вкладам (счетам) в банках и иных кредитных организациях,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вне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зависимости от их вида и валюты, включая такие доходы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вкладов (счетов), закрытых в отчетном периоде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Следует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учитывать срок вклада и периодичность начисления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нему процентов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75502" y="7596509"/>
            <a:ext cx="231145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Сведения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наличии соответствующих банковских счетов и вкладов указываются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  <a:hlinkClick r:id="rId3"/>
              </a:rPr>
              <a:t>разделе 4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справки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Доход, полученный в иностранной валюте, указывается в рублях по курсу Банка России на дату получения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Датой получения дохода по вкладам в банках является день выплаты дохода, в том числе день перечисления дохода на счет служащего (работника) либо по его поручению на счета третьих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лиц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Денежные средства, выплачиваемые кредитной организацией вкладчику (владельцу 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при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закрытии вклада (счета), в том числе вклада (счета)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драгоценных металлах, за исключением процентов по вкладу (счету), не подлежат отражению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</a:t>
            </a:r>
            <a:endParaRPr lang="ru-RU" sz="3400" dirty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9504" y="233264"/>
            <a:ext cx="23258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Нормативные правовые акты Московской области, определяющие категории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государственных и муниципальных служащих Московской области, в чьи обязанности входит  представление сведений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58889" y="3617640"/>
            <a:ext cx="12531328" cy="97516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№ 122-ПГ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123-ПГ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Закон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от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8 ноября 2017 года №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189/2017-ОЗ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Закон 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137/2007-ОЗ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sz="4000" dirty="0"/>
          </a:p>
          <a:p>
            <a:endParaRPr lang="ru-RU" sz="4400" dirty="0"/>
          </a:p>
          <a:p>
            <a:endParaRPr lang="ru-RU" sz="4400" b="1" dirty="0">
              <a:latin typeface="Century Gothic" panose="020B0502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14584343" y="3532312"/>
            <a:ext cx="9353744" cy="1018368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государственные должности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осударственные гражданские служащие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муниципальные должности 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униципальные служащие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45482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ценных бумаг           и долей участия            в коммерческих организациях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7700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</a:pPr>
            <a:endParaRPr lang="ru-RU" sz="3200" dirty="0" smtClean="0">
              <a:latin typeface="Century Gothic" panose="020B0502020202020204" pitchFamily="34" charset="0"/>
              <a:ea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Указывается сумма доходов от ценных бумаг и долей участия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коммерческих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организациях, в том числе при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владении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инвестиционным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фондом, включающая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дивиденды, полученные служащим (работником), членом его семьи - акционером (участником) от организации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распределении прибыли, остающейся после налогообложения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выплаченный купонный доход по облигациям, уменьшенный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на уплаченный накопленный купонный доход при приобретении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облигации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 от операций с ценными бумагами, в том числе доход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от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сберегательных сертификатов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облигаций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2194" y="10098360"/>
            <a:ext cx="230578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</a:t>
            </a:r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ru-RU" sz="4400" dirty="0" smtClean="0"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Нулевой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отрицательный доход (нулевой или отрицательный финансовый результат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 не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Ц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енные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бумаги указываются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разделе 5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справки (в случае если по состоянию на отчетную дату служащий (работник), член его семьи обладал такими бумагами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9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indent="450215" algn="just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Указываются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доходы, которые не были отражены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строках 1 - 5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осударственная и негосударственная пенсии (при этом разные виды пенсий (по возрасту и пенсия военнослужащего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не следует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суммировать)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доплаты к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пенсиям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все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виды пособий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сертификат на материнский (семейный)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суммы, причитающиеся ребенку в качестве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алиментов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типендия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единовременная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субсидия на приобретение жилого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доходы, полученные от сдачи в аренду или иного использования недвижимого имущества, транспортных 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реализации недвижимого имущества, транспортных средств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продажи цифрового финансового актива, цифровых прав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 по трудовым договорам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совместительству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вознаграждения по гражданско-правовым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45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проценты по долговым обязательствам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порядке дарения или наследования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возмещение вреда, причиненного увечьем или иным повреждением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здоровья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гибелью (смертью), выплаченные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наследникам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денежных сумм, осуществленные на основании договоров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страхования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увольнением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благотворительной помощи для покупки лекарств, оплаты медицинских услуг и для иных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работникам и (или)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членам их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семей, бывшим работникам, уволившимся в связи с выходом на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пенсию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инвалидности или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старости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служащим (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работникам)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(или) членам их семей товара, работы и (или) услуги в виде выдачи наличных денежных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меры государственной поддержки семей, имеющих детей, в целях создания условий для погашения обязательств по ипотечным жилищным кредитам (займам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компенсационные выплаты служащему (работнику), его супруге (супругу) (например, неработающему трудоспособному лицу, осуществляющему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уход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инвалидом, за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престарелым)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выигрыши в лотереях, букмекерских конторах, тотализаторах, конкурсах и иных играх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2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696" y="3905672"/>
            <a:ext cx="23546616" cy="907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членам профсоюзных организаций, полученные от данных профсоюзных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организаций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вознаграждение, полученное при осуществлении опеки или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попечительства на возмездной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индивидуальным предпринимателем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выплаты, полученные при награждении почетными грамотами и наградами федеральных государственных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органов, государственных органов субъектов Российской Федерации,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муниципальных образований, органов местного самоуправления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не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включены в справку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2-НДФЛ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средства, полученные в качестве оплаты услуг или товаров, в том числе в качестве авансового платежа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средства, выплаченные за исполнение государственных или общественных обязанностей (например, присяжным заседателям, членам избирательных комиссий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по договорам переуступки прав требования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строящиеся объекты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неустойки за неисполнение или ненадлежащее исполнение обязательства, в частности в случае просрочки исполнения, возмещения вреда, в том числе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морального</a:t>
            </a:r>
          </a:p>
        </p:txBody>
      </p:sp>
    </p:spTree>
    <p:extLst>
      <p:ext uri="{BB962C8B-B14F-4D97-AF65-F5344CB8AC3E}">
        <p14:creationId xmlns:p14="http://schemas.microsoft.com/office/powerpoint/2010/main" val="237641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7138" y="8370168"/>
            <a:ext cx="20162240" cy="4680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Федерации от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20.03.2020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199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01.02.2021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60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02.07.2021 № 396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486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487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30.08.2021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503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Правительства Российской Федерации от 28.06.2021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1037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6904" y="3847268"/>
            <a:ext cx="20162240" cy="2520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отражению меры поддержки, предусмотренные нормативными правовыми актами Президента Российской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Федерации, Правительства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Российской Федерации, субъектов Российской Федерации </a:t>
            </a:r>
            <a:b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и муниципальными правовыми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актами</a:t>
            </a:r>
            <a:endParaRPr lang="ru-RU" sz="3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1034263" y="6641976"/>
            <a:ext cx="1303995" cy="14253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720" y="6497960"/>
            <a:ext cx="23186576" cy="6192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служебными командировками за счет средств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работодателя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проезда и провоза багажа к месту использования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отпуска и обратно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компенсацией расходов, связанных с переездом в другую местность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ротации и (или) перевода в другой орган, а также с наймом (поднаймом) жилого помещения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приобретением проездных документов для исполнения служебных (должностных)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обязанностей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коммунальных и иных услуг, наймом жилого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внесением родительской платы за посещение дошкольного образовательного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учреждения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оформлением нотариальной доверенности, почтовыми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расходами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вознаграждением донорам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сданную кровь, ее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компонентов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иную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связи с возвратом денежных средств по несостоявшемуся договору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купли-продажи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3774" y="3905636"/>
            <a:ext cx="20162240" cy="2124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ПОДЛЕЖАТ  УКАЗАНИЮ СВЕДЕНИЯ О ДЕНЕЖНЫХ СРЕДСТВАХ,</a:t>
            </a:r>
          </a:p>
          <a:p>
            <a:r>
              <a:rPr lang="ru-R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касающихся возмещения расходов, понесенных служащим (работником), его супругой (супругом), несовершеннолетним ребенком</a:t>
            </a: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связанных: 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аполняется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только в случае, если в отчетном периоде служащим (работником), его супругой (супругом) и несовершеннолетними детьми осуществлены расходы по сделке (сделкам)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объекта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0290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Граждане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, поступающие на службу (работу),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  <a:hlinkClick r:id="rId3"/>
              </a:rPr>
              <a:t>раздел 2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 не заполняют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риобретение транспортного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средства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93450" y="5093949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приобретение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земельного участка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ценных бумаг, акций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ц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ифровых финансовых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активов, цифровой валюты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41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5057" y="2393504"/>
            <a:ext cx="1699388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Раздел не заполняется в трех случаях :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3056093" y="3857620"/>
            <a:ext cx="10981221" cy="847298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имущество приобретено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в результате безвозмездной сделки (наследование, дарение)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310680" y="3833664"/>
            <a:ext cx="12457384" cy="849694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4000" dirty="0">
              <a:latin typeface="Calibri"/>
              <a:ea typeface="Calibri"/>
              <a:cs typeface="Times New Roman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отсутствии правовых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оснований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представления сведений</a:t>
            </a:r>
            <a:b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расходах (приобретенное имущество не предусмотрено 230-ФЗ)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6842938" y="4193704"/>
            <a:ext cx="11513123" cy="8136904"/>
          </a:xfrm>
          <a:prstGeom prst="triangle">
            <a:avLst>
              <a:gd name="adj" fmla="val 526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оформления имущества                            без совершения сделки (возведение жилого дома на земельном участке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6411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6257001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«Вид приобретенного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403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участок для ведения личного подсобного хозяйства, огородничества, садоводства, индивидуального гаражного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                  или индивидуального жилищного строительства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объект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недвижимого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имущества,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местонахождение (адрес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)                     и площадь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7464" y="8514184"/>
            <a:ext cx="16382618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транспортное средство,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вид, марку, модель транспортного средства, год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изготовления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0098360"/>
            <a:ext cx="16382620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ц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енные бумаги,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вид ценной бумаги, сведения о выпустившем ее лице (для юридических лиц - наименование, организационно-правовую форму, местонахождение</a:t>
            </a:r>
            <a:r>
              <a:rPr lang="ru-RU" sz="3400" dirty="0" smtClean="0">
                <a:latin typeface="Century Gothic" panose="020B0502020202020204" pitchFamily="34" charset="0"/>
                <a:ea typeface="Times New Roman"/>
              </a:rPr>
              <a:t>) </a:t>
            </a:r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7463" y="12017424"/>
            <a:ext cx="16357793" cy="117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финансовые активы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валюты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- наименование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089195" y="3502110"/>
            <a:ext cx="4382725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5952"/>
            <a:ext cx="1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811797" y="12606064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7" y="1089044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7" y="907939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754207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116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138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7722096"/>
            <a:ext cx="13214266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записи 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ЕГРН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реквизиты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записи о цифровых финансовых активах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информационной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системе, с приложением выписки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идентификационный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транзакции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валюты,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выписка о транзакции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документы о второй стороне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по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приобретению цифровых финансовых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активов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7722096"/>
            <a:ext cx="7399367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681536"/>
            <a:ext cx="22688772" cy="10043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b="1" dirty="0" smtClean="0">
                <a:latin typeface="Century Gothic" panose="020B0502020202020204" pitchFamily="34" charset="0"/>
              </a:rPr>
              <a:t>Требованиями </a:t>
            </a:r>
            <a:r>
              <a:rPr lang="ru-RU" sz="4000" b="1" dirty="0">
                <a:latin typeface="Century Gothic" panose="020B0502020202020204" pitchFamily="34" charset="0"/>
              </a:rPr>
              <a:t>антикоррупционного законодательства не предусматривается освобождение служащего (работника) от исполнения обязанности представлять сведения, в частности, в период нахождения его в </a:t>
            </a:r>
            <a:r>
              <a:rPr lang="ru-RU" sz="4000" b="1" dirty="0" smtClean="0">
                <a:latin typeface="Century Gothic" panose="020B0502020202020204" pitchFamily="34" charset="0"/>
              </a:rPr>
              <a:t>отпуске, </a:t>
            </a:r>
            <a:r>
              <a:rPr lang="ru-RU" sz="4000" b="1" dirty="0">
                <a:latin typeface="Century Gothic" panose="020B0502020202020204" pitchFamily="34" charset="0"/>
              </a:rPr>
              <a:t>в период временной нетрудоспособности или иной период неисполнения должностных </a:t>
            </a:r>
            <a:r>
              <a:rPr lang="ru-RU" sz="4000" b="1" dirty="0" smtClean="0">
                <a:latin typeface="Century Gothic" panose="020B0502020202020204" pitchFamily="34" charset="0"/>
              </a:rPr>
              <a:t>обязанностей</a:t>
            </a:r>
          </a:p>
          <a:p>
            <a:endParaRPr lang="ru-RU" sz="4000" b="1" dirty="0">
              <a:latin typeface="Century Gothic" panose="020B0502020202020204" pitchFamily="34" charset="0"/>
            </a:endParaRPr>
          </a:p>
          <a:p>
            <a:r>
              <a:rPr lang="ru-RU" sz="4000" b="1" dirty="0">
                <a:latin typeface="Century Gothic" panose="020B0502020202020204" pitchFamily="34" charset="0"/>
              </a:rPr>
              <a:t>При невозможности представить сведения лично служащему (работнику) рекомендуется направить их в государственный орган, орган местного самоуправления, организацию посредством почтовой связи. Сведения, направленные через организацию почтовой связи, считаются представленными </a:t>
            </a:r>
            <a:r>
              <a:rPr lang="ru-RU" sz="4000" b="1" dirty="0" smtClean="0">
                <a:latin typeface="Century Gothic" panose="020B0502020202020204" pitchFamily="34" charset="0"/>
              </a:rPr>
              <a:t>   в </a:t>
            </a:r>
            <a:r>
              <a:rPr lang="ru-RU" sz="4000" b="1" dirty="0">
                <a:latin typeface="Century Gothic" panose="020B0502020202020204" pitchFamily="34" charset="0"/>
              </a:rPr>
              <a:t>срок, если были сданы в организацию почтовой связи до 24 часов последнего дня </a:t>
            </a:r>
            <a:r>
              <a:rPr lang="ru-RU" sz="4000" b="1" dirty="0" smtClean="0">
                <a:latin typeface="Century Gothic" panose="020B0502020202020204" pitchFamily="34" charset="0"/>
              </a:rPr>
              <a:t>срока </a:t>
            </a:r>
            <a:endParaRPr lang="ru-RU" sz="4000" b="1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2768" y="686146"/>
            <a:ext cx="2253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Обязательность представления сведений</a:t>
            </a:r>
            <a:endParaRPr lang="ru-RU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930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8298161"/>
            <a:ext cx="13214266" cy="490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номер и дата записи в Едином государственном реестре недвижимости (ЕГРН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(договор купли-продажи, договор мены, решение суда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8298160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3.1.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 130 Гражданского кодекса РФ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каждый объект недвижимости, принадлежащий служащему (работнику), его супруге (супругу) и (или) несовершеннолетним детям на праве собственности, независимо от того, когда они были приобретены, в каком регионе Российской Федерации или в каком государстве зарегистрирован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недвижимое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имущество, полученное в порядке наследования (выдано свидетельство о праве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наследство) или по решению суда (вступило в законную силу)</a:t>
            </a:r>
          </a:p>
        </p:txBody>
      </p:sp>
    </p:spTree>
    <p:extLst>
      <p:ext uri="{BB962C8B-B14F-4D97-AF65-F5344CB8AC3E}">
        <p14:creationId xmlns:p14="http://schemas.microsoft.com/office/powerpoint/2010/main" val="3375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296" y="2525777"/>
            <a:ext cx="711621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</a:p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наименование имущества»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82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вид земельного участка (пая, доли): под индивидуальное гаражное, жилищное строительство, садовый, приусадебный, огородный 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другие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2149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в собственности жилого или садового дома, которые указываются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пункте 2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данного раздела, должен быть указан соответствующий земельный участок, на котором он расположен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5160" y="9306272"/>
            <a:ext cx="16382618" cy="15868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 4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«Гаражи» указывается информация об организованных местах хранения автотранспорта – «гараж», «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машино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-место»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1250488"/>
            <a:ext cx="16382620" cy="19799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участок, на котором расположен гараж, являющийся обособленным строением, в зависимости от наличия зарегистрированного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799512" y="3502110"/>
            <a:ext cx="3672408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3264"/>
            <a:ext cx="0" cy="55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6" y="1197056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5" y="10061993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8043319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12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87544" y="2371012"/>
            <a:ext cx="10441160" cy="977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«Вид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886745" y="2177480"/>
            <a:ext cx="22754527" cy="1153852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вид собственности на имущество (индивидуальная, общая совместная, общая долевая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указании совместной собственности дополнительно указываются иные лица,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собственности которых находится имущество (фамилия, имя и отчество физического лица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долевой собственности дополнительно указываются лица, владеющие долями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местонахождение (адрес) недвижимого имущества: субъект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РФ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район, ,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город, иной населенный пункт (село, поселок и т.д.), улица (проспект,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переулок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т.д.), номер дома (владения, участка), корпуса (строения), квартиры, 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индекс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площадь объекта указывается  на основании правоустанавливающих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документов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совместной собственности указывается общая площадь объекта </a:t>
            </a:r>
          </a:p>
          <a:p>
            <a:pPr algn="l"/>
            <a:endParaRPr lang="ru-RU" sz="3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latin typeface="Century Gothic" panose="020B0502020202020204" pitchFamily="34" charset="0"/>
                <a:hlinkClick r:id="rId3"/>
              </a:rPr>
              <a:t>Подраздел </a:t>
            </a:r>
            <a:r>
              <a:rPr lang="ru-RU" sz="4000" b="1" dirty="0" smtClean="0">
                <a:latin typeface="Century Gothic" panose="020B0502020202020204" pitchFamily="34" charset="0"/>
                <a:hlinkClick r:id="rId3"/>
              </a:rPr>
              <a:t>3.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2.</a:t>
            </a:r>
            <a:r>
              <a:rPr lang="ru-RU" sz="4000" b="1" dirty="0" smtClean="0"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Транспортные средства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казываются: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 транспортных средствах, находящихся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собственности,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угоне,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залоге у банка, полностью негодные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эксплуатации,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снятые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регистрационного учета и т.д., собственником которых является служащий (работник), его супруга (супруг), несовершеннолетний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ребенок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графе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«Место регистрации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» -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органа внутренних дел, осуществившего регистрационный учет транспортного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средства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строке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«Иные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транспортные средства»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-прицепы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3.3.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Цифровые финансовые активы, цифровые права (…)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цифровые финансовые активы -  цифровые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включающие денежные требования, возможность осуществления прав по эмиссионным ценным бумагам, права участия в капитале непубличного акционерного общества, право требовать передачи эмиссионных ценных бумаг, которые предусмотрены решением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выпуске цифровых финансовых активов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порядке,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установленном 259-ФЗ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981119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цифрового финансового актива или цифрового права» указываются наименование цифрового финансового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актива или цифрового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включающего одновременно цифровые финансовые активы и иные цифровые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«Дата приобретения» указывается дата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их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«Общее количество» указывается общее количество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приобретенных прав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операторе (…)» 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оператора информационной системы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3.4.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Утилитарные цифровые права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ст.8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утилитарные цифровые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включают: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вещи (вещей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исключительных прав на результаты интеллектуальной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требовать выполнения 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(или) оказания 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«Уникальное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условное "обозначение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» указывается уникальное условное обозначение, идентифицирующее утилитарное цифровое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приобретения» указывается дата приобретения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«Объем инвестиций (руб.)» указывается объем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инвестиций в 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операторе инвестиционной платформы» указываются 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655" y="10518099"/>
            <a:ext cx="11503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 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Реестр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операторов инвестиционных платформ размещен на официальном сайте Банка России по ссылке: http://www.cbr.ru/finm_infrastructure/oper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3.5.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Цифровая валюта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4049688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849888"/>
            <a:ext cx="10171239" cy="6783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цифровая валюта - совокупность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электронных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данных,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предлагаются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качестве средства платежа, не являющегося денежной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единицей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85475" y="5864624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цифровой валюты» указывается наименование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«Дата приобретения» указывается дата приобретения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«Общее количество» указывается точное количество цифровой валюты, находящейся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3452" y="67614"/>
            <a:ext cx="23163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организациях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обо всех счетах, открытых по состоянию на отчетную дату в банках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и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иных кредитных организациях на основании гражданско-правового договора на имя лица, в отношении которого представляется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справка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по расчетным (дебетовым), кредитным картам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2961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учетных ценах на аффинированные драгоценные металлы, устанавливаемых Банком России, размещены на его официальном сайте: https://www.cbr.ru/hd_base/metall/metall_base_new/</a:t>
            </a: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(вклады)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банках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60678" y="5041830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нулевым остатком по состоянию на отчетную дату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счета, операции            по которым осуществляются расчетными                    и кредитными картами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открытые для погашения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336" y="5561855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(счета)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драгоценных металлах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4208" y="5561855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открытые индивидуальными предпринимателями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03768" y="9018241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номинальный счет,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  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эскроу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444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0680" y="42709"/>
            <a:ext cx="23618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Сведения о счетах в банке и иных кредитных организациях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2369618"/>
            <a:ext cx="14257584" cy="211211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Указания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Банка России № 5798-У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0064" y="4659687"/>
            <a:ext cx="22223867" cy="60147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и адрес банка или иной кредитной организации» рекомендуется указывать адрес места нахождения (т.н. «юридический адрес») банка или иной кредитной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организации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«Вид и валюта счета» вид счета указывается с учетом норм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ГК РФ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Инструкции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Банка России от 30.05.2014 №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153-И: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текущий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счет, депозитный счет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открытия счета»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указать дату открытия счета, а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выпуска (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перевыпуска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) платежной карты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графа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«Остаток на счете» заполняется по состоянию на отчетную дату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9"/>
              </a:rPr>
              <a:t>г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9"/>
              </a:rPr>
              <a:t>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«Сумма поступивших на счет денежных средств» заполняется только в случае, если общая сумма денежных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поступлений за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отчетный период превышает общий доход служащего (работника) и его супруги (супруга) за отчетный период и два предшествующих ему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года</a:t>
            </a:r>
          </a:p>
          <a:p>
            <a:pPr algn="l"/>
            <a:endParaRPr lang="ru-RU" sz="36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63" y="11610528"/>
            <a:ext cx="22223867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 совместном с супругом (супругой) счете (счетах) необходимо отражать в каждой из справок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3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498212"/>
            <a:ext cx="220344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Сроки представления сведений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1014573" y="2249488"/>
            <a:ext cx="23042560" cy="33123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Служащие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(работники) представляют сведения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ежегодно,   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начиная с 1 января 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позднее 30 апреля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года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следующего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за отчетным (государственные служащие, муниципальные служащие, государственных корпораций (компаний, публично-правовых компаний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688" y="87632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служащего (работника)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5456" y="8802216"/>
            <a:ext cx="7560840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его супруги (супруга)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8777971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каждого несовершеннолетнего ребенка служащего (работника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2192000" y="7342748"/>
            <a:ext cx="0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35216" y="7342748"/>
            <a:ext cx="6192688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128104" y="7342748"/>
            <a:ext cx="6336704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07000" y="5802234"/>
            <a:ext cx="161377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в отношении которых представляются сведения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132365"/>
            <a:ext cx="233180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 </a:t>
            </a:r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организациях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213" y="6235268"/>
            <a:ext cx="7116216" cy="19111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подведомственного учреждения в справках о доходах </a:t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указал сведения о двух счетах в банке, по которым не осуществлялось движение денежных средств, с нулевыми остатками по состоянию на отчетную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algn="l"/>
            <a:endParaRPr lang="ru-RU" sz="4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проверки достоверности и полноты сведений о доходах руководителю учреждения вынесено замечание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736" y="472879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Акции и иное участие в коммерческих организациях и фондах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Федеральный закон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39-ФЗ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7578080"/>
            <a:ext cx="22241980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и организационно-правовая форма организации»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организационно-правовая форма (акционерное общество,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общество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ограниченной ответственностью, товарищество, производственный кооператив, фонд, крестьянско-фермерское хозяйство и др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«Место нахождения» указывается место нахождения эмитента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уставный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рублях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согласно учредительным документам организации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 выражается в процентах от уставного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участия» указывается основание приобретения доли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участия, 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об имеющихся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акция, вексель, закладная, инвестиционный пай паевого инвестиционного фонда, коносамент, облигация, чек, сберегательный сертификат, цифровое свидетельство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ценные бумаги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долях участия в уставных капиталах коммерческих организаций 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фондах)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47184" y="2502750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Иные ценные бумаги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4847184" y="3833664"/>
            <a:ext cx="14257584" cy="27363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все ценные бумаги по видам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(облигации, векселя)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4687" y="6858000"/>
            <a:ext cx="22241980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«Номинальная величина обязательства» отражается номинальная стоимость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«Общая стоимость» указывается общая стоимость ценных бумаг данного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вида,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исходя из стоимости их приобретения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0041" y="10458400"/>
            <a:ext cx="2224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обязательств, выраженных в иностранной валюте, стоимость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                   в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 по курсу Банка России на отчетную дату. Сведения об официальных курсах валют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заданную дату, устанавливаемых Центральным банком Российской Федерации, размещены на его официальном сайте: https://www.cbr.ru/currency_base/daily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  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Заполняется в обязательном порядке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578080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отношении служащих (работников), их супругов и несовершеннолетних детей, имеющих временную регистрацию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указанию подлежат сведения о жилом помещении (дом, квартира, комната), нежилом помещении, земельном участке,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гараже: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принадлежащих служащему (работнику) или членам его семьи на праве собственности или на праве нанимателя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но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которых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регистрация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где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(работник), члены его семьи фактически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проживают без заключения любого вида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по договору аренды (найма, поднайма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договорам социального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найма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используемых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бытовых нужд, но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зарегистрированных 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установленном порядке органами Росреестра, а также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незавершенного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строительства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принадлежащих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праве пожизненного наследуемого владения земельным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участком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переданных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по договору или иному акту, но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законно не зарегистрированных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ru-RU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Указываются: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348082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площадь объекта недвижимого имущества, находящегося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по 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фамилию, имя и отчество лица, предоставившего объект недвижимого имущества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имущества» указывается вид недвижимого имущества (земельный участок, жилой дом, дача, квартира,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комната)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сроки пользования» указываются вид пользования (аренда, безвозмездное пользование и др.) и сроки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«Основание пользования» указываются основание пользования (договор, фактическое предоставление и др.), а также реквизиты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353943"/>
            <a:ext cx="7116216" cy="20551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гражданский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праве собственности владеет земельным участком,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котором расположен недостроенный,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Росреестре, жилой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дом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справках о доходах государственный служащий указанный объект недвижимости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отразил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факту представления неполных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части не указания объекта недвижимости, находящегося в пользовании, представителем нанимателя к государственному служащему применено дисциплинарное взыскание – «выговор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891063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8652" y="6209928"/>
            <a:ext cx="22214687" cy="7272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«Содержание обязательства» указывается существо обязательства (заем,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 и др.)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«Кредитор (должник)» указывается вторая сторона обязательства и ее правовое положение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обязательстве (кредитор или должник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его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отчество (наименование юридического лица),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возникновения» указываются основание возникновения обязательства,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реквизиты (дата, номер) соответствующего договора или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«Сумма обязательства/размер обязательства по состоянию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отчетную дату»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обязательства, определяемая как сумма основного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размер обязательства по состоянию на отчетную дату,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определяемый как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основного долга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начисленных процентов на отчетную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«Условия обязательства» указываются годовая процентная ставка обязательства, заложенное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обеспечение обязательства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каждое имеющееся на отчетную дату срочное обязательство финансового характера на сумму, равную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или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превышающую 500 000 руб., кредитором или должником по которому является служащий (работник, его супруга (супруг), несовершеннолетний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ребенок, а также срочные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 финансового характера гражданина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являющегося предпринимателем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137920"/>
            <a:ext cx="7116216" cy="22711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в справках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скрыл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об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финансового характера – задолженности перед банком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кредитному договору в размере 25 000 долларов США (в рублевом эквиваленте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Кроме того в справках о доходах не указал счет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банке, открытый для погашения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проведенной проверки достоверности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полноты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муниципальному служащему представителем нанимателя применено дисциплинарное взыскание в виде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выговора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270865"/>
            <a:ext cx="2397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   Сведения о недвижимом имуществе (…), отчужденных                         в течение отчетного периода в результате безвозмездной сделки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713" y="5057800"/>
            <a:ext cx="23330592" cy="81369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каждый объект безвозмездной сделки указывается отдельно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«Транспортные средства» рекомендуется указывать вид, марку, модель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ТС,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год изготовления, место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«Ценные бумаги» рекомендуется указывать вид ценной бумаги, лицо,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выпустившее,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количество, отчужденных бумаг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результате безвозмездной сделки, а также номинальную стоимость 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финансовые активы» рекомендуется указывать наименование цифрового финансового актива </a:t>
            </a:r>
            <a:endParaRPr lang="ru-RU" sz="3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права, включающие одновременно цифровые финансовые активы и иные цифровые права» рекомендуется указывать наименование цифрового права, включающего одновременно цифровые финансовые активы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цифровые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Утилитарные цифровые права» рекомендуется указывать уникальное условное обозначение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8"/>
              </a:rPr>
              <a:t>строке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«Цифровая валюта» указывается правильное наименование цифровой валюты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9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«Приобретатель имущества по сделке» в случае безвозмездной сделки с физическим лицом указываются его фамилия, имя и отчество (в именительном падеже) в соответствии с документом, удостоверяющим личность,          а также серия и номер паспорта. Для несовершеннолетних – свидетельство о рождении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10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отчуждения имущества» указываются основания прекращения права собственности (наименование и реквизиты (дата, номер) соответствующего договора или акта)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688" y="2253335"/>
            <a:ext cx="23546616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 недвижимом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доли в праве собственности), транспортных средствах,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долях участия в уставном капитале общества), цифровых финансовых активах, цифровых правах, включающих одновременно цифровые финансовые активы и иные цифровые права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отчужденных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течение отчетного периода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результате безвозмездной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594029"/>
            <a:ext cx="23318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ЗАКЛЮЧЕНИЕ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383688" y="5885892"/>
            <a:ext cx="5400600" cy="38164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Обратить внимание!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296" y="311358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Консультативную помощь оказывает антикоррупционное подразделение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691" y="6641976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Методические рекомендации размещены на сайтах Минтруда и  ГУРБ Московской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9122" y="10782436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Официальные                                     и правоустанавливающие  документы представляются                в официальных ведомствах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71604" y="3257600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Проверьте наличие замещаемой должности                  в перечне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71604" y="6656748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Уточните семейное положение лица, представляющего справки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20409" y="1110654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Сопоставьте с предыдущей справкой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31560" y="3113584"/>
            <a:ext cx="7704855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Справка печатается на одной стороне листа, не прошивается,             не скрепляется, подписывается              на последнем листе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71604" y="10782508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Имеете право затребовать подтверждающие документы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94031" y="2537520"/>
            <a:ext cx="111760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Гражданин, претендующий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на замещение должности,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представляет: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подачи документов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правах и 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банках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первое число месяца, предшествующего месяцу подачи документов (на отчетную дату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2395200" y="2393504"/>
            <a:ext cx="115824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служащий (работник) представляет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ежегодно: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 и расходах, доходах и расходах супруги (супруга) и несовершеннолетних детей, полученных за календарный год, предшествующий году представления сведений (с 1 января по 31 декабря), а также сведения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</a:t>
            </a:r>
            <a:r>
              <a:rPr lang="ru-RU" sz="2800" dirty="0">
                <a:latin typeface="Century Gothic" panose="020B0502020202020204" pitchFamily="34" charset="0"/>
              </a:rPr>
              <a:t>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конец отчетного периода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31 декабря года, предшествующего году представления сведений)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21"/>
          </p:nvPr>
        </p:nvSpPr>
        <p:spPr>
          <a:xfrm>
            <a:off x="598712" y="8370168"/>
            <a:ext cx="22390100" cy="86616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Красногорск, 2022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2374900" y="5865356"/>
            <a:ext cx="19621500" cy="1210588"/>
          </a:xfrm>
        </p:spPr>
        <p:txBody>
          <a:bodyPr/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MO-gerb.jpg" descr="MO-gerb.jpg"/>
          <p:cNvPicPr>
            <a:picLocks noChangeAspect="1"/>
          </p:cNvPicPr>
          <p:nvPr/>
        </p:nvPicPr>
        <p:blipFill>
          <a:blip r:embed="rId2">
            <a:extLst/>
          </a:blip>
          <a:srcRect l="27710" t="7834" r="29186" b="13383"/>
          <a:stretch>
            <a:fillRect/>
          </a:stretch>
        </p:blipFill>
        <p:spPr>
          <a:xfrm>
            <a:off x="21120992" y="0"/>
            <a:ext cx="3263007" cy="3761656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9615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22900480" cy="68259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назначении временно исполняющим обязанности высшего должностного лица субъекта Российской Федерации (руководителя высшего исполнительного органа государственной власти субъекта Российской Федерации)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представляет:</a:t>
            </a:r>
          </a:p>
          <a:p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а) сведения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назначения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 и цифровой валюте, отчужденных в течение указанного периода в результате безвозмездной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имущественного характера по состоянию на день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назначения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42728" y="10602416"/>
            <a:ext cx="23234872" cy="2664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6300" b="1" dirty="0" smtClean="0">
                <a:solidFill>
                  <a:srgbClr val="C00000"/>
                </a:solidFill>
              </a:rPr>
              <a:t>ВАЖНО!</a:t>
            </a:r>
          </a:p>
          <a:p>
            <a:pPr marL="0" indent="0">
              <a:buNone/>
            </a:pP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Служащий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(работник) не представляет сведения в рамках декларационной кампании, если он назначен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на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должность, включенную в соответствующий перечень должностей, или временно замещает указанную должность после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31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декабря отчетного года, за исключением случаев, предусмотренных нормативными правовыми актами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7066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680" y="233264"/>
            <a:ext cx="23834648" cy="16764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Порядок представления справок при совместительстве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8629" y="2537520"/>
            <a:ext cx="979308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нескольких должностей в одной организации (внутреннее совместительство)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856296" y="2537520"/>
            <a:ext cx="8856984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заполняет одну справку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указанием обеих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должностей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6087" y="6425952"/>
            <a:ext cx="979308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должностей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разных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организациях (внешнее совместительство),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замещение которых влечет обязанность представлять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56296" y="6425952"/>
            <a:ext cx="8856984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в данные организации две справки (заполняются отдельно для каждой должности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количество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справок, представляемых в отношении членов семьи, 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меняется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8629" y="10170368"/>
            <a:ext cx="9793088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Депутат муниципального образования,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обладающий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статусом депутата муниципального района и соответствующего городского поселения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856296" y="10170368"/>
            <a:ext cx="8856984" cy="2952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одну справку, на титульном листе которой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 замещаемые муниципальной должности (и иные должности при необходимости)</a:t>
            </a:r>
          </a:p>
        </p:txBody>
      </p:sp>
      <p:sp>
        <p:nvSpPr>
          <p:cNvPr id="13" name="Стрелка вправо 12"/>
          <p:cNvSpPr/>
          <p:nvPr/>
        </p:nvSpPr>
        <p:spPr>
          <a:xfrm flipV="1">
            <a:off x="11687943" y="3761656"/>
            <a:ext cx="2304257" cy="43204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687943" y="7758100"/>
            <a:ext cx="2304255" cy="4459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1687944" y="11646532"/>
            <a:ext cx="2304256" cy="48605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9432" y="665312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СУПРУГИ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Семейный кодекс Российской Федера</a:t>
            </a:r>
            <a:r>
              <a:rPr lang="ru-RU" sz="4000" b="1" dirty="0" smtClean="0">
                <a:latin typeface="Century Gothic" panose="020B0502020202020204" pitchFamily="34" charset="0"/>
              </a:rPr>
              <a:t>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1110753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10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14964308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25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708" y="5921896"/>
            <a:ext cx="9433048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обязанности супругов возникают со дня государственной регистрации заключения брака в органах записи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98234" y="5921896"/>
            <a:ext cx="9757084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расторгаемый в органах записи актов гражданского состояния, прекращается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со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дня государственной регистрации расторжения брака в книге регистрации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расторжении брака в суде - со дня вступления решения суда в законную силу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не в день принятия такого решения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9232" y="665312"/>
            <a:ext cx="1440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НЕСОВЕРШЕННОЛЕТНИЕ ДЕТИ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Конституция Российской Федерации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015536" y="4013684"/>
            <a:ext cx="8424936" cy="111612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60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5056" y="5345832"/>
            <a:ext cx="1699388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ебенок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совершеннолетним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 достижения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 возраста 18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2888" y="6993814"/>
            <a:ext cx="20162240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достигшим определенного возраста на следующий день после дня рождения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6743" y="8658200"/>
            <a:ext cx="22754529" cy="1534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редставление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 (работником) сведений в отношении несовершеннолетнего ребенка, 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опекунства (попечительства, усыновления)  им или его супругом (супругой) не является нарушением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6743" y="10674424"/>
            <a:ext cx="22754529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C00000"/>
                </a:solidFill>
              </a:rPr>
              <a:t>Сведения в отношении несовершеннолетних детей, проживающих раздельно со служащим (работником) </a:t>
            </a:r>
            <a:r>
              <a:rPr lang="ru-RU" sz="3600" b="1" dirty="0" smtClean="0">
                <a:solidFill>
                  <a:srgbClr val="C00000"/>
                </a:solidFill>
              </a:rPr>
              <a:t>                            в </a:t>
            </a:r>
            <a:r>
              <a:rPr lang="ru-RU" sz="3600" b="1" dirty="0">
                <a:solidFill>
                  <a:srgbClr val="C00000"/>
                </a:solidFill>
              </a:rPr>
              <a:t>случае, если служащий (работник) не лишен родительских прав, представляются </a:t>
            </a:r>
            <a:r>
              <a:rPr lang="ru-RU" sz="3600" b="1" dirty="0" smtClean="0">
                <a:solidFill>
                  <a:srgbClr val="C00000"/>
                </a:solidFill>
              </a:rPr>
              <a:t> в </a:t>
            </a:r>
            <a:r>
              <a:rPr lang="ru-RU" sz="3600" b="1" dirty="0">
                <a:solidFill>
                  <a:srgbClr val="C00000"/>
                </a:solidFill>
              </a:rPr>
              <a:t>установленном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295541078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5704</Words>
  <Application>Microsoft Office PowerPoint</Application>
  <PresentationFormat>Произвольный</PresentationFormat>
  <Paragraphs>577</Paragraphs>
  <Slides>50</Slides>
  <Notes>44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Трек</vt:lpstr>
      <vt:lpstr>Презентация PowerPoint</vt:lpstr>
      <vt:lpstr>Презентация PowerPoint</vt:lpstr>
      <vt:lpstr>Презентация PowerPoint</vt:lpstr>
      <vt:lpstr>Служащие (работники) представляют сведения ежегодно,     начиная с 1 января и не позднее 30 апреля  года, следующего за отчетным (государственные служащие, муниципальные служащие, государственных корпораций (компаний, публично-правовых компаний)</vt:lpstr>
      <vt:lpstr>Презентация PowerPoint</vt:lpstr>
      <vt:lpstr>Презентация PowerPoint</vt:lpstr>
      <vt:lpstr>Порядок представления справок при совместительстве</vt:lpstr>
      <vt:lpstr>Презентация PowerPoint</vt:lpstr>
      <vt:lpstr>Презентация PowerPoint</vt:lpstr>
      <vt:lpstr>Презентация PowerPoint</vt:lpstr>
      <vt:lpstr>Форма справки является унифицированной для всех лиц, на которых распространяется обязанность представлять сведения   Справку рекомендуется заполнять на основании правоустанавливающих и иных подтверждающих официальных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противодействии коррупции в Московской области за 2021 год</dc:title>
  <dc:creator>Администратор</dc:creator>
  <cp:lastModifiedBy>Ефимова О.Л.</cp:lastModifiedBy>
  <cp:revision>178</cp:revision>
  <dcterms:modified xsi:type="dcterms:W3CDTF">2022-03-10T14:38:46Z</dcterms:modified>
</cp:coreProperties>
</file>