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98" r:id="rId2"/>
    <p:sldId id="404" r:id="rId3"/>
    <p:sldId id="310" r:id="rId4"/>
    <p:sldId id="408" r:id="rId5"/>
    <p:sldId id="399" r:id="rId6"/>
    <p:sldId id="405" r:id="rId7"/>
    <p:sldId id="406" r:id="rId8"/>
    <p:sldId id="401" r:id="rId9"/>
    <p:sldId id="407" r:id="rId10"/>
    <p:sldId id="400" r:id="rId11"/>
    <p:sldId id="402" r:id="rId12"/>
    <p:sldId id="403" r:id="rId13"/>
  </p:sldIdLst>
  <p:sldSz cx="9144000" cy="5143500" type="screen16x9"/>
  <p:notesSz cx="6797675" cy="9928225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Викторович Исаев" initials="ОВИ" lastIdx="1" clrIdx="0">
    <p:extLst/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E28499-1008-4CD6-BAF8-A3FD045BFF2D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0" autoAdjust="0"/>
    <p:restoredTop sz="94683" autoAdjust="0"/>
  </p:normalViewPr>
  <p:slideViewPr>
    <p:cSldViewPr>
      <p:cViewPr varScale="1">
        <p:scale>
          <a:sx n="143" d="100"/>
          <a:sy n="143" d="100"/>
        </p:scale>
        <p:origin x="732" y="120"/>
      </p:cViewPr>
      <p:guideLst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2T15:30:48.19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6142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8" y="4226025"/>
            <a:ext cx="8388600" cy="393600"/>
          </a:xfrm>
          <a:prstGeom prst="rect">
            <a:avLst/>
          </a:prstGeom>
        </p:spPr>
        <p:txBody>
          <a:bodyPr lIns="91415" tIns="91415" rIns="91415" bIns="9141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1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1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1" y="1304850"/>
            <a:ext cx="7436100" cy="1538400"/>
          </a:xfrm>
          <a:prstGeom prst="rect">
            <a:avLst/>
          </a:prstGeom>
        </p:spPr>
        <p:txBody>
          <a:bodyPr lIns="91415" tIns="91415" rIns="91415" bIns="9141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1" y="2919450"/>
            <a:ext cx="7436100" cy="1071600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15" tIns="91415" rIns="91415" bIns="9141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82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mbitskiyMN@mosreg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6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ТАЙМИНГ РЕАЛИЗАЦИИ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8710CB-A1E7-40B7-A2B2-307CDC059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1717"/>
              </p:ext>
            </p:extLst>
          </p:nvPr>
        </p:nvGraphicFramePr>
        <p:xfrm>
          <a:off x="179512" y="623158"/>
          <a:ext cx="8712968" cy="41808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95619481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3690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Контрольная точка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9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21.03.2019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Предприятиями подготовлены КППК и направлены предварительные заявки на участие в программе в МИИ МО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Подготовлены и утверждены региональные нормативные документы (ответственный – МИИ МО)</a:t>
                      </a:r>
                      <a:endParaRPr lang="en-US" sz="1100" dirty="0">
                        <a:solidFill>
                          <a:schemeClr val="bg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56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01.04.2019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Опубликовано извещения об отборе участников КППК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3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10.04.2019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Старт приема заявок от федеральных и региональных производителей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66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14.05.2019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Прием заявок завершен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9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24.06.2019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МИИ МО направлен перечень региональных производителей в Минпромторг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0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15.07.2019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Минпромторгом России опубликован единый перечень участников КППК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ИТОГИ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Заключение соглашений между Минпромторгом России и участниками КППК (в течение 20 дней).</a:t>
                      </a:r>
                    </a:p>
                    <a:p>
                      <a:pPr algn="l"/>
                      <a:r>
                        <a:rPr lang="ru-RU" sz="110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</a:rPr>
                        <a:t>Заключение соглашений о предоставлении финансирования между участниками КППК и банками (в течение года).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5509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09500B-037C-420F-B50B-BC9B29CCFCA1}"/>
              </a:ext>
            </a:extLst>
          </p:cNvPr>
          <p:cNvSpPr txBox="1"/>
          <p:nvPr/>
        </p:nvSpPr>
        <p:spPr>
          <a:xfrm>
            <a:off x="8532440" y="4731990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entury Gothic" panose="020B0502020202020204" pitchFamily="34" charset="0"/>
              </a:rPr>
              <a:t>10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4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КОНТАКТЫ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62FEB-E96C-44AD-A219-8A123C2B5635}"/>
              </a:ext>
            </a:extLst>
          </p:cNvPr>
          <p:cNvSpPr txBox="1"/>
          <p:nvPr/>
        </p:nvSpPr>
        <p:spPr>
          <a:xfrm>
            <a:off x="179512" y="77155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entury Gothic" panose="020B0502020202020204" pitchFamily="34" charset="0"/>
              </a:rPr>
              <a:t>Предварительные заявки с приложением КППК производители </a:t>
            </a:r>
            <a:r>
              <a:rPr lang="ru-RU" sz="1800" dirty="0" err="1">
                <a:latin typeface="Century Gothic" panose="020B0502020202020204" pitchFamily="34" charset="0"/>
              </a:rPr>
              <a:t>фед</a:t>
            </a:r>
            <a:r>
              <a:rPr lang="ru-RU" sz="1800" dirty="0">
                <a:latin typeface="Century Gothic" panose="020B0502020202020204" pitchFamily="34" charset="0"/>
              </a:rPr>
              <a:t>. и рег. значения должны направить в МИИ МО в срок </a:t>
            </a:r>
            <a:r>
              <a:rPr lang="ru-RU" sz="1800" b="1" dirty="0">
                <a:latin typeface="Century Gothic" panose="020B0502020202020204" pitchFamily="34" charset="0"/>
              </a:rPr>
              <a:t>до 21.03.2019 </a:t>
            </a:r>
            <a:r>
              <a:rPr lang="ru-RU" sz="1800" dirty="0">
                <a:latin typeface="Century Gothic" panose="020B0502020202020204" pitchFamily="34" charset="0"/>
              </a:rPr>
              <a:t>на адрес электронной почты </a:t>
            </a:r>
            <a:r>
              <a:rPr lang="en-US" sz="1800" b="1" dirty="0">
                <a:latin typeface="Century Gothic" panose="020B0502020202020204" pitchFamily="34" charset="0"/>
                <a:hlinkClick r:id="rId3"/>
              </a:rPr>
              <a:t>DembitskiyMN@mosreg.ru</a:t>
            </a:r>
            <a:r>
              <a:rPr lang="ru-RU" sz="1800" b="1" dirty="0">
                <a:latin typeface="Century Gothic" panose="020B0502020202020204" pitchFamily="34" charset="0"/>
              </a:rPr>
              <a:t>.</a:t>
            </a:r>
          </a:p>
          <a:p>
            <a:endParaRPr lang="ru-RU" sz="1800" b="1" dirty="0">
              <a:latin typeface="Century Gothic" panose="020B0502020202020204" pitchFamily="34" charset="0"/>
            </a:endParaRPr>
          </a:p>
          <a:p>
            <a:r>
              <a:rPr lang="ru-RU" sz="1800" b="1" dirty="0">
                <a:latin typeface="Century Gothic" panose="020B0502020202020204" pitchFamily="34" charset="0"/>
              </a:rPr>
              <a:t>Контактное лицо – Михаил </a:t>
            </a:r>
            <a:r>
              <a:rPr lang="ru-RU" sz="1800" b="1" dirty="0" err="1">
                <a:latin typeface="Century Gothic" panose="020B0502020202020204" pitchFamily="34" charset="0"/>
              </a:rPr>
              <a:t>Дембицкий</a:t>
            </a:r>
            <a:r>
              <a:rPr lang="ru-RU" sz="1800" b="1" dirty="0">
                <a:latin typeface="Century Gothic" panose="020B0502020202020204" pitchFamily="34" charset="0"/>
              </a:rPr>
              <a:t>, 8(915)168-97-40.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7EC2F-F669-4F34-BF43-18F4D84CDDD2}"/>
              </a:ext>
            </a:extLst>
          </p:cNvPr>
          <p:cNvSpPr txBox="1"/>
          <p:nvPr/>
        </p:nvSpPr>
        <p:spPr>
          <a:xfrm>
            <a:off x="287524" y="264375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Контакты горячей линии АО «РЭЦ»: 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+ 7 495 510 33 05 </a:t>
            </a: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kppk@exportcenter.ru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8B949-89D1-4656-8DDC-B6C4755EED26}"/>
              </a:ext>
            </a:extLst>
          </p:cNvPr>
          <p:cNvSpPr txBox="1"/>
          <p:nvPr/>
        </p:nvSpPr>
        <p:spPr>
          <a:xfrm>
            <a:off x="8604448" y="4731990"/>
            <a:ext cx="432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1</a:t>
            </a:r>
            <a:r>
              <a:rPr lang="en-US" dirty="0">
                <a:latin typeface="Century Gothic" panose="020B0502020202020204" pitchFamily="34" charset="0"/>
              </a:rPr>
              <a:t>1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5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40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F410701-D4C9-4D17-81A2-01CDC1E9ACE7}"/>
              </a:ext>
            </a:extLst>
          </p:cNvPr>
          <p:cNvSpPr txBox="1"/>
          <p:nvPr/>
        </p:nvSpPr>
        <p:spPr>
          <a:xfrm>
            <a:off x="4373621" y="2427733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ru-RU" sz="13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03DBD-DF56-4ACD-8C19-8894AF84A496}"/>
              </a:ext>
            </a:extLst>
          </p:cNvPr>
          <p:cNvSpPr txBox="1"/>
          <p:nvPr/>
        </p:nvSpPr>
        <p:spPr>
          <a:xfrm>
            <a:off x="-508" y="2427734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ru-RU" sz="13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КППК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</a:t>
            </a:r>
            <a:r>
              <a:rPr lang="ru-RU" sz="1200" dirty="0">
                <a:latin typeface="Century Gothic" panose="020B0502020202020204" pitchFamily="34" charset="0"/>
              </a:rPr>
              <a:t>КОРПОРАТИВНЫЕ ПРОГРАММЫ ПОВЫШЕНИЯ КОНКУРЕНТОСПОСОБНОСТИ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</a:rPr>
              <a:t>ПОСТАНОВЛЕНИЕ ПРАВИТЕЛЬСТВА РФ </a:t>
            </a:r>
            <a:r>
              <a:rPr lang="ru-RU" sz="1100" b="1" dirty="0">
                <a:latin typeface="Century Gothic" panose="020B0502020202020204" pitchFamily="34" charset="0"/>
              </a:rPr>
              <a:t>ОТ 23.02.2019 № 191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0A3F8-D921-45BA-AC02-5B6D41791901}"/>
              </a:ext>
            </a:extLst>
          </p:cNvPr>
          <p:cNvSpPr txBox="1"/>
          <p:nvPr/>
        </p:nvSpPr>
        <p:spPr>
          <a:xfrm>
            <a:off x="179512" y="75586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КППК </a:t>
            </a:r>
            <a:r>
              <a:rPr lang="ru-RU" sz="1600" dirty="0">
                <a:latin typeface="Century Gothic" panose="020B0502020202020204" pitchFamily="34" charset="0"/>
              </a:rPr>
              <a:t>– программа предприятия по развитию экспорта (с указанием целей по экспортной выручке)</a:t>
            </a: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Поддержка экспортеров идет через субсидирование коммерческих банков: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предоставление льготных кредитов для реализации экспортно-ориентированных проектов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5AD26D-14C9-40C6-BF5D-974209894308}"/>
              </a:ext>
            </a:extLst>
          </p:cNvPr>
          <p:cNvSpPr txBox="1"/>
          <p:nvPr/>
        </p:nvSpPr>
        <p:spPr>
          <a:xfrm>
            <a:off x="467544" y="3058383"/>
            <a:ext cx="3934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Компенсируется:</a:t>
            </a:r>
          </a:p>
          <a:p>
            <a:r>
              <a:rPr lang="ru-RU" dirty="0">
                <a:latin typeface="Century Gothic" panose="020B0502020202020204" pitchFamily="34" charset="0"/>
              </a:rPr>
              <a:t>- часть процентной ставки по договору кредита </a:t>
            </a:r>
            <a:r>
              <a:rPr lang="ru-RU" b="1" dirty="0">
                <a:latin typeface="Century Gothic" panose="020B0502020202020204" pitchFamily="34" charset="0"/>
              </a:rPr>
              <a:t>(4,5%);</a:t>
            </a:r>
          </a:p>
          <a:p>
            <a:r>
              <a:rPr lang="ru-RU" dirty="0">
                <a:latin typeface="Century Gothic" panose="020B0502020202020204" pitchFamily="34" charset="0"/>
              </a:rPr>
              <a:t>- часть страховой премии по договорам страхования экспортных кредитов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1B3B86-3B55-43CF-A31B-40253F4965AE}"/>
              </a:ext>
            </a:extLst>
          </p:cNvPr>
          <p:cNvSpPr txBox="1"/>
          <p:nvPr/>
        </p:nvSpPr>
        <p:spPr>
          <a:xfrm>
            <a:off x="4841673" y="3058512"/>
            <a:ext cx="3934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Цели кредита:</a:t>
            </a:r>
          </a:p>
          <a:p>
            <a:r>
              <a:rPr lang="ru-RU" dirty="0">
                <a:latin typeface="Century Gothic" panose="020B0502020202020204" pitchFamily="34" charset="0"/>
              </a:rPr>
              <a:t>- Инвестиционное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финансирование</a:t>
            </a:r>
          </a:p>
          <a:p>
            <a:r>
              <a:rPr lang="ru-RU" dirty="0">
                <a:latin typeface="Century Gothic" panose="020B0502020202020204" pitchFamily="34" charset="0"/>
              </a:rPr>
              <a:t>- иное («торговое») финансирование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62D3E-C864-4875-A14E-093E3DB7064D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185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КППК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(</a:t>
            </a:r>
            <a:r>
              <a:rPr lang="ru-RU" sz="1200" dirty="0">
                <a:latin typeface="Century Gothic" panose="020B0502020202020204" pitchFamily="34" charset="0"/>
              </a:rPr>
              <a:t>КОРПОРАТИВНЫЕ ПРОГРАММЫ ПОВЫШЕНИЯ КОНКУРЕНТОСПОСОБНОСТИ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100" dirty="0">
                <a:latin typeface="Century Gothic" panose="020B0502020202020204" pitchFamily="34" charset="0"/>
              </a:rPr>
              <a:t>ПОСТАНОВЛЕНИЕ ПРАВИТЕЛЬСТВА РФ </a:t>
            </a:r>
            <a:r>
              <a:rPr lang="ru-RU" sz="1100" b="1" dirty="0">
                <a:latin typeface="Century Gothic" panose="020B0502020202020204" pitchFamily="34" charset="0"/>
              </a:rPr>
              <a:t>ОТ 23.02.2019 № 191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59BB1-6D00-456D-813B-D0366FF118BC}"/>
              </a:ext>
            </a:extLst>
          </p:cNvPr>
          <p:cNvSpPr txBox="1"/>
          <p:nvPr/>
        </p:nvSpPr>
        <p:spPr>
          <a:xfrm>
            <a:off x="1835696" y="915566"/>
            <a:ext cx="622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327 млрд рублей</a:t>
            </a:r>
          </a:p>
          <a:p>
            <a:r>
              <a:rPr lang="ru-RU" dirty="0">
                <a:latin typeface="Century Gothic" panose="020B0502020202020204" pitchFamily="34" charset="0"/>
              </a:rPr>
              <a:t>Запланировано на программу в 2019-2024 гг.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B6D5C-A1F4-4C8F-BF82-8D1D1E2D2272}"/>
              </a:ext>
            </a:extLst>
          </p:cNvPr>
          <p:cNvSpPr txBox="1"/>
          <p:nvPr/>
        </p:nvSpPr>
        <p:spPr>
          <a:xfrm>
            <a:off x="1835696" y="2193707"/>
            <a:ext cx="6373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250 предприятий</a:t>
            </a:r>
          </a:p>
          <a:p>
            <a:r>
              <a:rPr lang="ru-RU" dirty="0">
                <a:latin typeface="Century Gothic" panose="020B0502020202020204" pitchFamily="34" charset="0"/>
              </a:rPr>
              <a:t>Минимальное плановое кол-во поддерживаемых предприятий в РФ в 2019 году (</a:t>
            </a:r>
            <a:r>
              <a:rPr lang="ru-RU" b="1" dirty="0">
                <a:latin typeface="Century Gothic" panose="020B0502020202020204" pitchFamily="34" charset="0"/>
              </a:rPr>
              <a:t>всего минимальное значение до 2024 г. – 350</a:t>
            </a:r>
            <a:r>
              <a:rPr lang="ru-RU" dirty="0">
                <a:latin typeface="Century Gothic" panose="020B0502020202020204" pitchFamily="34" charset="0"/>
              </a:rPr>
              <a:t>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846066-FA22-4A4A-BA7E-AB3A5E865EE5}"/>
              </a:ext>
            </a:extLst>
          </p:cNvPr>
          <p:cNvSpPr/>
          <p:nvPr/>
        </p:nvSpPr>
        <p:spPr>
          <a:xfrm>
            <a:off x="1835696" y="3705294"/>
            <a:ext cx="4996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</a:rPr>
              <a:t>30 млрд </a:t>
            </a:r>
            <a:r>
              <a:rPr lang="ru-RU" sz="2800" b="1" dirty="0" err="1">
                <a:latin typeface="Century Gothic" panose="020B0502020202020204" pitchFamily="34" charset="0"/>
                <a:ea typeface="Calibri" panose="020F0502020204030204" pitchFamily="34" charset="0"/>
              </a:rPr>
              <a:t>руб</a:t>
            </a:r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  <a:t>Максимальный размер кредита на 1 организацию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E4B5E-283E-4E33-9891-75B71C18CE2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7833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БЮДЖЕТ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59BB1-6D00-456D-813B-D0366FF118BC}"/>
              </a:ext>
            </a:extLst>
          </p:cNvPr>
          <p:cNvSpPr txBox="1"/>
          <p:nvPr/>
        </p:nvSpPr>
        <p:spPr>
          <a:xfrm>
            <a:off x="1475656" y="699542"/>
            <a:ext cx="45365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ВСЕГО: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327 млрд рублей</a:t>
            </a:r>
          </a:p>
          <a:p>
            <a:r>
              <a:rPr lang="ru-RU" dirty="0">
                <a:latin typeface="Century Gothic" panose="020B0502020202020204" pitchFamily="34" charset="0"/>
              </a:rPr>
              <a:t>Запланировано на программу в 2019-2024 гг.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E4B5E-283E-4E33-9891-75B71C18CE2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0C1734-0B60-41D9-A017-C64B82541BC0}"/>
              </a:ext>
            </a:extLst>
          </p:cNvPr>
          <p:cNvSpPr/>
          <p:nvPr/>
        </p:nvSpPr>
        <p:spPr>
          <a:xfrm>
            <a:off x="1475656" y="2067694"/>
            <a:ext cx="6264696" cy="2373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Лимиты по отраслям: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Машиностроение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Металлургическая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Лесопромышленный комплекс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Фармацевтика и косметическая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6%</a:t>
            </a:r>
            <a:endParaRPr lang="ru-RU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Легкая промышленность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отрасли промышленности – </a:t>
            </a:r>
            <a:r>
              <a:rPr 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endParaRPr lang="ru-RU" sz="12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9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ПОРЯДОК РЕАЛИЗАЦИИ МЕРЫ ПОДДЕРЖКИ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9B9DF5-E92C-4B2E-AC88-B0E6ABAA194F}"/>
              </a:ext>
            </a:extLst>
          </p:cNvPr>
          <p:cNvSpPr txBox="1"/>
          <p:nvPr/>
        </p:nvSpPr>
        <p:spPr>
          <a:xfrm>
            <a:off x="251520" y="127560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Century Gothic" panose="020B0502020202020204" pitchFamily="34" charset="0"/>
              </a:rPr>
              <a:t>Предприятия подразделяются на 2 вида производителей: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6083E5-A442-458F-A411-E6152DAB8DD8}"/>
              </a:ext>
            </a:extLst>
          </p:cNvPr>
          <p:cNvSpPr txBox="1"/>
          <p:nvPr/>
        </p:nvSpPr>
        <p:spPr>
          <a:xfrm>
            <a:off x="251520" y="1884769"/>
            <a:ext cx="393486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Производители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федерального значения:</a:t>
            </a:r>
          </a:p>
          <a:p>
            <a:r>
              <a:rPr lang="ru-RU" dirty="0">
                <a:latin typeface="Century Gothic" panose="020B0502020202020204" pitchFamily="34" charset="0"/>
              </a:rPr>
              <a:t>Системообразующие организации, их дочерние и зависимые лица (утверждаются Правительственной комиссией по</a:t>
            </a:r>
          </a:p>
          <a:p>
            <a:r>
              <a:rPr lang="ru-RU" dirty="0">
                <a:latin typeface="Century Gothic" panose="020B0502020202020204" pitchFamily="34" charset="0"/>
              </a:rPr>
              <a:t>ПП РФ от 30.12.2009 №1166)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Отбор осуществляет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Минпромторг России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D5D610-9FEA-4BF4-BD79-0C6396761833}"/>
              </a:ext>
            </a:extLst>
          </p:cNvPr>
          <p:cNvSpPr txBox="1"/>
          <p:nvPr/>
        </p:nvSpPr>
        <p:spPr>
          <a:xfrm>
            <a:off x="4625649" y="1884898"/>
            <a:ext cx="39348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Производители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регионального значения:</a:t>
            </a:r>
          </a:p>
          <a:p>
            <a:r>
              <a:rPr lang="ru-RU" dirty="0">
                <a:latin typeface="Century Gothic" panose="020B0502020202020204" pitchFamily="34" charset="0"/>
              </a:rPr>
              <a:t>Остальные организации</a:t>
            </a: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Отбор осуществляет МИИ МО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AE5A02B-2CE2-40E6-8B27-6E8310AC4DF7}"/>
              </a:ext>
            </a:extLst>
          </p:cNvPr>
          <p:cNvCxnSpPr/>
          <p:nvPr/>
        </p:nvCxnSpPr>
        <p:spPr>
          <a:xfrm flipH="1">
            <a:off x="3203848" y="1657712"/>
            <a:ext cx="360040" cy="22705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2CA1A0E-8692-4260-AE79-2DA368479B6B}"/>
              </a:ext>
            </a:extLst>
          </p:cNvPr>
          <p:cNvCxnSpPr>
            <a:cxnSpLocks/>
          </p:cNvCxnSpPr>
          <p:nvPr/>
        </p:nvCxnSpPr>
        <p:spPr>
          <a:xfrm>
            <a:off x="5101636" y="1657712"/>
            <a:ext cx="334460" cy="22705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26AD0-B40C-40CA-9847-56BA0748F0DE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5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6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ПОРЯДОК РЕАЛИЗАЦИИ МЕРЫ ПОДДЕРЖКИ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47D806-4423-4908-9D1A-9BD0DC59033B}"/>
              </a:ext>
            </a:extLst>
          </p:cNvPr>
          <p:cNvSpPr txBox="1"/>
          <p:nvPr/>
        </p:nvSpPr>
        <p:spPr>
          <a:xfrm>
            <a:off x="508868" y="41151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300A32-CF1E-421C-BA76-783064B37969}"/>
              </a:ext>
            </a:extLst>
          </p:cNvPr>
          <p:cNvSpPr txBox="1"/>
          <p:nvPr/>
        </p:nvSpPr>
        <p:spPr>
          <a:xfrm>
            <a:off x="652884" y="84355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Предприятия разрабатывают КППК и направляют предварительные заявки в МИИ МО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2A97B9-E1C5-4D58-9043-846D262D3695}"/>
              </a:ext>
            </a:extLst>
          </p:cNvPr>
          <p:cNvSpPr txBox="1"/>
          <p:nvPr/>
        </p:nvSpPr>
        <p:spPr>
          <a:xfrm>
            <a:off x="868908" y="1479548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5B35E3-7ED9-40D2-BF68-AA2348D7CFD4}"/>
              </a:ext>
            </a:extLst>
          </p:cNvPr>
          <p:cNvSpPr txBox="1"/>
          <p:nvPr/>
        </p:nvSpPr>
        <p:spPr>
          <a:xfrm>
            <a:off x="1048928" y="1467645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Официальный старт сбора заявок.</a:t>
            </a:r>
          </a:p>
          <a:p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Производители </a:t>
            </a:r>
            <a:r>
              <a:rPr lang="ru-RU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фед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. значения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направляю заявки с приложением КППК в Минпромторг России;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производители рег. значения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– в МИИ МО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FFDBA8-453F-47DE-B2D3-C8F5986D1C23}"/>
              </a:ext>
            </a:extLst>
          </p:cNvPr>
          <p:cNvSpPr txBox="1"/>
          <p:nvPr/>
        </p:nvSpPr>
        <p:spPr>
          <a:xfrm>
            <a:off x="1372964" y="2634036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90D278-CBF8-499F-B269-BC3988DD75CB}"/>
              </a:ext>
            </a:extLst>
          </p:cNvPr>
          <p:cNvSpPr txBox="1"/>
          <p:nvPr/>
        </p:nvSpPr>
        <p:spPr>
          <a:xfrm>
            <a:off x="1558731" y="2427734"/>
            <a:ext cx="6975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Минпромторг России формирует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единый перечень </a:t>
            </a:r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производителей и заключает с ними соглашения</a:t>
            </a:r>
          </a:p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(в порядке ранжирования начиная с предприятий, имеющих наибольшую эффективность использования субсидии)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078423-EB84-4625-A20B-8E05052EB873}"/>
              </a:ext>
            </a:extLst>
          </p:cNvPr>
          <p:cNvSpPr txBox="1"/>
          <p:nvPr/>
        </p:nvSpPr>
        <p:spPr>
          <a:xfrm>
            <a:off x="1949028" y="3900993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EC2BE1-E49F-4226-99C2-04B8EC0A1A7A}"/>
              </a:ext>
            </a:extLst>
          </p:cNvPr>
          <p:cNvSpPr txBox="1"/>
          <p:nvPr/>
        </p:nvSpPr>
        <p:spPr>
          <a:xfrm>
            <a:off x="2195736" y="3654468"/>
            <a:ext cx="645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entury Gothic" panose="020B0502020202020204" pitchFamily="34" charset="0"/>
              </a:rPr>
              <a:t>Предприятия из перечня получают займы по льготным ставкам (банки субсидируются Минпромторгом России). </a:t>
            </a:r>
            <a:r>
              <a:rPr lang="ru-RU" b="1" dirty="0">
                <a:solidFill>
                  <a:schemeClr val="bg2"/>
                </a:solidFill>
                <a:latin typeface="Century Gothic" panose="020B0502020202020204" pitchFamily="34" charset="0"/>
              </a:rPr>
              <a:t>При невыполнении показателей, установленных соглашениями и КППК субсидирование приостанавливается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3BF034-AE49-49DF-BBFA-1F464744DE50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11E6B4-9847-480C-8EDA-384142D8232E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УСЛОВИЯ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74C230-E201-4E3C-B42D-899BBE164434}"/>
              </a:ext>
            </a:extLst>
          </p:cNvPr>
          <p:cNvSpPr/>
          <p:nvPr/>
        </p:nvSpPr>
        <p:spPr>
          <a:xfrm>
            <a:off x="179512" y="843558"/>
            <a:ext cx="87849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1) Отсутствие задолженностей;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2) В уставном капитале доля юридических лиц, зарегистрированных в офшорах, не более 50%;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3) </a:t>
            </a:r>
            <a:r>
              <a:rPr lang="ru-RU" sz="1600" b="1" dirty="0">
                <a:latin typeface="Century Gothic" panose="020B0502020202020204" pitchFamily="34" charset="0"/>
              </a:rPr>
              <a:t>Соблюдается одно из условий: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есть заключение о подтверждении производства продукции (ПП РФ от 17.07.2015 № 719);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есть лицензия на производство лекарственных средств;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участник </a:t>
            </a:r>
            <a:r>
              <a:rPr lang="ru-RU" sz="1600" dirty="0" err="1">
                <a:latin typeface="Century Gothic" panose="020B0502020202020204" pitchFamily="34" charset="0"/>
              </a:rPr>
              <a:t>пром</a:t>
            </a:r>
            <a:r>
              <a:rPr lang="ru-RU" sz="1600" dirty="0">
                <a:latin typeface="Century Gothic" panose="020B0502020202020204" pitchFamily="34" charset="0"/>
              </a:rPr>
              <a:t>. кластера имеет заключение о подтверждении производства продукции (ПП РФ от 17.07.2015 № 719) или лицензию на производство лекарственных средств;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Century Gothic" panose="020B0502020202020204" pitchFamily="34" charset="0"/>
              </a:rPr>
              <a:t>заключен СПИК</a:t>
            </a:r>
          </a:p>
          <a:p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4) Регистрация на территории МО </a:t>
            </a:r>
            <a:r>
              <a:rPr lang="ru-RU" sz="1600" b="1" dirty="0">
                <a:latin typeface="Century Gothic" panose="020B0502020202020204" pitchFamily="34" charset="0"/>
              </a:rPr>
              <a:t>(для производителей рег. значения)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050B2-21A0-460A-849A-F198A1780962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7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91FA30-A7A7-491D-AAC1-81E982014822}"/>
              </a:ext>
            </a:extLst>
          </p:cNvPr>
          <p:cNvSpPr/>
          <p:nvPr/>
        </p:nvSpPr>
        <p:spPr>
          <a:xfrm>
            <a:off x="179512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>Организации в едином перечне Минпромторга России ранжируются по показателю эффективности использования средств субсидии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(не менее 16 рублей экспорта на 1 рубль субсидии)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EDF1EA2-B700-4D06-B562-0A4EDCD1D5CC}"/>
              </a:ext>
            </a:extLst>
          </p:cNvPr>
          <p:cNvSpPr/>
          <p:nvPr/>
        </p:nvSpPr>
        <p:spPr>
          <a:xfrm>
            <a:off x="179512" y="771550"/>
            <a:ext cx="8784976" cy="100811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F7D82FB-DA9F-4672-9082-5E1403BAB847}"/>
              </a:ext>
            </a:extLst>
          </p:cNvPr>
          <p:cNvSpPr/>
          <p:nvPr/>
        </p:nvSpPr>
        <p:spPr>
          <a:xfrm>
            <a:off x="323528" y="2355726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 случае, если предприятие не выполняет показатели, установленные соглашением с Минпромторгом России и КППК – оно должно устранить нарушения до 31 декабря года, следующего за годом, в котором допущены нарушения 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(на период устранения субсидии банку приостанавливаются).</a:t>
            </a: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endParaRPr lang="ru-RU" sz="1600" b="1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Если нарушения не устранены – соглашение с Минпромторгом России расторгается (без возврата полученной субсидии)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2ED7F-9062-45F7-B776-80958C4ADA1D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УСЛОВИЯ И ОТВЕТСТВЕННОСТЬ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28B53-AD01-4F7C-ACAE-F18D0BF95655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8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6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F7D82FB-DA9F-4672-9082-5E1403BAB847}"/>
              </a:ext>
            </a:extLst>
          </p:cNvPr>
          <p:cNvSpPr/>
          <p:nvPr/>
        </p:nvSpPr>
        <p:spPr>
          <a:xfrm>
            <a:off x="323528" y="725671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1) Заявление в произвольной форме;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2) Справка налогового органа об отсутствии задолженностей;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3) Справка за подписью руководителя, подтверждающая соответствие организации установленным требованиям;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4) Копии статистических форм №1-натура-БМ «Сведения о производстве, отгрузке продукции и балансе производственных мощностей»;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5) Копия заключения о подтверждении производства продукции (ПП РФ от 17.07.2015 № 719) или копия лицензии на производство лекарственных средств по каждому наименованию продукции;</a:t>
            </a:r>
          </a:p>
          <a:p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6) КППК по установленной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2ED7F-9062-45F7-B776-80958C4ADA1D}"/>
              </a:ext>
            </a:extLst>
          </p:cNvPr>
          <p:cNvSpPr txBox="1"/>
          <p:nvPr/>
        </p:nvSpPr>
        <p:spPr>
          <a:xfrm>
            <a:off x="179512" y="19548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СОСТАВ ЗАЯВКИ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B245A-007B-4647-AAAC-89517E430482}"/>
              </a:ext>
            </a:extLst>
          </p:cNvPr>
          <p:cNvSpPr txBox="1"/>
          <p:nvPr/>
        </p:nvSpPr>
        <p:spPr>
          <a:xfrm>
            <a:off x="8776535" y="4731990"/>
            <a:ext cx="25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9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7487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761</Words>
  <Application>Microsoft Office PowerPoint</Application>
  <PresentationFormat>Экран (16:9)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Lato</vt:lpstr>
      <vt:lpstr>Raleway</vt:lpstr>
      <vt:lpstr>Symbol</vt:lpstr>
      <vt:lpstr>Century Gothic</vt:lpstr>
      <vt:lpstr>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Дембицкий Михаил Николаевич</dc:creator>
  <cp:lastModifiedBy>user</cp:lastModifiedBy>
  <cp:revision>641</cp:revision>
  <cp:lastPrinted>2018-01-26T10:10:56Z</cp:lastPrinted>
  <dcterms:modified xsi:type="dcterms:W3CDTF">2019-03-13T09:02:21Z</dcterms:modified>
</cp:coreProperties>
</file>