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8"/>
  </p:notesMasterIdLst>
  <p:handoutMasterIdLst>
    <p:handoutMasterId r:id="rId9"/>
  </p:handoutMasterIdLst>
  <p:sldIdLst>
    <p:sldId id="414" r:id="rId2"/>
    <p:sldId id="419" r:id="rId3"/>
    <p:sldId id="422" r:id="rId4"/>
    <p:sldId id="415" r:id="rId5"/>
    <p:sldId id="417" r:id="rId6"/>
    <p:sldId id="379" r:id="rId7"/>
  </p:sldIdLst>
  <p:sldSz cx="9906000" cy="6858000" type="A4"/>
  <p:notesSz cx="6797675" cy="9929813"/>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69D"/>
    <a:srgbClr val="CCECFF"/>
    <a:srgbClr val="FA9706"/>
    <a:srgbClr val="F55F0B"/>
    <a:srgbClr val="F7B309"/>
    <a:srgbClr val="090DB7"/>
    <a:srgbClr val="18481D"/>
    <a:srgbClr val="0099CC"/>
    <a:srgbClr val="D7EDF4"/>
    <a:srgbClr val="00B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9754" autoAdjust="0"/>
  </p:normalViewPr>
  <p:slideViewPr>
    <p:cSldViewPr snapToGrid="0">
      <p:cViewPr varScale="1">
        <p:scale>
          <a:sx n="116" d="100"/>
          <a:sy n="116" d="100"/>
        </p:scale>
        <p:origin x="1230" y="96"/>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5"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3850448"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r">
              <a:defRPr sz="1200"/>
            </a:lvl1pPr>
          </a:lstStyle>
          <a:p>
            <a:fld id="{B76A8ECD-D3F8-4CB7-ADA6-DB927FE53768}" type="datetimeFigureOut">
              <a:rPr lang="ru-RU"/>
              <a:pPr/>
              <a:t>02.08.2022</a:t>
            </a:fld>
            <a:endParaRPr lang="ru-RU"/>
          </a:p>
        </p:txBody>
      </p:sp>
      <p:sp>
        <p:nvSpPr>
          <p:cNvPr id="26628" name="Rectangle 4"/>
          <p:cNvSpPr>
            <a:spLocks noGrp="1" noChangeArrowheads="1"/>
          </p:cNvSpPr>
          <p:nvPr>
            <p:ph type="ftr" sz="quarter" idx="2"/>
          </p:nvPr>
        </p:nvSpPr>
        <p:spPr bwMode="auto">
          <a:xfrm>
            <a:off x="5"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3850448"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1"/>
            <a:ext cx="2945659" cy="498215"/>
          </a:xfrm>
          <a:prstGeom prst="rect">
            <a:avLst/>
          </a:prstGeom>
        </p:spPr>
        <p:txBody>
          <a:bodyPr vert="horz" lIns="91412" tIns="45706" rIns="91412" bIns="45706" rtlCol="0"/>
          <a:lstStyle>
            <a:lvl1pPr algn="l" defTabSz="913913"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8" y="1"/>
            <a:ext cx="2945659" cy="498215"/>
          </a:xfrm>
          <a:prstGeom prst="rect">
            <a:avLst/>
          </a:prstGeom>
        </p:spPr>
        <p:txBody>
          <a:bodyPr vert="horz" lIns="91412" tIns="45706" rIns="91412" bIns="45706" rtlCol="0"/>
          <a:lstStyle>
            <a:lvl1pPr algn="r" defTabSz="913913" fontAlgn="auto">
              <a:spcBef>
                <a:spcPts val="0"/>
              </a:spcBef>
              <a:spcAft>
                <a:spcPts val="0"/>
              </a:spcAft>
              <a:defRPr sz="1200" smtClean="0">
                <a:latin typeface="+mn-lt"/>
                <a:cs typeface="+mn-cs"/>
              </a:defRPr>
            </a:lvl1pPr>
          </a:lstStyle>
          <a:p>
            <a:pPr>
              <a:defRPr/>
            </a:pPr>
            <a:fld id="{E600AE7D-F9E9-4F84-A156-86B40493E244}" type="datetimeFigureOut">
              <a:rPr lang="ru-RU"/>
              <a:pPr>
                <a:defRPr/>
              </a:pPr>
              <a:t>02.08.2022</a:t>
            </a:fld>
            <a:endParaRPr lang="ru-RU"/>
          </a:p>
        </p:txBody>
      </p:sp>
      <p:sp>
        <p:nvSpPr>
          <p:cNvPr id="4" name="Образ слайда 3"/>
          <p:cNvSpPr>
            <a:spLocks noGrp="1" noRot="1" noChangeAspect="1"/>
          </p:cNvSpPr>
          <p:nvPr>
            <p:ph type="sldImg" idx="2"/>
          </p:nvPr>
        </p:nvSpPr>
        <p:spPr>
          <a:xfrm>
            <a:off x="981075" y="1243013"/>
            <a:ext cx="4835525" cy="3348037"/>
          </a:xfrm>
          <a:prstGeom prst="rect">
            <a:avLst/>
          </a:prstGeom>
          <a:noFill/>
          <a:ln w="12700">
            <a:solidFill>
              <a:prstClr val="black"/>
            </a:solidFill>
          </a:ln>
        </p:spPr>
        <p:txBody>
          <a:bodyPr vert="horz" lIns="91412" tIns="45706" rIns="91412" bIns="45706" rtlCol="0" anchor="ctr"/>
          <a:lstStyle/>
          <a:p>
            <a:pPr lvl="0"/>
            <a:endParaRPr lang="ru-RU" noProof="0"/>
          </a:p>
        </p:txBody>
      </p:sp>
      <p:sp>
        <p:nvSpPr>
          <p:cNvPr id="5" name="Заметки 4"/>
          <p:cNvSpPr>
            <a:spLocks noGrp="1"/>
          </p:cNvSpPr>
          <p:nvPr>
            <p:ph type="body" sz="quarter" idx="3"/>
          </p:nvPr>
        </p:nvSpPr>
        <p:spPr>
          <a:xfrm>
            <a:off x="679768" y="4778726"/>
            <a:ext cx="5438140" cy="3909864"/>
          </a:xfrm>
          <a:prstGeom prst="rect">
            <a:avLst/>
          </a:prstGeom>
        </p:spPr>
        <p:txBody>
          <a:bodyPr vert="horz" lIns="91412" tIns="45706" rIns="91412" bIns="45706"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5" y="9431599"/>
            <a:ext cx="2945659" cy="498215"/>
          </a:xfrm>
          <a:prstGeom prst="rect">
            <a:avLst/>
          </a:prstGeom>
        </p:spPr>
        <p:txBody>
          <a:bodyPr vert="horz" lIns="91412" tIns="45706" rIns="91412" bIns="45706" rtlCol="0" anchor="b"/>
          <a:lstStyle>
            <a:lvl1pPr algn="l" defTabSz="913913"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8" y="9431599"/>
            <a:ext cx="2945659" cy="498215"/>
          </a:xfrm>
          <a:prstGeom prst="rect">
            <a:avLst/>
          </a:prstGeom>
        </p:spPr>
        <p:txBody>
          <a:bodyPr vert="horz" lIns="91412" tIns="45706" rIns="91412" bIns="45706" rtlCol="0" anchor="b"/>
          <a:lstStyle>
            <a:lvl1pPr algn="r" defTabSz="913913"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ofmicro.ru/" TargetMode="Externa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2" name="Номер слайда 1">
            <a:extLst>
              <a:ext uri="{FF2B5EF4-FFF2-40B4-BE49-F238E27FC236}">
                <a16:creationId xmlns:a16="http://schemas.microsoft.com/office/drawing/2014/main" xmlns=""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0</a:t>
            </a:fld>
            <a:endParaRPr lang="en-US" altLang="ru-RU"/>
          </a:p>
        </p:txBody>
      </p:sp>
      <p:sp>
        <p:nvSpPr>
          <p:cNvPr id="6" name="TextBox 5">
            <a:extLst>
              <a:ext uri="{FF2B5EF4-FFF2-40B4-BE49-F238E27FC236}">
                <a16:creationId xmlns:a16="http://schemas.microsoft.com/office/drawing/2014/main" xmlns="" id="{BFDD2A02-06D6-4161-9B1A-8F12C58BF724}"/>
              </a:ext>
            </a:extLst>
          </p:cNvPr>
          <p:cNvSpPr txBox="1"/>
          <p:nvPr/>
        </p:nvSpPr>
        <p:spPr>
          <a:xfrm>
            <a:off x="591822" y="1296891"/>
            <a:ext cx="4297485" cy="1569660"/>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Создан в 2009 году Правительством Московской области</a:t>
            </a:r>
          </a:p>
          <a:p>
            <a:pPr algn="ctr"/>
            <a:r>
              <a:rPr lang="ru-RU" sz="2400" b="1" dirty="0">
                <a:solidFill>
                  <a:schemeClr val="accent2">
                    <a:lumMod val="75000"/>
                  </a:schemeClr>
                </a:solidFill>
                <a:latin typeface="Century Gothic" panose="020B0502020202020204" pitchFamily="34" charset="0"/>
              </a:rPr>
              <a:t>Учредитель - </a:t>
            </a:r>
            <a:r>
              <a:rPr lang="ru-RU" sz="2400" b="1" dirty="0" err="1">
                <a:solidFill>
                  <a:schemeClr val="accent2">
                    <a:lumMod val="75000"/>
                  </a:schemeClr>
                </a:solidFill>
                <a:latin typeface="Century Gothic" panose="020B0502020202020204" pitchFamily="34" charset="0"/>
              </a:rPr>
              <a:t>Мининвест</a:t>
            </a:r>
            <a:endParaRPr lang="ru-RU" sz="2400" b="1" dirty="0">
              <a:solidFill>
                <a:schemeClr val="accent2">
                  <a:lumMod val="75000"/>
                </a:schemeClr>
              </a:solidFill>
              <a:latin typeface="Century Gothic" panose="020B0502020202020204" pitchFamily="34" charset="0"/>
            </a:endParaRPr>
          </a:p>
        </p:txBody>
      </p:sp>
      <p:pic>
        <p:nvPicPr>
          <p:cNvPr id="2052" name="Picture 4">
            <a:extLst>
              <a:ext uri="{FF2B5EF4-FFF2-40B4-BE49-F238E27FC236}">
                <a16:creationId xmlns:a16="http://schemas.microsoft.com/office/drawing/2014/main" xmlns="" id="{57C26E1E-5E8C-410A-959B-C0BE072307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981" y="1095134"/>
            <a:ext cx="3571336" cy="21377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051CEFC0-8067-4EEF-A0DC-8882CF6C9C35}"/>
              </a:ext>
            </a:extLst>
          </p:cNvPr>
          <p:cNvSpPr txBox="1"/>
          <p:nvPr/>
        </p:nvSpPr>
        <p:spPr>
          <a:xfrm>
            <a:off x="5218981" y="3912419"/>
            <a:ext cx="4297485" cy="1938992"/>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Оказание финансовой поддержки субъектам малого и среднего предпринимательства и самозанятым</a:t>
            </a:r>
          </a:p>
        </p:txBody>
      </p:sp>
      <p:pic>
        <p:nvPicPr>
          <p:cNvPr id="9" name="Рисунок 8"/>
          <p:cNvPicPr>
            <a:picLocks noChangeAspect="1"/>
          </p:cNvPicPr>
          <p:nvPr/>
        </p:nvPicPr>
        <p:blipFill>
          <a:blip r:embed="rId3"/>
          <a:stretch>
            <a:fillRect/>
          </a:stretch>
        </p:blipFill>
        <p:spPr>
          <a:xfrm>
            <a:off x="591822" y="3455646"/>
            <a:ext cx="4112480" cy="2807131"/>
          </a:xfrm>
          <a:prstGeom prst="rect">
            <a:avLst/>
          </a:prstGeom>
        </p:spPr>
      </p:pic>
    </p:spTree>
    <p:extLst>
      <p:ext uri="{BB962C8B-B14F-4D97-AF65-F5344CB8AC3E}">
        <p14:creationId xmlns:p14="http://schemas.microsoft.com/office/powerpoint/2010/main" val="20857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E0AC0F00-8052-4C14-80BF-24EDAF02EFA4}"/>
              </a:ext>
            </a:extLst>
          </p:cNvPr>
          <p:cNvSpPr>
            <a:spLocks noGrp="1"/>
          </p:cNvSpPr>
          <p:nvPr>
            <p:ph type="sldNum" sz="quarter" idx="10"/>
          </p:nvPr>
        </p:nvSpPr>
        <p:spPr/>
        <p:txBody>
          <a:bodyPr/>
          <a:lstStyle/>
          <a:p>
            <a:pPr>
              <a:defRPr/>
            </a:pPr>
            <a:fld id="{A75F70F0-0F10-43DB-B21C-44BBECAE22B0}" type="slidenum">
              <a:rPr lang="en-US" altLang="ru-RU" smtClean="0"/>
              <a:pPr>
                <a:defRPr/>
              </a:pPr>
              <a:t>1</a:t>
            </a:fld>
            <a:endParaRPr lang="en-US" altLang="ru-RU"/>
          </a:p>
        </p:txBody>
      </p:sp>
      <p:sp>
        <p:nvSpPr>
          <p:cNvPr id="4" name="Title 1">
            <a:extLst>
              <a:ext uri="{FF2B5EF4-FFF2-40B4-BE49-F238E27FC236}">
                <a16:creationId xmlns:a16="http://schemas.microsoft.com/office/drawing/2014/main" xmlns="" id="{9570AD58-ABDA-4211-B8B5-EDA1F3F9C527}"/>
              </a:ext>
            </a:extLst>
          </p:cNvPr>
          <p:cNvSpPr txBox="1">
            <a:spLocks/>
          </p:cNvSpPr>
          <p:nvPr/>
        </p:nvSpPr>
        <p:spPr bwMode="auto">
          <a:xfrm>
            <a:off x="711200" y="298679"/>
            <a:ext cx="879520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2400" kern="0" dirty="0">
                <a:latin typeface="Arial Narrow" pitchFamily="34" charset="0"/>
              </a:rPr>
              <a:t>МКК Московский областной фонд микрофинансирования</a:t>
            </a:r>
            <a:endParaRPr lang="en-US" sz="2400" kern="0" dirty="0">
              <a:latin typeface="Arial Narrow" pitchFamily="34" charset="0"/>
            </a:endParaRPr>
          </a:p>
        </p:txBody>
      </p:sp>
      <p:sp>
        <p:nvSpPr>
          <p:cNvPr id="5" name="TextBox 4">
            <a:extLst>
              <a:ext uri="{FF2B5EF4-FFF2-40B4-BE49-F238E27FC236}">
                <a16:creationId xmlns:a16="http://schemas.microsoft.com/office/drawing/2014/main" xmlns="" id="{F60E8BF8-A72E-4F99-9E3D-9BAFC72E458F}"/>
              </a:ext>
            </a:extLst>
          </p:cNvPr>
          <p:cNvSpPr txBox="1"/>
          <p:nvPr/>
        </p:nvSpPr>
        <p:spPr>
          <a:xfrm>
            <a:off x="676214" y="1420962"/>
            <a:ext cx="8553570" cy="461665"/>
          </a:xfrm>
          <a:prstGeom prst="rect">
            <a:avLst/>
          </a:prstGeom>
          <a:noFill/>
        </p:spPr>
        <p:txBody>
          <a:bodyPr wrap="square" rtlCol="0">
            <a:spAutoFit/>
          </a:bodyPr>
          <a:lstStyle/>
          <a:p>
            <a:pPr algn="ctr" defTabSz="914400" fontAlgn="ctr"/>
            <a:r>
              <a:rPr lang="ru-RU" sz="2400" b="1" dirty="0">
                <a:latin typeface="+mn-lt"/>
                <a:cs typeface="+mn-cs"/>
              </a:rPr>
              <a:t>Цель – предоставление льготных микрозаймов</a:t>
            </a:r>
          </a:p>
        </p:txBody>
      </p:sp>
      <p:sp>
        <p:nvSpPr>
          <p:cNvPr id="6" name="TextBox 5">
            <a:extLst>
              <a:ext uri="{FF2B5EF4-FFF2-40B4-BE49-F238E27FC236}">
                <a16:creationId xmlns:a16="http://schemas.microsoft.com/office/drawing/2014/main" xmlns="" id="{31A7908A-CA10-413F-8DBA-A19D3B1E53CD}"/>
              </a:ext>
            </a:extLst>
          </p:cNvPr>
          <p:cNvSpPr txBox="1"/>
          <p:nvPr/>
        </p:nvSpPr>
        <p:spPr>
          <a:xfrm>
            <a:off x="1763142" y="2404745"/>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Максимальная сумма – 5 000 000 рублей</a:t>
            </a:r>
          </a:p>
        </p:txBody>
      </p:sp>
      <p:sp>
        <p:nvSpPr>
          <p:cNvPr id="7" name="TextBox 6">
            <a:extLst>
              <a:ext uri="{FF2B5EF4-FFF2-40B4-BE49-F238E27FC236}">
                <a16:creationId xmlns:a16="http://schemas.microsoft.com/office/drawing/2014/main" xmlns="" id="{D24EF7C0-FDB5-4253-AA80-EA9982839C1A}"/>
              </a:ext>
            </a:extLst>
          </p:cNvPr>
          <p:cNvSpPr txBox="1"/>
          <p:nvPr/>
        </p:nvSpPr>
        <p:spPr>
          <a:xfrm>
            <a:off x="1763142" y="3335542"/>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Максимальный срок – </a:t>
            </a:r>
            <a:r>
              <a:rPr lang="ru-RU" sz="2400" b="1">
                <a:latin typeface="+mn-lt"/>
                <a:cs typeface="+mn-cs"/>
              </a:rPr>
              <a:t>36 </a:t>
            </a:r>
            <a:r>
              <a:rPr lang="ru-RU" sz="2400" b="1" smtClean="0">
                <a:latin typeface="+mn-lt"/>
                <a:cs typeface="+mn-cs"/>
              </a:rPr>
              <a:t>месяцев</a:t>
            </a:r>
            <a:endParaRPr lang="ru-RU" sz="2400" b="1" dirty="0">
              <a:latin typeface="+mn-lt"/>
              <a:cs typeface="+mn-cs"/>
            </a:endParaRPr>
          </a:p>
        </p:txBody>
      </p:sp>
      <p:pic>
        <p:nvPicPr>
          <p:cNvPr id="11" name="Picture 10" descr="Ультрасовременный тепличный комплекс появится в Серпухове в декабре">
            <a:extLst>
              <a:ext uri="{FF2B5EF4-FFF2-40B4-BE49-F238E27FC236}">
                <a16:creationId xmlns:a16="http://schemas.microsoft.com/office/drawing/2014/main" xmlns="" id="{09613DEF-93C4-C901-D5DF-F5E8B81BAF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38" y="4530204"/>
            <a:ext cx="2816008" cy="184433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xmlns="" id="{65F63DFE-ADBA-7E8A-DB8C-0109324FC4CD}"/>
              </a:ext>
            </a:extLst>
          </p:cNvPr>
          <p:cNvPicPr>
            <a:picLocks noChangeAspect="1"/>
          </p:cNvPicPr>
          <p:nvPr/>
        </p:nvPicPr>
        <p:blipFill rotWithShape="1">
          <a:blip r:embed="rId3"/>
          <a:srcRect l="16328" t="24189" r="33330" b="9693"/>
          <a:stretch/>
        </p:blipFill>
        <p:spPr bwMode="auto">
          <a:xfrm>
            <a:off x="3492949" y="4526656"/>
            <a:ext cx="2746575" cy="1899121"/>
          </a:xfrm>
          <a:prstGeom prst="rect">
            <a:avLst/>
          </a:prstGeom>
          <a:ln>
            <a:noFill/>
          </a:ln>
          <a:extLst>
            <a:ext uri="{53640926-AAD7-44D8-BBD7-CCE9431645EC}">
              <a14:shadowObscured xmlns:a14="http://schemas.microsoft.com/office/drawing/2010/main"/>
            </a:ext>
          </a:extLst>
        </p:spPr>
      </p:pic>
      <p:pic>
        <p:nvPicPr>
          <p:cNvPr id="13" name="Рисунок 12">
            <a:extLst>
              <a:ext uri="{FF2B5EF4-FFF2-40B4-BE49-F238E27FC236}">
                <a16:creationId xmlns:a16="http://schemas.microsoft.com/office/drawing/2014/main" xmlns="" id="{4F54B2F6-4559-71FC-80E3-F82875E50B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4046" y="3985659"/>
            <a:ext cx="1846149" cy="2469576"/>
          </a:xfrm>
          <a:prstGeom prst="rect">
            <a:avLst/>
          </a:prstGeom>
          <a:noFill/>
          <a:ln>
            <a:noFill/>
          </a:ln>
        </p:spPr>
      </p:pic>
    </p:spTree>
    <p:extLst>
      <p:ext uri="{BB962C8B-B14F-4D97-AF65-F5344CB8AC3E}">
        <p14:creationId xmlns:p14="http://schemas.microsoft.com/office/powerpoint/2010/main" val="229847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2</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4059326810"/>
              </p:ext>
            </p:extLst>
          </p:nvPr>
        </p:nvGraphicFramePr>
        <p:xfrm>
          <a:off x="1041843" y="804701"/>
          <a:ext cx="7112256" cy="4307674"/>
        </p:xfrm>
        <a:graphic>
          <a:graphicData uri="http://schemas.openxmlformats.org/drawingml/2006/table">
            <a:tbl>
              <a:tblPr>
                <a:tableStyleId>{9D7B26C5-4107-4FEC-AEDC-1716B250A1EF}</a:tableStyleId>
              </a:tblPr>
              <a:tblGrid>
                <a:gridCol w="3346944">
                  <a:extLst>
                    <a:ext uri="{9D8B030D-6E8A-4147-A177-3AD203B41FA5}">
                      <a16:colId xmlns:a16="http://schemas.microsoft.com/office/drawing/2014/main" xmlns="" val="1351382252"/>
                    </a:ext>
                  </a:extLst>
                </a:gridCol>
                <a:gridCol w="1282172">
                  <a:extLst>
                    <a:ext uri="{9D8B030D-6E8A-4147-A177-3AD203B41FA5}">
                      <a16:colId xmlns:a16="http://schemas.microsoft.com/office/drawing/2014/main" xmlns="" val="4195935435"/>
                    </a:ext>
                  </a:extLst>
                </a:gridCol>
                <a:gridCol w="1107346">
                  <a:extLst>
                    <a:ext uri="{9D8B030D-6E8A-4147-A177-3AD203B41FA5}">
                      <a16:colId xmlns:a16="http://schemas.microsoft.com/office/drawing/2014/main" xmlns="" val="1271715071"/>
                    </a:ext>
                  </a:extLst>
                </a:gridCol>
                <a:gridCol w="1375794">
                  <a:extLst>
                    <a:ext uri="{9D8B030D-6E8A-4147-A177-3AD203B41FA5}">
                      <a16:colId xmlns:a16="http://schemas.microsoft.com/office/drawing/2014/main" xmlns="" val="3529015042"/>
                    </a:ext>
                  </a:extLst>
                </a:gridCol>
              </a:tblGrid>
              <a:tr h="473715">
                <a:tc>
                  <a:txBody>
                    <a:bodyPr/>
                    <a:lstStyle/>
                    <a:p>
                      <a:pPr marL="0" algn="l" defTabSz="914400" rtl="0" eaLnBrk="1" fontAlgn="ctr" latinLnBrk="0" hangingPunct="1"/>
                      <a:r>
                        <a:rPr lang="ru-RU" sz="1300" b="1" u="none" strike="noStrike" kern="1200" dirty="0">
                          <a:solidFill>
                            <a:schemeClr val="tx1"/>
                          </a:solidFill>
                          <a:effectLst/>
                        </a:rPr>
                        <a:t>Наименование программ</a:t>
                      </a:r>
                      <a:endParaRPr lang="ru-RU" sz="13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1" u="none" strike="noStrike" kern="1200" dirty="0">
                          <a:solidFill>
                            <a:schemeClr val="tx1"/>
                          </a:solidFill>
                          <a:effectLst/>
                        </a:rPr>
                        <a:t>Ставка</a:t>
                      </a:r>
                      <a:endParaRPr lang="ru-RU" sz="13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3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22484331"/>
                  </a:ext>
                </a:extLst>
              </a:tr>
              <a:tr h="331772">
                <a:tc>
                  <a:txBody>
                    <a:bodyPr/>
                    <a:lstStyle/>
                    <a:p>
                      <a:pPr marL="0" algn="l" defTabSz="914400" rtl="0" eaLnBrk="1" fontAlgn="ctr" latinLnBrk="0" hangingPunct="1"/>
                      <a:r>
                        <a:rPr lang="ru-RU" sz="1300" b="0" u="none" strike="noStrike" kern="1200" dirty="0">
                          <a:solidFill>
                            <a:schemeClr val="tx1"/>
                          </a:solidFill>
                          <a:effectLst/>
                          <a:latin typeface="+mn-lt"/>
                          <a:ea typeface="+mn-ea"/>
                          <a:cs typeface="+mn-cs"/>
                        </a:rPr>
                        <a:t>Удаленные территории</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1564783155"/>
                  </a:ext>
                </a:extLst>
              </a:tr>
              <a:tr h="331772">
                <a:tc>
                  <a:txBody>
                    <a:bodyPr/>
                    <a:lstStyle/>
                    <a:p>
                      <a:pPr marL="0" algn="l" defTabSz="914400" rtl="0" eaLnBrk="1" fontAlgn="ctr" latinLnBrk="0" hangingPunct="1"/>
                      <a:r>
                        <a:rPr lang="ru-RU" sz="1300" b="0" u="none" strike="noStrike" kern="1200" dirty="0">
                          <a:solidFill>
                            <a:schemeClr val="tx1"/>
                          </a:solidFill>
                          <a:effectLst/>
                        </a:rPr>
                        <a:t>Социальный бизнес</a:t>
                      </a:r>
                      <a:endParaRPr lang="ru-RU" sz="13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300" b="0" u="none" strike="noStrike" kern="1200" dirty="0">
                          <a:solidFill>
                            <a:schemeClr val="tx1"/>
                          </a:solidFill>
                          <a:effectLst/>
                        </a:rPr>
                        <a:t>2%</a:t>
                      </a:r>
                      <a:endParaRPr lang="ru-RU" sz="13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300" b="0" u="none" strike="noStrike" kern="1200" dirty="0" smtClean="0">
                          <a:solidFill>
                            <a:schemeClr val="tx1"/>
                          </a:solidFill>
                          <a:effectLst/>
                          <a:latin typeface="+mn-lt"/>
                          <a:ea typeface="+mn-ea"/>
                          <a:cs typeface="+mn-cs"/>
                        </a:rPr>
                        <a:t>2</a:t>
                      </a:r>
                      <a:endParaRPr lang="ru-RU" sz="13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900163725"/>
                  </a:ext>
                </a:extLst>
              </a:tr>
              <a:tr h="331772">
                <a:tc>
                  <a:txBody>
                    <a:bodyPr/>
                    <a:lstStyle/>
                    <a:p>
                      <a:pPr marL="0" algn="l" defTabSz="914400" rtl="0" eaLnBrk="1" fontAlgn="ctr" latinLnBrk="0" hangingPunct="1"/>
                      <a:r>
                        <a:rPr lang="ru-RU" sz="1300" b="0" u="none" strike="noStrike" kern="1200" dirty="0">
                          <a:solidFill>
                            <a:schemeClr val="tx1"/>
                          </a:solidFill>
                          <a:effectLst/>
                        </a:rPr>
                        <a:t>Импортозамещение</a:t>
                      </a:r>
                      <a:endParaRPr lang="ru-RU" sz="13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300" b="0" u="none" strike="noStrike" kern="1200" dirty="0">
                          <a:solidFill>
                            <a:schemeClr val="tx1"/>
                          </a:solidFill>
                          <a:effectLst/>
                        </a:rPr>
                        <a:t>5%</a:t>
                      </a:r>
                      <a:endParaRPr lang="ru-RU" sz="13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527594070"/>
                  </a:ext>
                </a:extLst>
              </a:tr>
              <a:tr h="331772">
                <a:tc>
                  <a:txBody>
                    <a:bodyPr/>
                    <a:lstStyle/>
                    <a:p>
                      <a:pPr marL="0" algn="l" defTabSz="914400" rtl="0" eaLnBrk="1" fontAlgn="ctr" latinLnBrk="0" hangingPunct="1"/>
                      <a:r>
                        <a:rPr lang="ru-RU" sz="1300" b="0" u="none" strike="noStrike" kern="1200" dirty="0">
                          <a:solidFill>
                            <a:schemeClr val="tx1"/>
                          </a:solidFill>
                          <a:effectLst/>
                        </a:rPr>
                        <a:t>Приоритетный</a:t>
                      </a:r>
                      <a:endParaRPr lang="ru-RU" sz="13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300" b="0" u="none" strike="noStrike" kern="1200" dirty="0">
                          <a:solidFill>
                            <a:schemeClr val="tx1"/>
                          </a:solidFill>
                          <a:effectLst/>
                        </a:rPr>
                        <a:t>8%</a:t>
                      </a:r>
                      <a:endParaRPr lang="ru-RU" sz="13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3211564722"/>
                  </a:ext>
                </a:extLst>
              </a:tr>
              <a:tr h="331772">
                <a:tc>
                  <a:txBody>
                    <a:bodyPr/>
                    <a:lstStyle/>
                    <a:p>
                      <a:pPr marL="0" algn="l" defTabSz="914400" rtl="0" eaLnBrk="1" fontAlgn="ctr" latinLnBrk="0" hangingPunct="1"/>
                      <a:r>
                        <a:rPr lang="ru-RU" sz="1300" b="0" u="none" strike="noStrike" kern="1200" dirty="0">
                          <a:solidFill>
                            <a:schemeClr val="tx1"/>
                          </a:solidFill>
                          <a:effectLst/>
                        </a:rPr>
                        <a:t>Начни свое дело</a:t>
                      </a:r>
                      <a:endParaRPr lang="ru-RU" sz="13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0" u="none" strike="noStrike" kern="1200" dirty="0">
                          <a:solidFill>
                            <a:schemeClr val="tx1"/>
                          </a:solidFill>
                          <a:effectLst/>
                        </a:rPr>
                        <a:t>8%</a:t>
                      </a:r>
                      <a:endParaRPr lang="ru-RU" sz="13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2</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331368904"/>
                  </a:ext>
                </a:extLst>
              </a:tr>
              <a:tr h="331772">
                <a:tc>
                  <a:txBody>
                    <a:bodyPr/>
                    <a:lstStyle/>
                    <a:p>
                      <a:pPr marL="0" algn="l" defTabSz="914400" rtl="0" eaLnBrk="1" fontAlgn="ctr" latinLnBrk="0" hangingPunct="1"/>
                      <a:r>
                        <a:rPr lang="ru-RU" sz="1300" b="0" u="none" strike="noStrike" kern="1200" dirty="0">
                          <a:solidFill>
                            <a:schemeClr val="tx1"/>
                          </a:solidFill>
                          <a:effectLst/>
                        </a:rPr>
                        <a:t>«Самозанятый»</a:t>
                      </a:r>
                      <a:endParaRPr lang="ru-RU" sz="13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0" u="none" strike="noStrike" kern="1200" dirty="0" smtClean="0">
                          <a:solidFill>
                            <a:schemeClr val="tx1"/>
                          </a:solidFill>
                          <a:effectLst/>
                        </a:rPr>
                        <a:t>8%</a:t>
                      </a:r>
                      <a:endParaRPr lang="ru-RU" sz="13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0,5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81238615"/>
                  </a:ext>
                </a:extLst>
              </a:tr>
              <a:tr h="6660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300" b="0" u="none" strike="noStrike" kern="1200" dirty="0" err="1" smtClean="0">
                          <a:solidFill>
                            <a:schemeClr val="tx1"/>
                          </a:solidFill>
                          <a:effectLst/>
                        </a:rPr>
                        <a:t>Беззалоговый</a:t>
                      </a:r>
                      <a:r>
                        <a:rPr lang="ru-RU" sz="1300" b="0" u="none" strike="noStrike" kern="1200" dirty="0" smtClean="0">
                          <a:solidFill>
                            <a:schemeClr val="tx1"/>
                          </a:solidFill>
                          <a:effectLst/>
                        </a:rPr>
                        <a:t> экспресс:</a:t>
                      </a:r>
                    </a:p>
                    <a:p>
                      <a:pPr marL="285750" marR="0" indent="-285750" algn="l" defTabSz="914400" rtl="0" eaLnBrk="1" fontAlgn="ctr" latinLnBrk="0" hangingPunct="1">
                        <a:lnSpc>
                          <a:spcPct val="100000"/>
                        </a:lnSpc>
                        <a:spcBef>
                          <a:spcPts val="0"/>
                        </a:spcBef>
                        <a:spcAft>
                          <a:spcPts val="0"/>
                        </a:spcAft>
                        <a:buClrTx/>
                        <a:buSzTx/>
                        <a:buFontTx/>
                        <a:buChar char="-"/>
                        <a:tabLst/>
                        <a:defRPr/>
                      </a:pPr>
                      <a:r>
                        <a:rPr lang="ru-RU" sz="1300" b="0" u="none" strike="noStrike" kern="1200" dirty="0" smtClean="0">
                          <a:solidFill>
                            <a:schemeClr val="tx1"/>
                          </a:solidFill>
                          <a:effectLst/>
                          <a:latin typeface="+mn-lt"/>
                          <a:ea typeface="+mn-ea"/>
                          <a:cs typeface="+mn-cs"/>
                        </a:rPr>
                        <a:t>для</a:t>
                      </a:r>
                      <a:r>
                        <a:rPr lang="ru-RU" sz="1300" b="0" u="none" strike="noStrike" kern="1200" baseline="0" dirty="0" smtClean="0">
                          <a:solidFill>
                            <a:schemeClr val="tx1"/>
                          </a:solidFill>
                          <a:effectLst/>
                          <a:latin typeface="+mn-lt"/>
                          <a:ea typeface="+mn-ea"/>
                          <a:cs typeface="+mn-cs"/>
                        </a:rPr>
                        <a:t> социальных</a:t>
                      </a:r>
                    </a:p>
                    <a:p>
                      <a:pPr marL="285750" marR="0" indent="-285750" algn="l" defTabSz="914400" rtl="0" eaLnBrk="1" fontAlgn="ctr" latinLnBrk="0" hangingPunct="1">
                        <a:lnSpc>
                          <a:spcPct val="100000"/>
                        </a:lnSpc>
                        <a:spcBef>
                          <a:spcPts val="0"/>
                        </a:spcBef>
                        <a:spcAft>
                          <a:spcPts val="0"/>
                        </a:spcAft>
                        <a:buClrTx/>
                        <a:buSzTx/>
                        <a:buFontTx/>
                        <a:buChar char="-"/>
                        <a:tabLst/>
                        <a:defRPr/>
                      </a:pPr>
                      <a:r>
                        <a:rPr lang="ru-RU" sz="1300" b="0" u="none" strike="noStrike" kern="1200" baseline="0" dirty="0" smtClean="0">
                          <a:solidFill>
                            <a:schemeClr val="tx1"/>
                          </a:solidFill>
                          <a:effectLst/>
                          <a:latin typeface="+mn-lt"/>
                          <a:ea typeface="+mn-ea"/>
                          <a:cs typeface="+mn-cs"/>
                        </a:rPr>
                        <a:t>для иных</a:t>
                      </a:r>
                      <a:endParaRPr lang="ru-RU" sz="13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300" b="0" u="none" strike="noStrike" kern="1200" dirty="0" smtClean="0">
                          <a:solidFill>
                            <a:schemeClr val="tx1"/>
                          </a:solidFill>
                          <a:effectLst/>
                        </a:rPr>
                        <a:t>8%</a:t>
                      </a:r>
                      <a:endParaRPr lang="ru-RU" sz="1300" b="0" u="none" strike="noStrike" kern="1200" dirty="0" smtClean="0">
                        <a:solidFill>
                          <a:schemeClr val="tx1"/>
                        </a:solidFill>
                        <a:effectLst/>
                        <a:latin typeface="+mn-lt"/>
                        <a:ea typeface="+mn-ea"/>
                        <a:cs typeface="+mn-cs"/>
                      </a:endParaRPr>
                    </a:p>
                    <a:p>
                      <a:pPr marL="0" algn="ctr" defTabSz="914400" rtl="0" eaLnBrk="1" fontAlgn="ctr" latinLnBrk="0" hangingPunct="1"/>
                      <a:r>
                        <a:rPr lang="ru-RU" sz="1300" b="0" u="none" strike="noStrike" kern="1200" dirty="0" smtClean="0">
                          <a:solidFill>
                            <a:schemeClr val="tx1"/>
                          </a:solidFill>
                          <a:effectLst/>
                        </a:rPr>
                        <a:t>10%</a:t>
                      </a:r>
                      <a:endParaRPr lang="ru-RU" sz="13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1</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10</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1078815979"/>
                  </a:ext>
                </a:extLst>
              </a:tr>
              <a:tr h="331772">
                <a:tc>
                  <a:txBody>
                    <a:bodyPr/>
                    <a:lstStyle/>
                    <a:p>
                      <a:pPr marL="0" algn="l" defTabSz="914400" rtl="0" eaLnBrk="1" fontAlgn="ctr" latinLnBrk="0" hangingPunct="1"/>
                      <a:r>
                        <a:rPr lang="ru-RU" sz="1300" b="0" u="none" strike="noStrike" kern="1200" dirty="0">
                          <a:solidFill>
                            <a:schemeClr val="tx1"/>
                          </a:solidFill>
                          <a:effectLst/>
                        </a:rPr>
                        <a:t>Общая программа</a:t>
                      </a:r>
                      <a:endParaRPr lang="ru-RU" sz="13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0" u="none" strike="noStrike" kern="1200" dirty="0">
                          <a:solidFill>
                            <a:schemeClr val="tx1"/>
                          </a:solidFill>
                          <a:effectLst/>
                        </a:rPr>
                        <a:t>12%</a:t>
                      </a:r>
                      <a:endParaRPr lang="ru-RU" sz="13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3197337228"/>
                  </a:ext>
                </a:extLst>
              </a:tr>
              <a:tr h="845531">
                <a:tc>
                  <a:txBody>
                    <a:bodyPr/>
                    <a:lstStyle/>
                    <a:p>
                      <a:pPr marL="0" algn="l" defTabSz="914400" rtl="0" eaLnBrk="1" fontAlgn="ctr" latinLnBrk="0" hangingPunct="1"/>
                      <a:r>
                        <a:rPr lang="ru-RU" sz="1300" b="0" u="none" strike="noStrike" kern="1200" dirty="0" smtClean="0">
                          <a:solidFill>
                            <a:schemeClr val="tx1"/>
                          </a:solidFill>
                          <a:effectLst/>
                        </a:rPr>
                        <a:t>Рефинансирование:</a:t>
                      </a:r>
                    </a:p>
                    <a:p>
                      <a:pPr marL="285750" indent="-285750" algn="l" defTabSz="914400" rtl="0" eaLnBrk="1" fontAlgn="ctr" latinLnBrk="0" hangingPunct="1">
                        <a:buFontTx/>
                        <a:buChar char="-"/>
                      </a:pPr>
                      <a:r>
                        <a:rPr lang="ru-RU" sz="1300" b="0" u="none" strike="noStrike" kern="1200" dirty="0" smtClean="0">
                          <a:solidFill>
                            <a:schemeClr val="tx1"/>
                          </a:solidFill>
                          <a:effectLst/>
                          <a:latin typeface="+mn-lt"/>
                          <a:ea typeface="+mn-ea"/>
                          <a:cs typeface="+mn-cs"/>
                        </a:rPr>
                        <a:t>для</a:t>
                      </a:r>
                      <a:r>
                        <a:rPr lang="ru-RU" sz="1300" b="0" u="none" strike="noStrike" kern="1200" baseline="0" dirty="0" smtClean="0">
                          <a:solidFill>
                            <a:schemeClr val="tx1"/>
                          </a:solidFill>
                          <a:effectLst/>
                          <a:latin typeface="+mn-lt"/>
                          <a:ea typeface="+mn-ea"/>
                          <a:cs typeface="+mn-cs"/>
                        </a:rPr>
                        <a:t> социальных</a:t>
                      </a:r>
                    </a:p>
                    <a:p>
                      <a:pPr marL="285750" indent="-285750" algn="l" defTabSz="914400" rtl="0" eaLnBrk="1" fontAlgn="ctr" latinLnBrk="0" hangingPunct="1">
                        <a:buFontTx/>
                        <a:buChar char="-"/>
                      </a:pPr>
                      <a:r>
                        <a:rPr lang="ru-RU" sz="1300" b="0" u="none" strike="noStrike" kern="1200" baseline="0" dirty="0" smtClean="0">
                          <a:solidFill>
                            <a:schemeClr val="tx1"/>
                          </a:solidFill>
                          <a:effectLst/>
                          <a:latin typeface="+mn-lt"/>
                          <a:ea typeface="+mn-ea"/>
                          <a:cs typeface="+mn-cs"/>
                        </a:rPr>
                        <a:t>для приоритетных категорий</a:t>
                      </a:r>
                    </a:p>
                    <a:p>
                      <a:pPr marL="285750" indent="-285750" algn="l" defTabSz="914400" rtl="0" eaLnBrk="1" fontAlgn="ctr" latinLnBrk="0" hangingPunct="1">
                        <a:buFontTx/>
                        <a:buChar char="-"/>
                      </a:pPr>
                      <a:r>
                        <a:rPr lang="ru-RU" sz="1300" b="0" u="none" strike="noStrike" kern="1200" baseline="0" dirty="0" smtClean="0">
                          <a:solidFill>
                            <a:schemeClr val="tx1"/>
                          </a:solidFill>
                          <a:effectLst/>
                          <a:latin typeface="+mn-lt"/>
                          <a:ea typeface="+mn-ea"/>
                          <a:cs typeface="+mn-cs"/>
                        </a:rPr>
                        <a:t>для иных</a:t>
                      </a:r>
                      <a:endParaRPr lang="ru-RU" sz="13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300" b="0" u="none" strike="noStrike" kern="1200" dirty="0" smtClean="0">
                          <a:solidFill>
                            <a:schemeClr val="tx1"/>
                          </a:solidFill>
                          <a:effectLst/>
                        </a:rPr>
                        <a:t>4%</a:t>
                      </a:r>
                      <a:endParaRPr lang="ru-RU" sz="1300" b="0" u="none" strike="noStrike" kern="1200" dirty="0" smtClean="0">
                        <a:solidFill>
                          <a:schemeClr val="tx1"/>
                        </a:solidFill>
                        <a:effectLst/>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1300" b="0" u="none" strike="noStrike" kern="1200" dirty="0" smtClean="0">
                          <a:solidFill>
                            <a:schemeClr val="tx1"/>
                          </a:solidFill>
                          <a:effectLst/>
                        </a:rPr>
                        <a:t>8%</a:t>
                      </a:r>
                      <a:endParaRPr lang="ru-RU" sz="1300" b="0" u="none" strike="noStrike" kern="1200" dirty="0" smtClean="0">
                        <a:solidFill>
                          <a:schemeClr val="tx1"/>
                        </a:solidFill>
                        <a:effectLst/>
                        <a:latin typeface="+mn-lt"/>
                        <a:ea typeface="+mn-ea"/>
                        <a:cs typeface="+mn-cs"/>
                      </a:endParaRPr>
                    </a:p>
                    <a:p>
                      <a:pPr marL="0" algn="ctr" defTabSz="914400" rtl="0" eaLnBrk="1" fontAlgn="ctr" latinLnBrk="0" hangingPunct="1"/>
                      <a:r>
                        <a:rPr lang="ru-RU" sz="1300" b="0" u="none" strike="noStrike" kern="1200" dirty="0" smtClean="0">
                          <a:solidFill>
                            <a:schemeClr val="tx1"/>
                          </a:solidFill>
                          <a:effectLst/>
                        </a:rPr>
                        <a:t>12%</a:t>
                      </a:r>
                      <a:endParaRPr lang="ru-RU" sz="1300" b="0" u="none" strike="noStrike" kern="1200" dirty="0">
                        <a:solidFill>
                          <a:schemeClr val="tx1"/>
                        </a:solidFill>
                        <a:effectLst/>
                        <a:latin typeface="+mn-lt"/>
                        <a:ea typeface="+mn-ea"/>
                        <a:cs typeface="+mn-cs"/>
                      </a:endParaRP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5</a:t>
                      </a:r>
                    </a:p>
                  </a:txBody>
                  <a:tcPr marL="9525" marR="9525" marT="9525" marB="0" anchor="b">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300" b="0" u="none" strike="noStrike" kern="1200" dirty="0">
                          <a:solidFill>
                            <a:schemeClr val="tx1"/>
                          </a:solidFill>
                          <a:effectLst/>
                          <a:latin typeface="+mn-lt"/>
                          <a:ea typeface="+mn-ea"/>
                          <a:cs typeface="+mn-cs"/>
                        </a:rPr>
                        <a:t>36</a:t>
                      </a:r>
                    </a:p>
                  </a:txBody>
                  <a:tcPr marL="9525" marR="9525" marT="9525" marB="0" anchor="b">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xmlns="" val="4163168409"/>
                  </a:ext>
                </a:extLst>
              </a:tr>
            </a:tbl>
          </a:graphicData>
        </a:graphic>
      </p:graphicFrame>
      <p:sp>
        <p:nvSpPr>
          <p:cNvPr id="5" name="TextBox 4"/>
          <p:cNvSpPr txBox="1"/>
          <p:nvPr/>
        </p:nvSpPr>
        <p:spPr>
          <a:xfrm>
            <a:off x="2646453" y="481536"/>
            <a:ext cx="4211455" cy="323165"/>
          </a:xfrm>
          <a:prstGeom prst="rect">
            <a:avLst/>
          </a:prstGeom>
          <a:noFill/>
        </p:spPr>
        <p:txBody>
          <a:bodyPr wrap="square" rtlCol="0">
            <a:spAutoFit/>
          </a:bodyPr>
          <a:lstStyle/>
          <a:p>
            <a:pPr algn="ctr" defTabSz="914400" fontAlgn="ctr"/>
            <a:r>
              <a:rPr lang="ru-RU" sz="1500" b="1" dirty="0">
                <a:latin typeface="+mn-lt"/>
                <a:cs typeface="+mn-cs"/>
              </a:rPr>
              <a:t>Свод </a:t>
            </a:r>
            <a:r>
              <a:rPr lang="ru-RU" sz="1500" b="1" dirty="0" smtClean="0">
                <a:latin typeface="+mn-lt"/>
                <a:cs typeface="+mn-cs"/>
              </a:rPr>
              <a:t>продуктов 01.08.2022</a:t>
            </a:r>
            <a:endParaRPr lang="ru-RU" sz="1500" b="1" dirty="0">
              <a:latin typeface="+mn-lt"/>
              <a:cs typeface="+mn-cs"/>
            </a:endParaRPr>
          </a:p>
        </p:txBody>
      </p:sp>
      <p:pic>
        <p:nvPicPr>
          <p:cNvPr id="7" name="Рисунок 6">
            <a:extLst>
              <a:ext uri="{FF2B5EF4-FFF2-40B4-BE49-F238E27FC236}">
                <a16:creationId xmlns:a16="http://schemas.microsoft.com/office/drawing/2014/main" xmlns="" id="{492A2D25-3308-406C-9F51-9604118EB1AE}"/>
              </a:ext>
            </a:extLst>
          </p:cNvPr>
          <p:cNvPicPr/>
          <p:nvPr/>
        </p:nvPicPr>
        <p:blipFill>
          <a:blip r:embed="rId2"/>
          <a:stretch>
            <a:fillRect/>
          </a:stretch>
        </p:blipFill>
        <p:spPr>
          <a:xfrm>
            <a:off x="3733101" y="5125017"/>
            <a:ext cx="2263041" cy="1444175"/>
          </a:xfrm>
          <a:prstGeom prst="rect">
            <a:avLst/>
          </a:prstGeom>
        </p:spPr>
      </p:pic>
      <p:pic>
        <p:nvPicPr>
          <p:cNvPr id="9" name="Рисунок 8">
            <a:extLst>
              <a:ext uri="{FF2B5EF4-FFF2-40B4-BE49-F238E27FC236}">
                <a16:creationId xmlns:a16="http://schemas.microsoft.com/office/drawing/2014/main" xmlns="" id="{5FA22AAA-E8DD-0AE7-303B-714ADE1E2B5F}"/>
              </a:ext>
            </a:extLst>
          </p:cNvPr>
          <p:cNvPicPr>
            <a:picLocks noChangeAspect="1"/>
          </p:cNvPicPr>
          <p:nvPr/>
        </p:nvPicPr>
        <p:blipFill rotWithShape="1">
          <a:blip r:embed="rId3"/>
          <a:srcRect l="18747" t="11288" r="19875" b="7007"/>
          <a:stretch/>
        </p:blipFill>
        <p:spPr bwMode="auto">
          <a:xfrm>
            <a:off x="1041843" y="5136336"/>
            <a:ext cx="2388668" cy="1532226"/>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F93940F6-BE15-CA01-EF68-D4BB956A4EA4}"/>
              </a:ext>
            </a:extLst>
          </p:cNvPr>
          <p:cNvPicPr>
            <a:picLocks noChangeAspect="1"/>
          </p:cNvPicPr>
          <p:nvPr/>
        </p:nvPicPr>
        <p:blipFill rotWithShape="1">
          <a:blip r:embed="rId4"/>
          <a:srcRect l="21619" t="24189" r="34086" b="28238"/>
          <a:stretch/>
        </p:blipFill>
        <p:spPr bwMode="auto">
          <a:xfrm>
            <a:off x="6193982" y="5112375"/>
            <a:ext cx="2432493" cy="14694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942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3</a:t>
            </a:fld>
            <a:endParaRPr lang="en-US" altLang="ru-RU"/>
          </a:p>
        </p:txBody>
      </p:sp>
      <p:sp>
        <p:nvSpPr>
          <p:cNvPr id="5" name="Прямоугольник 4"/>
          <p:cNvSpPr/>
          <p:nvPr/>
        </p:nvSpPr>
        <p:spPr>
          <a:xfrm>
            <a:off x="214458" y="701414"/>
            <a:ext cx="4893647" cy="369332"/>
          </a:xfrm>
          <a:prstGeom prst="rect">
            <a:avLst/>
          </a:prstGeom>
        </p:spPr>
        <p:txBody>
          <a:bodyPr wrap="none">
            <a:spAutoFit/>
          </a:bodyPr>
          <a:lstStyle/>
          <a:p>
            <a:r>
              <a:rPr lang="ru-RU" b="1" dirty="0"/>
              <a:t>Виды деятельности </a:t>
            </a:r>
            <a:r>
              <a:rPr lang="ru-RU" b="1" dirty="0" err="1"/>
              <a:t>импортозамещения</a:t>
            </a:r>
            <a:r>
              <a:rPr lang="ru-RU" dirty="0"/>
              <a:t>:</a:t>
            </a:r>
          </a:p>
        </p:txBody>
      </p:sp>
      <p:pic>
        <p:nvPicPr>
          <p:cNvPr id="6" name="Рисунок 5">
            <a:extLst>
              <a:ext uri="{FF2B5EF4-FFF2-40B4-BE49-F238E27FC236}">
                <a16:creationId xmlns:a16="http://schemas.microsoft.com/office/drawing/2014/main" xmlns=""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graphicFrame>
        <p:nvGraphicFramePr>
          <p:cNvPr id="7" name="Таблица 6"/>
          <p:cNvGraphicFramePr>
            <a:graphicFrameLocks noGrp="1"/>
          </p:cNvGraphicFramePr>
          <p:nvPr/>
        </p:nvGraphicFramePr>
        <p:xfrm>
          <a:off x="476988" y="1070746"/>
          <a:ext cx="8701518" cy="5707617"/>
        </p:xfrm>
        <a:graphic>
          <a:graphicData uri="http://schemas.openxmlformats.org/drawingml/2006/table">
            <a:tbl>
              <a:tblPr/>
              <a:tblGrid>
                <a:gridCol w="7209148">
                  <a:extLst>
                    <a:ext uri="{9D8B030D-6E8A-4147-A177-3AD203B41FA5}">
                      <a16:colId xmlns:a16="http://schemas.microsoft.com/office/drawing/2014/main" xmlns="" val="3402850196"/>
                    </a:ext>
                  </a:extLst>
                </a:gridCol>
                <a:gridCol w="1492370">
                  <a:extLst>
                    <a:ext uri="{9D8B030D-6E8A-4147-A177-3AD203B41FA5}">
                      <a16:colId xmlns:a16="http://schemas.microsoft.com/office/drawing/2014/main" xmlns="" val="2119139815"/>
                    </a:ext>
                  </a:extLst>
                </a:gridCol>
              </a:tblGrid>
              <a:tr h="292443">
                <a:tc>
                  <a:txBody>
                    <a:bodyPr/>
                    <a:lstStyle/>
                    <a:p>
                      <a:pPr algn="l" fontAlgn="ctr"/>
                      <a:r>
                        <a:rPr lang="ru-RU" sz="1200" b="0" i="0" u="none" strike="noStrike" dirty="0">
                          <a:solidFill>
                            <a:srgbClr val="000000"/>
                          </a:solidFill>
                          <a:effectLst/>
                          <a:latin typeface="+mn-lt"/>
                        </a:rPr>
                        <a:t>Выращивание зерновых культур</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01.11.1</a:t>
                      </a:r>
                    </a:p>
                  </a:txBody>
                  <a:tcPr marL="2283" marR="2283" marT="2283" marB="0" anchor="ctr">
                    <a:lnL>
                      <a:noFill/>
                    </a:lnL>
                    <a:lnR>
                      <a:noFill/>
                    </a:lnR>
                    <a:lnT>
                      <a:noFill/>
                    </a:lnT>
                    <a:lnB>
                      <a:noFill/>
                    </a:lnB>
                  </a:tcPr>
                </a:tc>
                <a:extLst>
                  <a:ext uri="{0D108BD9-81ED-4DB2-BD59-A6C34878D82A}">
                    <a16:rowId xmlns:a16="http://schemas.microsoft.com/office/drawing/2014/main" xmlns="" val="1525997241"/>
                  </a:ext>
                </a:extLst>
              </a:tr>
              <a:tr h="292443">
                <a:tc>
                  <a:txBody>
                    <a:bodyPr/>
                    <a:lstStyle/>
                    <a:p>
                      <a:pPr algn="l" fontAlgn="ctr"/>
                      <a:r>
                        <a:rPr lang="ru-RU" sz="1200" b="0" i="0" u="none" strike="noStrike" dirty="0">
                          <a:solidFill>
                            <a:srgbClr val="000000"/>
                          </a:solidFill>
                          <a:effectLst/>
                          <a:latin typeface="+mn-lt"/>
                        </a:rPr>
                        <a:t>Выращивание семян масличных культур</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01.11.3</a:t>
                      </a:r>
                    </a:p>
                  </a:txBody>
                  <a:tcPr marL="2283" marR="2283" marT="2283" marB="0" anchor="ctr">
                    <a:lnL>
                      <a:noFill/>
                    </a:lnL>
                    <a:lnR>
                      <a:noFill/>
                    </a:lnR>
                    <a:lnT>
                      <a:noFill/>
                    </a:lnT>
                    <a:lnB>
                      <a:noFill/>
                    </a:lnB>
                  </a:tcPr>
                </a:tc>
                <a:extLst>
                  <a:ext uri="{0D108BD9-81ED-4DB2-BD59-A6C34878D82A}">
                    <a16:rowId xmlns:a16="http://schemas.microsoft.com/office/drawing/2014/main" xmlns="" val="479096425"/>
                  </a:ext>
                </a:extLst>
              </a:tr>
              <a:tr h="292443">
                <a:tc>
                  <a:txBody>
                    <a:bodyPr/>
                    <a:lstStyle/>
                    <a:p>
                      <a:pPr algn="l" fontAlgn="ctr"/>
                      <a:r>
                        <a:rPr lang="ru-RU" sz="1200" b="0" i="0" u="none" strike="noStrike" dirty="0">
                          <a:solidFill>
                            <a:srgbClr val="000000"/>
                          </a:solidFill>
                          <a:effectLst/>
                          <a:latin typeface="+mn-lt"/>
                        </a:rPr>
                        <a:t>Выращивание овощей защищенного грунта</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01.13.12</a:t>
                      </a:r>
                    </a:p>
                  </a:txBody>
                  <a:tcPr marL="2283" marR="2283" marT="2283" marB="0" anchor="ctr">
                    <a:lnL>
                      <a:noFill/>
                    </a:lnL>
                    <a:lnR>
                      <a:noFill/>
                    </a:lnR>
                    <a:lnT>
                      <a:noFill/>
                    </a:lnT>
                    <a:lnB>
                      <a:noFill/>
                    </a:lnB>
                  </a:tcPr>
                </a:tc>
                <a:extLst>
                  <a:ext uri="{0D108BD9-81ED-4DB2-BD59-A6C34878D82A}">
                    <a16:rowId xmlns:a16="http://schemas.microsoft.com/office/drawing/2014/main" xmlns="" val="2067561299"/>
                  </a:ext>
                </a:extLst>
              </a:tr>
              <a:tr h="292443">
                <a:tc>
                  <a:txBody>
                    <a:bodyPr/>
                    <a:lstStyle/>
                    <a:p>
                      <a:pPr algn="l" fontAlgn="ctr"/>
                      <a:r>
                        <a:rPr lang="ru-RU" sz="1200" b="0" i="0" u="none" strike="noStrike" dirty="0">
                          <a:solidFill>
                            <a:srgbClr val="000000"/>
                          </a:solidFill>
                          <a:effectLst/>
                          <a:latin typeface="+mn-lt"/>
                        </a:rPr>
                        <a:t>Выращивание столовых корнеплодных и клубнеплодных культур с высоким содержанием крахмала или инулина</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01.13.3</a:t>
                      </a:r>
                    </a:p>
                  </a:txBody>
                  <a:tcPr marL="2283" marR="2283" marT="2283" marB="0" anchor="ctr">
                    <a:lnL>
                      <a:noFill/>
                    </a:lnL>
                    <a:lnR>
                      <a:noFill/>
                    </a:lnR>
                    <a:lnT>
                      <a:noFill/>
                    </a:lnT>
                    <a:lnB>
                      <a:noFill/>
                    </a:lnB>
                  </a:tcPr>
                </a:tc>
                <a:extLst>
                  <a:ext uri="{0D108BD9-81ED-4DB2-BD59-A6C34878D82A}">
                    <a16:rowId xmlns:a16="http://schemas.microsoft.com/office/drawing/2014/main" xmlns="" val="2597772816"/>
                  </a:ext>
                </a:extLst>
              </a:tr>
              <a:tr h="292443">
                <a:tc>
                  <a:txBody>
                    <a:bodyPr/>
                    <a:lstStyle/>
                    <a:p>
                      <a:pPr algn="l" fontAlgn="ctr"/>
                      <a:r>
                        <a:rPr lang="ru-RU" sz="1200" b="0" i="0" u="none" strike="noStrike" dirty="0">
                          <a:solidFill>
                            <a:srgbClr val="000000"/>
                          </a:solidFill>
                          <a:effectLst/>
                          <a:latin typeface="+mn-lt"/>
                        </a:rPr>
                        <a:t>Выращивание семян свеклы (кроме семян сахарной свеклы) и семян кормовых культур</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01.19.3</a:t>
                      </a:r>
                    </a:p>
                  </a:txBody>
                  <a:tcPr marL="2283" marR="2283" marT="2283" marB="0" anchor="ctr">
                    <a:lnL>
                      <a:noFill/>
                    </a:lnL>
                    <a:lnR>
                      <a:noFill/>
                    </a:lnR>
                    <a:lnT>
                      <a:noFill/>
                    </a:lnT>
                    <a:lnB>
                      <a:noFill/>
                    </a:lnB>
                  </a:tcPr>
                </a:tc>
                <a:extLst>
                  <a:ext uri="{0D108BD9-81ED-4DB2-BD59-A6C34878D82A}">
                    <a16:rowId xmlns:a16="http://schemas.microsoft.com/office/drawing/2014/main" xmlns="" val="363171209"/>
                  </a:ext>
                </a:extLst>
              </a:tr>
              <a:tr h="292443">
                <a:tc>
                  <a:txBody>
                    <a:bodyPr/>
                    <a:lstStyle/>
                    <a:p>
                      <a:pPr algn="l" fontAlgn="ctr"/>
                      <a:r>
                        <a:rPr lang="ru-RU" sz="1200" b="0" i="0" u="none" strike="noStrike" dirty="0">
                          <a:solidFill>
                            <a:srgbClr val="000000"/>
                          </a:solidFill>
                          <a:effectLst/>
                          <a:latin typeface="+mn-lt"/>
                        </a:rPr>
                        <a:t>Выращивание прочих плодовых и ягодных культур</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01.25.1</a:t>
                      </a:r>
                    </a:p>
                  </a:txBody>
                  <a:tcPr marL="2283" marR="2283" marT="2283" marB="0" anchor="ctr">
                    <a:lnL>
                      <a:noFill/>
                    </a:lnL>
                    <a:lnR>
                      <a:noFill/>
                    </a:lnR>
                    <a:lnT>
                      <a:noFill/>
                    </a:lnT>
                    <a:lnB>
                      <a:noFill/>
                    </a:lnB>
                  </a:tcPr>
                </a:tc>
                <a:extLst>
                  <a:ext uri="{0D108BD9-81ED-4DB2-BD59-A6C34878D82A}">
                    <a16:rowId xmlns:a16="http://schemas.microsoft.com/office/drawing/2014/main" xmlns="" val="4023891096"/>
                  </a:ext>
                </a:extLst>
              </a:tr>
              <a:tr h="292443">
                <a:tc>
                  <a:txBody>
                    <a:bodyPr/>
                    <a:lstStyle/>
                    <a:p>
                      <a:pPr algn="l" fontAlgn="ctr"/>
                      <a:r>
                        <a:rPr lang="ru-RU" sz="1200" b="0" i="0" u="none" strike="noStrike" dirty="0">
                          <a:solidFill>
                            <a:srgbClr val="000000"/>
                          </a:solidFill>
                          <a:effectLst/>
                          <a:latin typeface="+mn-lt"/>
                        </a:rPr>
                        <a:t>Производство яиц сельскохозяйственной птицы</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01.47.2</a:t>
                      </a:r>
                    </a:p>
                  </a:txBody>
                  <a:tcPr marL="2283" marR="2283" marT="2283" marB="0" anchor="ctr">
                    <a:lnL>
                      <a:noFill/>
                    </a:lnL>
                    <a:lnR>
                      <a:noFill/>
                    </a:lnR>
                    <a:lnT>
                      <a:noFill/>
                    </a:lnT>
                    <a:lnB>
                      <a:noFill/>
                    </a:lnB>
                  </a:tcPr>
                </a:tc>
                <a:extLst>
                  <a:ext uri="{0D108BD9-81ED-4DB2-BD59-A6C34878D82A}">
                    <a16:rowId xmlns:a16="http://schemas.microsoft.com/office/drawing/2014/main" xmlns="" val="4069544688"/>
                  </a:ext>
                </a:extLst>
              </a:tr>
              <a:tr h="292443">
                <a:tc>
                  <a:txBody>
                    <a:bodyPr/>
                    <a:lstStyle/>
                    <a:p>
                      <a:pPr algn="l" fontAlgn="ctr"/>
                      <a:r>
                        <a:rPr lang="ru-RU" sz="1200" b="0" i="0" u="none" strike="noStrike" dirty="0">
                          <a:solidFill>
                            <a:srgbClr val="000000"/>
                          </a:solidFill>
                          <a:effectLst/>
                          <a:latin typeface="+mn-lt"/>
                        </a:rPr>
                        <a:t>Производство пищевых продуктов</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10</a:t>
                      </a:r>
                    </a:p>
                  </a:txBody>
                  <a:tcPr marL="2283" marR="2283" marT="2283" marB="0" anchor="ctr">
                    <a:lnL>
                      <a:noFill/>
                    </a:lnL>
                    <a:lnR>
                      <a:noFill/>
                    </a:lnR>
                    <a:lnT>
                      <a:noFill/>
                    </a:lnT>
                    <a:lnB>
                      <a:noFill/>
                    </a:lnB>
                  </a:tcPr>
                </a:tc>
                <a:extLst>
                  <a:ext uri="{0D108BD9-81ED-4DB2-BD59-A6C34878D82A}">
                    <a16:rowId xmlns:a16="http://schemas.microsoft.com/office/drawing/2014/main" xmlns="" val="2240462080"/>
                  </a:ext>
                </a:extLst>
              </a:tr>
              <a:tr h="292443">
                <a:tc>
                  <a:txBody>
                    <a:bodyPr/>
                    <a:lstStyle/>
                    <a:p>
                      <a:pPr algn="l" fontAlgn="ctr"/>
                      <a:r>
                        <a:rPr lang="ru-RU" sz="1200" b="0" i="0" u="none" strike="noStrike" dirty="0">
                          <a:solidFill>
                            <a:srgbClr val="000000"/>
                          </a:solidFill>
                          <a:effectLst/>
                          <a:latin typeface="+mn-lt"/>
                        </a:rPr>
                        <a:t>Производство текстильных изделий</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13</a:t>
                      </a:r>
                    </a:p>
                  </a:txBody>
                  <a:tcPr marL="2283" marR="2283" marT="2283" marB="0" anchor="ctr">
                    <a:lnL>
                      <a:noFill/>
                    </a:lnL>
                    <a:lnR>
                      <a:noFill/>
                    </a:lnR>
                    <a:lnT>
                      <a:noFill/>
                    </a:lnT>
                    <a:lnB>
                      <a:noFill/>
                    </a:lnB>
                  </a:tcPr>
                </a:tc>
                <a:extLst>
                  <a:ext uri="{0D108BD9-81ED-4DB2-BD59-A6C34878D82A}">
                    <a16:rowId xmlns:a16="http://schemas.microsoft.com/office/drawing/2014/main" xmlns="" val="2316528183"/>
                  </a:ext>
                </a:extLst>
              </a:tr>
              <a:tr h="292443">
                <a:tc>
                  <a:txBody>
                    <a:bodyPr/>
                    <a:lstStyle/>
                    <a:p>
                      <a:pPr algn="l" fontAlgn="ctr"/>
                      <a:r>
                        <a:rPr lang="ru-RU" sz="1200" b="0" i="0" u="none" strike="noStrike" dirty="0">
                          <a:solidFill>
                            <a:srgbClr val="000000"/>
                          </a:solidFill>
                          <a:effectLst/>
                          <a:latin typeface="+mn-lt"/>
                        </a:rPr>
                        <a:t>Производство одежды</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14</a:t>
                      </a:r>
                    </a:p>
                  </a:txBody>
                  <a:tcPr marL="2283" marR="2283" marT="2283" marB="0" anchor="ctr">
                    <a:lnL>
                      <a:noFill/>
                    </a:lnL>
                    <a:lnR>
                      <a:noFill/>
                    </a:lnR>
                    <a:lnT>
                      <a:noFill/>
                    </a:lnT>
                    <a:lnB>
                      <a:noFill/>
                    </a:lnB>
                  </a:tcPr>
                </a:tc>
                <a:extLst>
                  <a:ext uri="{0D108BD9-81ED-4DB2-BD59-A6C34878D82A}">
                    <a16:rowId xmlns:a16="http://schemas.microsoft.com/office/drawing/2014/main" xmlns="" val="2115966795"/>
                  </a:ext>
                </a:extLst>
              </a:tr>
              <a:tr h="292443">
                <a:tc>
                  <a:txBody>
                    <a:bodyPr/>
                    <a:lstStyle/>
                    <a:p>
                      <a:pPr algn="l" fontAlgn="ctr"/>
                      <a:r>
                        <a:rPr lang="ru-RU" sz="1200" b="0" i="0" u="none" strike="noStrike" dirty="0">
                          <a:solidFill>
                            <a:srgbClr val="000000"/>
                          </a:solidFill>
                          <a:effectLst/>
                          <a:latin typeface="+mn-lt"/>
                        </a:rPr>
                        <a:t>Производство кожи и изделий из кожи</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15</a:t>
                      </a:r>
                    </a:p>
                  </a:txBody>
                  <a:tcPr marL="2283" marR="2283" marT="2283" marB="0" anchor="ctr">
                    <a:lnL>
                      <a:noFill/>
                    </a:lnL>
                    <a:lnR>
                      <a:noFill/>
                    </a:lnR>
                    <a:lnT>
                      <a:noFill/>
                    </a:lnT>
                    <a:lnB>
                      <a:noFill/>
                    </a:lnB>
                  </a:tcPr>
                </a:tc>
                <a:extLst>
                  <a:ext uri="{0D108BD9-81ED-4DB2-BD59-A6C34878D82A}">
                    <a16:rowId xmlns:a16="http://schemas.microsoft.com/office/drawing/2014/main" xmlns="" val="3707483303"/>
                  </a:ext>
                </a:extLst>
              </a:tr>
              <a:tr h="292443">
                <a:tc>
                  <a:txBody>
                    <a:bodyPr/>
                    <a:lstStyle/>
                    <a:p>
                      <a:pPr algn="l" fontAlgn="ctr"/>
                      <a:r>
                        <a:rPr lang="ru-RU" sz="1200" b="0" i="0" u="none" strike="noStrike" dirty="0">
                          <a:solidFill>
                            <a:srgbClr val="000000"/>
                          </a:solidFill>
                          <a:effectLst/>
                          <a:latin typeface="+mn-lt"/>
                        </a:rPr>
                        <a:t>Обработка древесины и производство изделий из дерева и пробки, кроме мебели, производство изделий из соломки и материалов для плетения</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16</a:t>
                      </a:r>
                    </a:p>
                  </a:txBody>
                  <a:tcPr marL="2283" marR="2283" marT="2283" marB="0" anchor="ctr">
                    <a:lnL>
                      <a:noFill/>
                    </a:lnL>
                    <a:lnR>
                      <a:noFill/>
                    </a:lnR>
                    <a:lnT>
                      <a:noFill/>
                    </a:lnT>
                    <a:lnB>
                      <a:noFill/>
                    </a:lnB>
                  </a:tcPr>
                </a:tc>
                <a:extLst>
                  <a:ext uri="{0D108BD9-81ED-4DB2-BD59-A6C34878D82A}">
                    <a16:rowId xmlns:a16="http://schemas.microsoft.com/office/drawing/2014/main" xmlns="" val="2387536905"/>
                  </a:ext>
                </a:extLst>
              </a:tr>
              <a:tr h="292443">
                <a:tc>
                  <a:txBody>
                    <a:bodyPr/>
                    <a:lstStyle/>
                    <a:p>
                      <a:pPr algn="l" fontAlgn="ctr"/>
                      <a:r>
                        <a:rPr lang="ru-RU" sz="1200" b="0" i="0" u="none" strike="noStrike" dirty="0">
                          <a:solidFill>
                            <a:srgbClr val="000000"/>
                          </a:solidFill>
                          <a:effectLst/>
                          <a:latin typeface="+mn-lt"/>
                        </a:rPr>
                        <a:t>Производство химических веществ и химических продуктов</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20</a:t>
                      </a:r>
                    </a:p>
                  </a:txBody>
                  <a:tcPr marL="2283" marR="2283" marT="2283" marB="0" anchor="ctr">
                    <a:lnL>
                      <a:noFill/>
                    </a:lnL>
                    <a:lnR>
                      <a:noFill/>
                    </a:lnR>
                    <a:lnT>
                      <a:noFill/>
                    </a:lnT>
                    <a:lnB>
                      <a:noFill/>
                    </a:lnB>
                  </a:tcPr>
                </a:tc>
                <a:extLst>
                  <a:ext uri="{0D108BD9-81ED-4DB2-BD59-A6C34878D82A}">
                    <a16:rowId xmlns:a16="http://schemas.microsoft.com/office/drawing/2014/main" xmlns="" val="3188570924"/>
                  </a:ext>
                </a:extLst>
              </a:tr>
              <a:tr h="292443">
                <a:tc>
                  <a:txBody>
                    <a:bodyPr/>
                    <a:lstStyle/>
                    <a:p>
                      <a:pPr algn="l" fontAlgn="ctr"/>
                      <a:r>
                        <a:rPr lang="ru-RU" sz="1200" b="0" i="0" u="none" strike="noStrike" dirty="0">
                          <a:solidFill>
                            <a:srgbClr val="000000"/>
                          </a:solidFill>
                          <a:effectLst/>
                          <a:latin typeface="+mn-lt"/>
                        </a:rPr>
                        <a:t>Производство лекарственных средств и материалов, применяемых в медицинских целях</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21</a:t>
                      </a:r>
                    </a:p>
                  </a:txBody>
                  <a:tcPr marL="2283" marR="2283" marT="2283" marB="0" anchor="ctr">
                    <a:lnL>
                      <a:noFill/>
                    </a:lnL>
                    <a:lnR>
                      <a:noFill/>
                    </a:lnR>
                    <a:lnT>
                      <a:noFill/>
                    </a:lnT>
                    <a:lnB>
                      <a:noFill/>
                    </a:lnB>
                  </a:tcPr>
                </a:tc>
                <a:extLst>
                  <a:ext uri="{0D108BD9-81ED-4DB2-BD59-A6C34878D82A}">
                    <a16:rowId xmlns:a16="http://schemas.microsoft.com/office/drawing/2014/main" xmlns="" val="1083229683"/>
                  </a:ext>
                </a:extLst>
              </a:tr>
              <a:tr h="292443">
                <a:tc>
                  <a:txBody>
                    <a:bodyPr/>
                    <a:lstStyle/>
                    <a:p>
                      <a:pPr algn="l" fontAlgn="ctr"/>
                      <a:r>
                        <a:rPr lang="ru-RU" sz="1200" b="0" i="0" u="none" strike="noStrike" dirty="0">
                          <a:solidFill>
                            <a:srgbClr val="000000"/>
                          </a:solidFill>
                          <a:effectLst/>
                          <a:latin typeface="+mn-lt"/>
                        </a:rPr>
                        <a:t>Производство компьютеров, электронных и оптических изделий</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26</a:t>
                      </a:r>
                    </a:p>
                  </a:txBody>
                  <a:tcPr marL="2283" marR="2283" marT="2283" marB="0" anchor="ctr">
                    <a:lnL>
                      <a:noFill/>
                    </a:lnL>
                    <a:lnR>
                      <a:noFill/>
                    </a:lnR>
                    <a:lnT>
                      <a:noFill/>
                    </a:lnT>
                    <a:lnB>
                      <a:noFill/>
                    </a:lnB>
                  </a:tcPr>
                </a:tc>
                <a:extLst>
                  <a:ext uri="{0D108BD9-81ED-4DB2-BD59-A6C34878D82A}">
                    <a16:rowId xmlns:a16="http://schemas.microsoft.com/office/drawing/2014/main" xmlns="" val="1729250200"/>
                  </a:ext>
                </a:extLst>
              </a:tr>
              <a:tr h="292443">
                <a:tc>
                  <a:txBody>
                    <a:bodyPr/>
                    <a:lstStyle/>
                    <a:p>
                      <a:pPr algn="l" fontAlgn="ctr"/>
                      <a:r>
                        <a:rPr lang="ru-RU" sz="1200" b="0" i="0" u="none" strike="noStrike" dirty="0">
                          <a:solidFill>
                            <a:srgbClr val="000000"/>
                          </a:solidFill>
                          <a:effectLst/>
                          <a:latin typeface="+mn-lt"/>
                        </a:rPr>
                        <a:t>Производство электрического оборудования</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27</a:t>
                      </a:r>
                    </a:p>
                  </a:txBody>
                  <a:tcPr marL="2283" marR="2283" marT="2283" marB="0" anchor="ctr">
                    <a:lnL>
                      <a:noFill/>
                    </a:lnL>
                    <a:lnR>
                      <a:noFill/>
                    </a:lnR>
                    <a:lnT>
                      <a:noFill/>
                    </a:lnT>
                    <a:lnB>
                      <a:noFill/>
                    </a:lnB>
                  </a:tcPr>
                </a:tc>
                <a:extLst>
                  <a:ext uri="{0D108BD9-81ED-4DB2-BD59-A6C34878D82A}">
                    <a16:rowId xmlns:a16="http://schemas.microsoft.com/office/drawing/2014/main" xmlns="" val="2238236365"/>
                  </a:ext>
                </a:extLst>
              </a:tr>
              <a:tr h="292443">
                <a:tc>
                  <a:txBody>
                    <a:bodyPr/>
                    <a:lstStyle/>
                    <a:p>
                      <a:pPr algn="l" fontAlgn="ctr"/>
                      <a:r>
                        <a:rPr lang="ru-RU" sz="1200" b="0" i="0" u="none" strike="noStrike" dirty="0">
                          <a:solidFill>
                            <a:srgbClr val="000000"/>
                          </a:solidFill>
                          <a:effectLst/>
                          <a:latin typeface="+mn-lt"/>
                        </a:rPr>
                        <a:t>Производство машин и оборудования, не включенных в другие группировки</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28</a:t>
                      </a:r>
                    </a:p>
                  </a:txBody>
                  <a:tcPr marL="2283" marR="2283" marT="2283" marB="0" anchor="ctr">
                    <a:lnL>
                      <a:noFill/>
                    </a:lnL>
                    <a:lnR>
                      <a:noFill/>
                    </a:lnR>
                    <a:lnT>
                      <a:noFill/>
                    </a:lnT>
                    <a:lnB>
                      <a:noFill/>
                    </a:lnB>
                  </a:tcPr>
                </a:tc>
                <a:extLst>
                  <a:ext uri="{0D108BD9-81ED-4DB2-BD59-A6C34878D82A}">
                    <a16:rowId xmlns:a16="http://schemas.microsoft.com/office/drawing/2014/main" xmlns="" val="2666482343"/>
                  </a:ext>
                </a:extLst>
              </a:tr>
              <a:tr h="292443">
                <a:tc>
                  <a:txBody>
                    <a:bodyPr/>
                    <a:lstStyle/>
                    <a:p>
                      <a:pPr algn="l" fontAlgn="ctr"/>
                      <a:r>
                        <a:rPr lang="ru-RU" sz="1200" b="0" i="0" u="none" strike="noStrike" dirty="0">
                          <a:solidFill>
                            <a:srgbClr val="000000"/>
                          </a:solidFill>
                          <a:effectLst/>
                          <a:latin typeface="+mn-lt"/>
                        </a:rPr>
                        <a:t>Производство электрического и электронного оборудования для автотранспортных средств</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29.31</a:t>
                      </a:r>
                    </a:p>
                  </a:txBody>
                  <a:tcPr marL="2283" marR="2283" marT="2283" marB="0" anchor="ctr">
                    <a:lnL>
                      <a:noFill/>
                    </a:lnL>
                    <a:lnR>
                      <a:noFill/>
                    </a:lnR>
                    <a:lnT>
                      <a:noFill/>
                    </a:lnT>
                    <a:lnB>
                      <a:noFill/>
                    </a:lnB>
                  </a:tcPr>
                </a:tc>
                <a:extLst>
                  <a:ext uri="{0D108BD9-81ED-4DB2-BD59-A6C34878D82A}">
                    <a16:rowId xmlns:a16="http://schemas.microsoft.com/office/drawing/2014/main" xmlns="" val="3366674322"/>
                  </a:ext>
                </a:extLst>
              </a:tr>
              <a:tr h="292443">
                <a:tc>
                  <a:txBody>
                    <a:bodyPr/>
                    <a:lstStyle/>
                    <a:p>
                      <a:pPr algn="l" fontAlgn="ctr"/>
                      <a:r>
                        <a:rPr lang="ru-RU" sz="1200" b="0" i="0" u="none" strike="noStrike" dirty="0">
                          <a:solidFill>
                            <a:srgbClr val="000000"/>
                          </a:solidFill>
                          <a:effectLst/>
                          <a:latin typeface="+mn-lt"/>
                        </a:rPr>
                        <a:t>Производство медицинских инструментов и оборудования</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32.5</a:t>
                      </a:r>
                    </a:p>
                  </a:txBody>
                  <a:tcPr marL="2283" marR="2283" marT="2283" marB="0" anchor="ctr">
                    <a:lnL>
                      <a:noFill/>
                    </a:lnL>
                    <a:lnR>
                      <a:noFill/>
                    </a:lnR>
                    <a:lnT>
                      <a:noFill/>
                    </a:lnT>
                    <a:lnB>
                      <a:noFill/>
                    </a:lnB>
                  </a:tcPr>
                </a:tc>
                <a:extLst>
                  <a:ext uri="{0D108BD9-81ED-4DB2-BD59-A6C34878D82A}">
                    <a16:rowId xmlns:a16="http://schemas.microsoft.com/office/drawing/2014/main" xmlns="" val="1441535292"/>
                  </a:ext>
                </a:extLst>
              </a:tr>
            </a:tbl>
          </a:graphicData>
        </a:graphic>
      </p:graphicFrame>
    </p:spTree>
    <p:extLst>
      <p:ext uri="{BB962C8B-B14F-4D97-AF65-F5344CB8AC3E}">
        <p14:creationId xmlns:p14="http://schemas.microsoft.com/office/powerpoint/2010/main" val="359313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a:p>
        </p:txBody>
      </p:sp>
      <p:pic>
        <p:nvPicPr>
          <p:cNvPr id="5" name="Рисунок 4"/>
          <p:cNvPicPr>
            <a:picLocks noChangeAspect="1"/>
          </p:cNvPicPr>
          <p:nvPr/>
        </p:nvPicPr>
        <p:blipFill>
          <a:blip r:embed="rId2"/>
          <a:stretch>
            <a:fillRect/>
          </a:stretch>
        </p:blipFill>
        <p:spPr>
          <a:xfrm>
            <a:off x="1497522" y="3277742"/>
            <a:ext cx="6378066" cy="2598242"/>
          </a:xfrm>
          <a:prstGeom prst="rect">
            <a:avLst/>
          </a:prstGeom>
        </p:spPr>
      </p:pic>
      <p:pic>
        <p:nvPicPr>
          <p:cNvPr id="6" name="Рисунок 5"/>
          <p:cNvPicPr>
            <a:picLocks noChangeAspect="1"/>
          </p:cNvPicPr>
          <p:nvPr/>
        </p:nvPicPr>
        <p:blipFill>
          <a:blip r:embed="rId3"/>
          <a:stretch>
            <a:fillRect/>
          </a:stretch>
        </p:blipFill>
        <p:spPr>
          <a:xfrm>
            <a:off x="1072042" y="844311"/>
            <a:ext cx="7743825" cy="1943100"/>
          </a:xfrm>
          <a:prstGeom prst="rect">
            <a:avLst/>
          </a:prstGeom>
        </p:spPr>
      </p:pic>
    </p:spTree>
    <p:extLst>
      <p:ext uri="{BB962C8B-B14F-4D97-AF65-F5344CB8AC3E}">
        <p14:creationId xmlns:p14="http://schemas.microsoft.com/office/powerpoint/2010/main" val="96357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1363614" y="342190"/>
            <a:ext cx="7859517" cy="369332"/>
          </a:xfrm>
        </p:spPr>
        <p:txBody>
          <a:bodyPr/>
          <a:lstStyle/>
          <a:p>
            <a:pPr algn="ctr"/>
            <a:r>
              <a:rPr lang="ru-RU" sz="2400" dirty="0">
                <a:latin typeface="Arial Narrow" pitchFamily="34" charset="0"/>
              </a:rPr>
              <a:t>МКК Московский областной фонд микрофинансирования</a:t>
            </a:r>
          </a:p>
        </p:txBody>
      </p:sp>
      <p:sp>
        <p:nvSpPr>
          <p:cNvPr id="7" name="Содержимое 2"/>
          <p:cNvSpPr txBox="1">
            <a:spLocks/>
          </p:cNvSpPr>
          <p:nvPr/>
        </p:nvSpPr>
        <p:spPr bwMode="auto">
          <a:xfrm>
            <a:off x="609600" y="2310746"/>
            <a:ext cx="8686800" cy="3891407"/>
          </a:xfrm>
          <a:prstGeom prst="rect">
            <a:avLst/>
          </a:prstGeom>
          <a:noFill/>
          <a:ln w="9525">
            <a:noFill/>
            <a:miter lim="800000"/>
            <a:headEnd/>
            <a:tailEnd/>
          </a:ln>
        </p:spPr>
        <p:txBody>
          <a:bodyPr/>
          <a:lstStyle/>
          <a:p>
            <a:pPr marL="342900" indent="-342900" algn="ctr" eaLnBrk="0" hangingPunct="0">
              <a:spcBef>
                <a:spcPct val="20000"/>
              </a:spcBef>
            </a:pPr>
            <a:r>
              <a:rPr lang="ru-RU" sz="6000" dirty="0"/>
              <a:t> </a:t>
            </a:r>
            <a:r>
              <a:rPr lang="ru-RU" sz="6000" b="1" dirty="0"/>
              <a:t>(495) 730-50-76 </a:t>
            </a:r>
            <a:endParaRPr lang="ru-RU" sz="6000" b="1" dirty="0">
              <a:hlinkClick r:id="rId2"/>
            </a:endParaRPr>
          </a:p>
          <a:p>
            <a:pPr marL="342900" indent="-342900" algn="ctr" eaLnBrk="0" hangingPunct="0">
              <a:spcBef>
                <a:spcPct val="20000"/>
              </a:spcBef>
            </a:pPr>
            <a:r>
              <a:rPr lang="en-US" sz="6000" dirty="0">
                <a:hlinkClick r:id="rId2"/>
              </a:rPr>
              <a:t>www.mofmicro.ru</a:t>
            </a:r>
            <a:endParaRPr lang="ru-RU" sz="4800" dirty="0"/>
          </a:p>
          <a:p>
            <a:pPr marL="342900" indent="-342900" algn="ctr" eaLnBrk="0" hangingPunct="0">
              <a:spcBef>
                <a:spcPct val="20000"/>
              </a:spcBef>
            </a:pPr>
            <a:r>
              <a:rPr lang="en-US" sz="3200" dirty="0"/>
              <a:t>fond@mofmicro.ru</a:t>
            </a:r>
            <a:endParaRPr lang="ru-RU" sz="3200" dirty="0"/>
          </a:p>
          <a:p>
            <a:pPr marL="342900" indent="-342900" algn="ctr" eaLnBrk="0" hangingPunct="0">
              <a:spcBef>
                <a:spcPct val="20000"/>
              </a:spcBef>
            </a:pPr>
            <a:r>
              <a:rPr lang="ru-RU" sz="3200" dirty="0"/>
              <a:t>г. Красногорск, бульвар Строителей, д.4, корп.1, секция Г, 12 этаж, офис 10</a:t>
            </a:r>
            <a:endParaRPr lang="en-US" sz="3200" dirty="0"/>
          </a:p>
        </p:txBody>
      </p:sp>
      <p:pic>
        <p:nvPicPr>
          <p:cNvPr id="8" name="Рисунок 7" descr="Логотип МОФМ_5.jpg"/>
          <p:cNvPicPr>
            <a:picLocks noChangeAspect="1"/>
          </p:cNvPicPr>
          <p:nvPr/>
        </p:nvPicPr>
        <p:blipFill>
          <a:blip r:embed="rId3" cstate="print"/>
          <a:stretch>
            <a:fillRect/>
          </a:stretch>
        </p:blipFill>
        <p:spPr>
          <a:xfrm>
            <a:off x="4442567" y="1068897"/>
            <a:ext cx="1020865" cy="1027326"/>
          </a:xfrm>
          <a:prstGeom prst="rect">
            <a:avLst/>
          </a:prstGeom>
        </p:spPr>
      </p:pic>
      <p:sp>
        <p:nvSpPr>
          <p:cNvPr id="2" name="Номер слайда 1">
            <a:extLst>
              <a:ext uri="{FF2B5EF4-FFF2-40B4-BE49-F238E27FC236}">
                <a16:creationId xmlns:a16="http://schemas.microsoft.com/office/drawing/2014/main" xmlns="" id="{13AB143D-AB36-470B-BE3B-33C72A015814}"/>
              </a:ext>
            </a:extLst>
          </p:cNvPr>
          <p:cNvSpPr>
            <a:spLocks noGrp="1"/>
          </p:cNvSpPr>
          <p:nvPr>
            <p:ph type="sldNum" sz="quarter" idx="10"/>
          </p:nvPr>
        </p:nvSpPr>
        <p:spPr/>
        <p:txBody>
          <a:bodyPr/>
          <a:lstStyle/>
          <a:p>
            <a:pPr>
              <a:defRPr/>
            </a:pPr>
            <a:fld id="{A75F70F0-0F10-43DB-B21C-44BBECAE22B0}" type="slidenum">
              <a:rPr lang="en-US" altLang="ru-RU" smtClean="0"/>
              <a:pPr>
                <a:defRPr/>
              </a:pPr>
              <a:t>5</a:t>
            </a:fld>
            <a:endParaRPr lang="en-US" altLang="ru-RU"/>
          </a:p>
        </p:txBody>
      </p:sp>
      <p:pic>
        <p:nvPicPr>
          <p:cNvPr id="10" name="Рисунок 9">
            <a:extLst>
              <a:ext uri="{FF2B5EF4-FFF2-40B4-BE49-F238E27FC236}">
                <a16:creationId xmlns:a16="http://schemas.microsoft.com/office/drawing/2014/main" xmlns="" id="{1E62F59F-652C-44C8-80BD-82BD6EBD6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20" y="160743"/>
            <a:ext cx="1134194" cy="643929"/>
          </a:xfrm>
          <a:prstGeom prst="rect">
            <a:avLst/>
          </a:prstGeom>
        </p:spPr>
      </p:pic>
    </p:spTree>
    <p:extLst>
      <p:ext uri="{BB962C8B-B14F-4D97-AF65-F5344CB8AC3E}">
        <p14:creationId xmlns:p14="http://schemas.microsoft.com/office/powerpoint/2010/main" val="38338043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9277</TotalTime>
  <Words>354</Words>
  <Application>Microsoft Office PowerPoint</Application>
  <PresentationFormat>Лист A4 (210x297 мм)</PresentationFormat>
  <Paragraphs>110</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ＭＳ Ｐゴシック</vt:lpstr>
      <vt:lpstr>Arial</vt:lpstr>
      <vt:lpstr>Arial Narrow</vt:lpstr>
      <vt:lpstr>Calibri</vt:lpstr>
      <vt:lpstr>Century Gothic</vt:lpstr>
      <vt:lpstr>5_Universal Template_RU</vt:lpstr>
      <vt:lpstr>МКК Московский областной фонд микрофинансирования</vt:lpstr>
      <vt:lpstr>Презентация PowerPoint</vt:lpstr>
      <vt:lpstr>МКК Московский областной фонд микрофинансирования</vt:lpstr>
      <vt:lpstr>МКК Московский областной фонд микрофинансирования</vt:lpstr>
      <vt:lpstr>Презентация PowerPoint</vt:lpstr>
      <vt:lpstr>МКК Московский областной фонд микрофинансирования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Нина;А. Большухин</dc:creator>
  <cp:lastModifiedBy>Дрозенко Е.Ю.</cp:lastModifiedBy>
  <cp:revision>762</cp:revision>
  <cp:lastPrinted>2022-06-22T07:37:54Z</cp:lastPrinted>
  <dcterms:created xsi:type="dcterms:W3CDTF">2014-02-04T07:17:20Z</dcterms:created>
  <dcterms:modified xsi:type="dcterms:W3CDTF">2022-08-02T05:48:24Z</dcterms:modified>
</cp:coreProperties>
</file>