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drawings/drawing8.xml" ContentType="application/vnd.openxmlformats-officedocument.drawingml.chartshapes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10.xml" ContentType="application/vnd.openxmlformats-officedocument.drawingml.chartshapes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drawings/drawing12.xml" ContentType="application/vnd.openxmlformats-officedocument.drawingml.chartshape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drawings/drawing13.xml" ContentType="application/vnd.openxmlformats-officedocument.drawingml.chartshapes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drawings/drawing14.xml" ContentType="application/vnd.openxmlformats-officedocument.drawingml.chartshape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drawings/drawing15.xml" ContentType="application/vnd.openxmlformats-officedocument.drawingml.chartshapes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drawings/drawing16.xml" ContentType="application/vnd.openxmlformats-officedocument.drawingml.chartshape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1"/>
  </p:notesMasterIdLst>
  <p:sldIdLst>
    <p:sldId id="256" r:id="rId2"/>
    <p:sldId id="337" r:id="rId3"/>
    <p:sldId id="355" r:id="rId4"/>
    <p:sldId id="336" r:id="rId5"/>
    <p:sldId id="769" r:id="rId6"/>
    <p:sldId id="770" r:id="rId7"/>
    <p:sldId id="771" r:id="rId8"/>
    <p:sldId id="772" r:id="rId9"/>
    <p:sldId id="773" r:id="rId10"/>
    <p:sldId id="335" r:id="rId11"/>
    <p:sldId id="338" r:id="rId12"/>
    <p:sldId id="341" r:id="rId13"/>
    <p:sldId id="631" r:id="rId14"/>
    <p:sldId id="763" r:id="rId15"/>
    <p:sldId id="423" r:id="rId16"/>
    <p:sldId id="764" r:id="rId17"/>
    <p:sldId id="765" r:id="rId18"/>
    <p:sldId id="766" r:id="rId19"/>
    <p:sldId id="767" r:id="rId20"/>
    <p:sldId id="546" r:id="rId21"/>
    <p:sldId id="522" r:id="rId22"/>
    <p:sldId id="768" r:id="rId23"/>
    <p:sldId id="553" r:id="rId24"/>
    <p:sldId id="636" r:id="rId25"/>
    <p:sldId id="637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347" r:id="rId34"/>
    <p:sldId id="348" r:id="rId35"/>
    <p:sldId id="646" r:id="rId36"/>
    <p:sldId id="354" r:id="rId37"/>
    <p:sldId id="774" r:id="rId38"/>
    <p:sldId id="775" r:id="rId39"/>
    <p:sldId id="776" r:id="rId40"/>
    <p:sldId id="777" r:id="rId41"/>
    <p:sldId id="778" r:id="rId42"/>
    <p:sldId id="779" r:id="rId43"/>
    <p:sldId id="780" r:id="rId44"/>
    <p:sldId id="781" r:id="rId45"/>
    <p:sldId id="782" r:id="rId46"/>
    <p:sldId id="783" r:id="rId47"/>
    <p:sldId id="784" r:id="rId48"/>
    <p:sldId id="785" r:id="rId49"/>
    <p:sldId id="786" r:id="rId50"/>
    <p:sldId id="787" r:id="rId51"/>
    <p:sldId id="791" r:id="rId52"/>
    <p:sldId id="792" r:id="rId53"/>
    <p:sldId id="793" r:id="rId54"/>
    <p:sldId id="794" r:id="rId55"/>
    <p:sldId id="795" r:id="rId56"/>
    <p:sldId id="796" r:id="rId57"/>
    <p:sldId id="797" r:id="rId58"/>
    <p:sldId id="798" r:id="rId59"/>
    <p:sldId id="799" r:id="rId60"/>
    <p:sldId id="800" r:id="rId61"/>
    <p:sldId id="801" r:id="rId62"/>
    <p:sldId id="802" r:id="rId63"/>
    <p:sldId id="803" r:id="rId64"/>
    <p:sldId id="804" r:id="rId65"/>
    <p:sldId id="805" r:id="rId66"/>
    <p:sldId id="806" r:id="rId67"/>
    <p:sldId id="807" r:id="rId68"/>
    <p:sldId id="808" r:id="rId69"/>
    <p:sldId id="809" r:id="rId70"/>
    <p:sldId id="810" r:id="rId71"/>
    <p:sldId id="811" r:id="rId72"/>
    <p:sldId id="812" r:id="rId73"/>
    <p:sldId id="813" r:id="rId74"/>
    <p:sldId id="814" r:id="rId75"/>
    <p:sldId id="815" r:id="rId76"/>
    <p:sldId id="816" r:id="rId77"/>
    <p:sldId id="817" r:id="rId78"/>
    <p:sldId id="818" r:id="rId79"/>
    <p:sldId id="819" r:id="rId80"/>
    <p:sldId id="820" r:id="rId81"/>
    <p:sldId id="821" r:id="rId82"/>
    <p:sldId id="822" r:id="rId83"/>
    <p:sldId id="823" r:id="rId84"/>
    <p:sldId id="824" r:id="rId85"/>
    <p:sldId id="825" r:id="rId86"/>
    <p:sldId id="826" r:id="rId87"/>
    <p:sldId id="827" r:id="rId88"/>
    <p:sldId id="828" r:id="rId89"/>
    <p:sldId id="829" r:id="rId90"/>
    <p:sldId id="830" r:id="rId91"/>
    <p:sldId id="831" r:id="rId92"/>
    <p:sldId id="832" r:id="rId93"/>
    <p:sldId id="833" r:id="rId94"/>
    <p:sldId id="834" r:id="rId95"/>
    <p:sldId id="835" r:id="rId96"/>
    <p:sldId id="788" r:id="rId97"/>
    <p:sldId id="789" r:id="rId98"/>
    <p:sldId id="790" r:id="rId99"/>
    <p:sldId id="339" r:id="rId10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07" d="100"/>
          <a:sy n="107" d="100"/>
        </p:scale>
        <p:origin x="120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Excel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53751037008349E-3"/>
                  <c:y val="-0.34808274669817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6.17292523052994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1.3070069057747477E-2"/>
                  <c:y val="-0.35747227580773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92678383607E-2"/>
                      <c:h val="6.47779455481377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6.4191984898874163E-3"/>
                  <c:y val="-0.3554564013089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811667862449349E-2"/>
                      <c:h val="5.63847282961825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1.2849104512790374E-2"/>
                  <c:y val="-0.35899504432167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90019385161E-2"/>
                      <c:h val="6.53605828308639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6.3829875600530366E-3"/>
                  <c:y val="-0.37614549561833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8.1364272090224659E-3"/>
                  <c:y val="-0.37053332458009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 факт</c:v>
                </c:pt>
                <c:pt idx="2">
                  <c:v>2024 год ожидаемое</c:v>
                </c:pt>
                <c:pt idx="3">
                  <c:v>2025 год прогноз</c:v>
                </c:pt>
                <c:pt idx="4">
                  <c:v>2026 год 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222.80699999999999</c:v>
                </c:pt>
                <c:pt idx="1">
                  <c:v>226.57300000000001</c:v>
                </c:pt>
                <c:pt idx="2">
                  <c:v>230.93</c:v>
                </c:pt>
                <c:pt idx="3">
                  <c:v>235.779</c:v>
                </c:pt>
                <c:pt idx="4">
                  <c:v>240.68799999999999</c:v>
                </c:pt>
                <c:pt idx="5">
                  <c:v>245.14599999999999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137344"/>
        <c:axId val="132138880"/>
        <c:axId val="0"/>
      </c:bar3DChart>
      <c:catAx>
        <c:axId val="1321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8880"/>
        <c:crosses val="autoZero"/>
        <c:auto val="1"/>
        <c:lblAlgn val="ctr"/>
        <c:lblOffset val="100"/>
        <c:noMultiLvlLbl val="0"/>
      </c:catAx>
      <c:valAx>
        <c:axId val="132138880"/>
        <c:scaling>
          <c:orientation val="minMax"/>
          <c:max val="3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213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по источникам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221416785431045E-2"/>
          <c:y val="3.10678083414359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254253506268704"/>
          <c:y val="0.16202264617431977"/>
          <c:w val="0.21497824944500596"/>
          <c:h val="0.725844868976404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9398607009905117"/>
                  <c:y val="-8.640613585984217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1D4F866C-4DBE-4323-B012-BDE18C55593C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BF8743D-C9CD-44CE-8105-24CD85ED8991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60,8%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71437752785771"/>
                      <c:h val="0.5448527102474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67B-470E-B10D-F3C3B6950525}"/>
                </c:ext>
              </c:extLst>
            </c:dLbl>
            <c:dLbl>
              <c:idx val="1"/>
              <c:layout>
                <c:manualLayout>
                  <c:x val="-0.23296116136668579"/>
                  <c:y val="-4.38775181280057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2ADCF0E-A128-4661-B666-6D80A0E2BFF0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5 325,5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39,2%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23461730058668"/>
                      <c:h val="0.4441522370530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67B-470E-B10D-F3C3B6950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Межбюджетные трансферты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8273.7000000000007</c:v>
                </c:pt>
                <c:pt idx="1">
                  <c:v>5008.2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B-470E-B10D-F3C3B6950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налоговых</a:t>
            </a:r>
            <a:r>
              <a:rPr kumimoji="0" lang="ru-RU" sz="12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 и неналоговых до</a:t>
            </a:r>
            <a:r>
              <a:rPr kumimoji="0" lang="ru-RU" sz="12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ходов</a:t>
            </a:r>
            <a:endParaRPr kumimoji="0"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8.4773065828395236E-3"/>
          <c:y val="2.3169094252605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575482932451956"/>
          <c:y val="0.22035205964769347"/>
          <c:w val="0.22707123253666261"/>
          <c:h val="0.7796479403523067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315310017636931"/>
                  <c:y val="-1.441930834845515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8929108F-6854-4FA5-A57C-9E5C137940F4}" type="CATEGORYNAME">
                      <a:rPr lang="ru-RU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7 599,3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604102920913717"/>
                      <c:h val="0.404120410619942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033-4304-88F9-CDE977EB63C5}"/>
                </c:ext>
              </c:extLst>
            </c:dLbl>
            <c:dLbl>
              <c:idx val="1"/>
              <c:layout>
                <c:manualLayout>
                  <c:x val="0.19861394757757397"/>
                  <c:y val="-4.92836797305847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EF125B1-2674-462F-9A27-F99668EEAA81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674,4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279319391862444"/>
                      <c:h val="0.477127541384290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33-4304-88F9-CDE977EB63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7599.3</c:v>
                </c:pt>
                <c:pt idx="1">
                  <c:v>674.4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33-4304-88F9-CDE977EB6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3F1-4BBF-987D-B25A472ACDD2}"/>
              </c:ext>
            </c:extLst>
          </c:dPt>
          <c:dLbls>
            <c:dLbl>
              <c:idx val="0"/>
              <c:layout>
                <c:manualLayout>
                  <c:x val="-0.10954846603195463"/>
                  <c:y val="-0.161410428081090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НДФЛ</a:t>
                    </a:r>
                    <a:r>
                      <a:rPr lang="ru-RU" baseline="0" dirty="0"/>
                      <a:t>
</a:t>
                    </a:r>
                    <a:fld id="{22BD82B4-B15B-4003-8838-574CB20A1CEC}" type="VALUE">
                      <a:rPr lang="en-US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baseline="0" dirty="0"/>
                      <a:t>
</a:t>
                    </a:r>
                    <a:r>
                      <a:rPr lang="en-US" baseline="0" dirty="0" smtClean="0"/>
                      <a:t>40%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8408952950477316E-2"/>
                      <c:h val="0.15385900104666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0.20608999284979732"/>
                  <c:y val="-0.44658869714628358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r>
                      <a:rPr lang="ru-RU" baseline="0" dirty="0" smtClean="0"/>
                      <a:t>111,2</a:t>
                    </a:r>
                    <a:endParaRPr lang="ru-RU" baseline="0" dirty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0.25800575814463167"/>
                  <c:y val="-0.22257686741047042"/>
                </c:manualLayout>
              </c:layout>
              <c:tx>
                <c:rich>
                  <a:bodyPr/>
                  <a:lstStyle/>
                  <a:p>
                    <a:fld id="{7E5A8DE4-5AA8-4EF9-90C2-84F46A05DF23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1 585,0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9.1953220772240885E-2"/>
                      <c:h val="0.123941708151149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0.28478673309803182"/>
                  <c:y val="-4.63590042506692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3412476297360546"/>
                  <c:y val="0.19643394885948345"/>
                </c:manualLayout>
              </c:layout>
              <c:tx>
                <c:rich>
                  <a:bodyPr/>
                  <a:lstStyle/>
                  <a:p>
                    <a:fld id="{6ABBE69D-960F-4EFC-B125-CF75E04BDE1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82C3AB4-F695-4258-BA53-F0828E34FA86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-0.23159008697715319"/>
                  <c:y val="0.17448499874282966"/>
                </c:manualLayout>
              </c:layout>
              <c:tx>
                <c:rich>
                  <a:bodyPr/>
                  <a:lstStyle/>
                  <a:p>
                    <a:fld id="{1CA8C72B-AD9E-474E-BDCF-217025DDAB37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577,5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-0.29755218421785673"/>
                  <c:y val="-8.6773527356609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451,4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23060622088689023"/>
                  <c:y val="-0.24829258737333282"/>
                </c:manualLayout>
              </c:layout>
              <c:tx>
                <c:rich>
                  <a:bodyPr/>
                  <a:lstStyle/>
                  <a:p>
                    <a:fld id="{6663F101-27AB-4DB8-BE26-A7228EED5A6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86,2</a:t>
                    </a:r>
                    <a:r>
                      <a:rPr lang="ru-RU" baseline="0" dirty="0"/>
                      <a:t>
</a:t>
                    </a:r>
                    <a:fld id="{7D4A149A-A95C-4DF6-850A-365DA234B368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Патент</c:v>
                </c:pt>
                <c:pt idx="4">
                  <c:v>Земля ЮЛ</c:v>
                </c:pt>
                <c:pt idx="5">
                  <c:v>Земля ФЛ</c:v>
                </c:pt>
                <c:pt idx="6">
                  <c:v>Налог на имущество</c:v>
                </c:pt>
                <c:pt idx="7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3085.3</c:v>
                </c:pt>
                <c:pt idx="1">
                  <c:v>111.2</c:v>
                </c:pt>
                <c:pt idx="2">
                  <c:v>1585</c:v>
                </c:pt>
                <c:pt idx="3">
                  <c:v>210.3</c:v>
                </c:pt>
                <c:pt idx="4">
                  <c:v>1492.4</c:v>
                </c:pt>
                <c:pt idx="5">
                  <c:v>577.5</c:v>
                </c:pt>
                <c:pt idx="6">
                  <c:v>451.4</c:v>
                </c:pt>
                <c:pt idx="7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89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84448765985395"/>
          <c:y val="0.15545138378018064"/>
          <c:w val="0.42234881276132125"/>
          <c:h val="0.6628801754759983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F1-4BBF-987D-B25A472ACD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F1-4BBF-987D-B25A472ACDD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F1-4BBF-987D-B25A472ACDD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F1-4BBF-987D-B25A472ACDD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F1-4BBF-987D-B25A472ACDD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F1-4BBF-987D-B25A472ACDD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3F1-4BBF-987D-B25A472ACDD2}"/>
              </c:ext>
            </c:extLst>
          </c:dPt>
          <c:dLbls>
            <c:dLbl>
              <c:idx val="0"/>
              <c:layout>
                <c:manualLayout>
                  <c:x val="0.2838119758724128"/>
                  <c:y val="0.140094175764508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676E9A6-8BC1-42B6-9AE4-361D3AC49449}" type="CATEGORYNAME">
                      <a:rPr lang="ru-RU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7C2D6C4-1D16-4053-BC9F-830BF59C6969}" type="VALUE">
                      <a:rPr lang="ru-RU" baseline="0" dirty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47624114561982"/>
                      <c:h val="0.147305620189306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3F1-4BBF-987D-B25A472ACDD2}"/>
                </c:ext>
              </c:extLst>
            </c:dLbl>
            <c:dLbl>
              <c:idx val="1"/>
              <c:layout>
                <c:manualLayout>
                  <c:x val="-0.31302747970532008"/>
                  <c:y val="0.17973916140215776"/>
                </c:manualLayout>
              </c:layout>
              <c:tx>
                <c:rich>
                  <a:bodyPr/>
                  <a:lstStyle/>
                  <a:p>
                    <a:fld id="{4E0C87E5-AFB3-45A4-82E6-580612FD2F1C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085BDF66-CBAD-4129-8EB4-6F82304B9EF1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3F1-4BBF-987D-B25A472ACDD2}"/>
                </c:ext>
              </c:extLst>
            </c:dLbl>
            <c:dLbl>
              <c:idx val="2"/>
              <c:layout>
                <c:manualLayout>
                  <c:x val="-0.30469926234249833"/>
                  <c:y val="-3.98246275527985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0F702E8-42E2-4A3D-A4BF-0923062F1165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2692DB8-A50C-47D4-946F-2EABB828434A}" type="VALUE">
                      <a:rPr lang="ru-RU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52001980622841"/>
                      <c:h val="0.14958554833329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3F1-4BBF-987D-B25A472ACDD2}"/>
                </c:ext>
              </c:extLst>
            </c:dLbl>
            <c:dLbl>
              <c:idx val="3"/>
              <c:layout>
                <c:manualLayout>
                  <c:x val="-2.7982882170180325E-2"/>
                  <c:y val="-0.16394962964541229"/>
                </c:manualLayout>
              </c:layout>
              <c:tx>
                <c:rich>
                  <a:bodyPr/>
                  <a:lstStyle/>
                  <a:p>
                    <a:fld id="{BB371086-C92F-483E-840C-D604F910D88B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C3051E68-286F-4A6E-A321-78F41D2918AC}" type="VALUE">
                      <a:rPr lang="ru-RU"/>
                      <a:pPr/>
                      <a:t>[ЗНАЧЕНИЕ]</a:t>
                    </a:fld>
                    <a:endParaRPr lang="ru-RU" baseline="0" dirty="0"/>
                  </a:p>
                  <a:p>
                    <a:r>
                      <a:rPr lang="ru-RU" dirty="0" smtClean="0"/>
                      <a:t>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3F1-4BBF-987D-B25A472ACDD2}"/>
                </c:ext>
              </c:extLst>
            </c:dLbl>
            <c:dLbl>
              <c:idx val="4"/>
              <c:layout>
                <c:manualLayout>
                  <c:x val="0.24748435518658848"/>
                  <c:y val="-0.18539704508575736"/>
                </c:manualLayout>
              </c:layout>
              <c:tx>
                <c:rich>
                  <a:bodyPr/>
                  <a:lstStyle/>
                  <a:p>
                    <a:fld id="{0880FBD3-8D5A-4E36-8B47-6546C8C06DA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C4C7135-D441-4AF4-BA68-308DBE20100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3F1-4BBF-987D-B25A472ACDD2}"/>
                </c:ext>
              </c:extLst>
            </c:dLbl>
            <c:dLbl>
              <c:idx val="5"/>
              <c:layout>
                <c:manualLayout>
                  <c:x val="0.2431943625037831"/>
                  <c:y val="-3.45657940594119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931287-A28E-4F00-AA2F-BF0D44F7FAB9}" type="CATEGORYNAME">
                      <a:rPr lang="ru-RU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F282D29-E3C8-4D6A-BDA9-05FB63BF5FFD}" type="VALUE">
                      <a:rPr lang="ru-RU" baseline="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 smtClean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454038631722911"/>
                      <c:h val="0.196238469698191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3F1-4BBF-987D-B25A472ACDD2}"/>
                </c:ext>
              </c:extLst>
            </c:dLbl>
            <c:dLbl>
              <c:idx val="6"/>
              <c:layout>
                <c:manualLayout>
                  <c:x val="0.25467057779020713"/>
                  <c:y val="5.8247523486735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F83BE17-5A3B-45E1-A60B-607127856665}" type="CATEGORYNAME">
                      <a:rPr lang="ru-RU" sz="140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8F111C6-8204-46D5-B28C-5E45FB44B11F}" type="VALUE">
                      <a:rPr lang="ru-RU" sz="140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400" dirty="0" smtClean="0"/>
                      <a:t>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 smtClean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321053699347416"/>
                      <c:h val="0.163141595378291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3F1-4BBF-987D-B25A472ACDD2}"/>
                </c:ext>
              </c:extLst>
            </c:dLbl>
            <c:dLbl>
              <c:idx val="7"/>
              <c:layout>
                <c:manualLayout>
                  <c:x val="-0.16542626503657409"/>
                  <c:y val="-0.176352481303247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F1-4BBF-987D-B25A472ACDD2}"/>
                </c:ext>
              </c:extLst>
            </c:dLbl>
            <c:dLbl>
              <c:idx val="8"/>
              <c:layout>
                <c:manualLayout>
                  <c:x val="0.22270029578034006"/>
                  <c:y val="-0.3566898999526369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F1-4BBF-987D-B25A472ACDD2}"/>
                </c:ext>
              </c:extLst>
            </c:dLbl>
            <c:dLbl>
              <c:idx val="9"/>
              <c:layout>
                <c:manualLayout>
                  <c:x val="0.21411479642358569"/>
                  <c:y val="-0.354118365503248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3F1-4BBF-987D-B25A472AC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Аренда земли</c:v>
                </c:pt>
                <c:pt idx="1">
                  <c:v>Аренда имущества</c:v>
                </c:pt>
                <c:pt idx="2">
                  <c:v>Продажа земли</c:v>
                </c:pt>
                <c:pt idx="3">
                  <c:v>Перераспределение земли</c:v>
                </c:pt>
                <c:pt idx="4">
                  <c:v>Продажа помещений</c:v>
                </c:pt>
                <c:pt idx="5">
                  <c:v>Пользование природ рес</c:v>
                </c:pt>
                <c:pt idx="6">
                  <c:v>Прочее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389.5</c:v>
                </c:pt>
                <c:pt idx="1">
                  <c:v>48.4</c:v>
                </c:pt>
                <c:pt idx="2">
                  <c:v>30</c:v>
                </c:pt>
                <c:pt idx="3">
                  <c:v>55</c:v>
                </c:pt>
                <c:pt idx="4">
                  <c:v>20</c:v>
                </c:pt>
                <c:pt idx="5">
                  <c:v>44.7</c:v>
                </c:pt>
                <c:pt idx="6">
                  <c:v>86.8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3F1-4BBF-987D-B25A472AC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3"/>
        <c:holeSize val="4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A6-4ED6-9694-5DCE54BEDB0B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A6-4ED6-9694-5DCE54BEDB0B}"/>
                </c:ext>
              </c:extLst>
            </c:dLbl>
            <c:dLbl>
              <c:idx val="2"/>
              <c:layout>
                <c:manualLayout>
                  <c:x val="8.9569084765908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A6-4ED6-9694-5DCE54BEDB0B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A6-4ED6-9694-5DCE54BEDB0B}"/>
                </c:ext>
              </c:extLst>
            </c:dLbl>
            <c:dLbl>
              <c:idx val="4"/>
              <c:layout>
                <c:manualLayout>
                  <c:x val="1.1942701363818881E-2"/>
                  <c:y val="-5.0397165377702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 formatCode="#,##0.00">
                  <c:v>2132.6999999999998</c:v>
                </c:pt>
                <c:pt idx="1">
                  <c:v>2436.6</c:v>
                </c:pt>
                <c:pt idx="2">
                  <c:v>3085.4</c:v>
                </c:pt>
                <c:pt idx="3">
                  <c:v>3472.1</c:v>
                </c:pt>
                <c:pt idx="4">
                  <c:v>3947.8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A6-4ED6-9694-5DCE54BEDB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A6-4ED6-9694-5DCE54BEDB0B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 formatCode="General">
                  <c:v>491.5</c:v>
                </c:pt>
                <c:pt idx="1">
                  <c:v>511.7</c:v>
                </c:pt>
                <c:pt idx="2">
                  <c:v>484.4</c:v>
                </c:pt>
                <c:pt idx="3">
                  <c:v>486.4</c:v>
                </c:pt>
                <c:pt idx="4">
                  <c:v>488.4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A6-4ED6-9694-5DCE54BEDB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A6-4ED6-9694-5DCE54BEDB0B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A6-4ED6-9694-5DCE54BEDB0B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A6-4ED6-9694-5DCE54BEDB0B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A6-4ED6-9694-5DCE54BEDB0B}"/>
                </c:ext>
              </c:extLst>
            </c:dLbl>
            <c:dLbl>
              <c:idx val="4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Лист1!$D$2:$D$6</c:f>
              <c:numCache>
                <c:formatCode>#,##0.0</c:formatCode>
                <c:ptCount val="5"/>
                <c:pt idx="0" formatCode="General">
                  <c:v>1762.7</c:v>
                </c:pt>
                <c:pt idx="1">
                  <c:v>2269.3000000000002</c:v>
                </c:pt>
                <c:pt idx="2">
                  <c:v>2521.3000000000002</c:v>
                </c:pt>
                <c:pt idx="3">
                  <c:v>2609.8000000000002</c:v>
                </c:pt>
                <c:pt idx="4">
                  <c:v>2658.4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7A6-4ED6-9694-5DCE54BEDB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A6-4ED6-9694-5DCE54BEDB0B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7A6-4ED6-9694-5DCE54BEDB0B}"/>
                </c:ext>
              </c:extLst>
            </c:dLbl>
            <c:dLbl>
              <c:idx val="4"/>
              <c:layout>
                <c:manualLayout>
                  <c:x val="5.9713506819094406E-3"/>
                  <c:y val="5.3944706675657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7A6-4ED6-9694-5DCE54BEDB0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Лист1!$E$2:$E$6</c:f>
              <c:numCache>
                <c:formatCode>#,##0.0</c:formatCode>
                <c:ptCount val="5"/>
                <c:pt idx="0" formatCode="#,##0.00">
                  <c:v>992.3</c:v>
                </c:pt>
                <c:pt idx="1">
                  <c:v>1382.7</c:v>
                </c:pt>
                <c:pt idx="2">
                  <c:v>1795.2</c:v>
                </c:pt>
                <c:pt idx="3">
                  <c:v>2089.1999999999998</c:v>
                </c:pt>
                <c:pt idx="4">
                  <c:v>2546.4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7A6-4ED6-9694-5DCE54BEDB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D7A6-4ED6-9694-5DCE54BEDB0B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Лист1!$F$2:$F$6</c:f>
              <c:numCache>
                <c:formatCode>#,##0.0</c:formatCode>
                <c:ptCount val="5"/>
                <c:pt idx="0" formatCode="General">
                  <c:v>371.8</c:v>
                </c:pt>
                <c:pt idx="1">
                  <c:v>434.8</c:v>
                </c:pt>
                <c:pt idx="2">
                  <c:v>110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7A6-4ED6-9694-5DCE54BEDB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64376738088076E-3"/>
                  <c:y val="-5.1132065995712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D7A6-4ED6-9694-5DCE54BEDB0B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D7A6-4ED6-9694-5DCE54BEDB0B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D7A6-4ED6-9694-5DCE54BEDB0B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Лист1!$G$2:$G$6</c:f>
              <c:numCache>
                <c:formatCode>#,##0.0</c:formatCode>
                <c:ptCount val="5"/>
                <c:pt idx="0" formatCode="General">
                  <c:v>117.9</c:v>
                </c:pt>
                <c:pt idx="1">
                  <c:v>108.7</c:v>
                </c:pt>
                <c:pt idx="2">
                  <c:v>111.2</c:v>
                </c:pt>
                <c:pt idx="3">
                  <c:v>119.4</c:v>
                </c:pt>
                <c:pt idx="4">
                  <c:v>124.9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D7A6-4ED6-9694-5DCE54BEDB0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853345163691316E-3"/>
                  <c:y val="-1.63754636090662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D7A6-4ED6-9694-5DCE54BEDB0B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D7A6-4ED6-9694-5DCE54BEDB0B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D7A6-4ED6-9694-5DCE54BEDB0B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D7A6-4ED6-9694-5DCE54BEDB0B}"/>
                </c:ext>
              </c:extLst>
            </c:dLbl>
            <c:dLbl>
              <c:idx val="4"/>
              <c:layout>
                <c:manualLayout>
                  <c:x val="1.0449863693341522E-2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D7A6-4ED6-9694-5DCE54BEDB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(ожидаемое исполнение)</c:v>
                </c:pt>
                <c:pt idx="2">
                  <c:v>2025 год (прогноз)</c:v>
                </c:pt>
                <c:pt idx="3">
                  <c:v>2026 год (прогноз)</c:v>
                </c:pt>
                <c:pt idx="4">
                  <c:v>2027 год (прогноз)</c:v>
                </c:pt>
              </c:strCache>
            </c:strRef>
          </c:cat>
          <c:val>
            <c:numRef>
              <c:f>Лист1!$H$2:$H$6</c:f>
              <c:numCache>
                <c:formatCode>#,##0.0</c:formatCode>
                <c:ptCount val="5"/>
                <c:pt idx="0" formatCode="General">
                  <c:v>361.4</c:v>
                </c:pt>
                <c:pt idx="1">
                  <c:v>460.5</c:v>
                </c:pt>
                <c:pt idx="2">
                  <c:v>166.2</c:v>
                </c:pt>
                <c:pt idx="3" formatCode="0.0">
                  <c:v>171.2</c:v>
                </c:pt>
                <c:pt idx="4" formatCode="0.0">
                  <c:v>174.9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D7A6-4ED6-9694-5DCE54BED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851376"/>
        <c:axId val="459856472"/>
        <c:axId val="0"/>
      </c:bar3DChart>
      <c:catAx>
        <c:axId val="459851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6472"/>
        <c:crosses val="autoZero"/>
        <c:auto val="1"/>
        <c:lblAlgn val="ctr"/>
        <c:lblOffset val="100"/>
        <c:noMultiLvlLbl val="0"/>
      </c:catAx>
      <c:valAx>
        <c:axId val="4598564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6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74-42E8-91ED-A401F9929C69}"/>
                </c:ext>
              </c:extLst>
            </c:dLbl>
            <c:dLbl>
              <c:idx val="3"/>
              <c:layout>
                <c:manualLayout>
                  <c:x val="3.0864197530864196E-3"/>
                  <c:y val="-5.05334662854241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74-42E8-91ED-A401F9929C69}"/>
                </c:ext>
              </c:extLst>
            </c:dLbl>
            <c:dLbl>
              <c:idx val="4"/>
              <c:layout>
                <c:manualLayout>
                  <c:x val="-7.7160493827161626E-3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74-42E8-91ED-A401F9929C6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г.о.Химки</c:v>
                </c:pt>
                <c:pt idx="3">
                  <c:v>г.о.Балашиха</c:v>
                </c:pt>
                <c:pt idx="4">
                  <c:v>г.о.Волоколамск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29401</c:v>
                </c:pt>
                <c:pt idx="1">
                  <c:v>35087</c:v>
                </c:pt>
                <c:pt idx="2">
                  <c:v>34536</c:v>
                </c:pt>
                <c:pt idx="3">
                  <c:v>24022</c:v>
                </c:pt>
                <c:pt idx="4">
                  <c:v>26553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74-42E8-91ED-A401F992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858432"/>
        <c:axId val="459854120"/>
      </c:barChart>
      <c:catAx>
        <c:axId val="45985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4120"/>
        <c:crosses val="autoZero"/>
        <c:auto val="1"/>
        <c:lblAlgn val="ctr"/>
        <c:lblOffset val="100"/>
        <c:noMultiLvlLbl val="0"/>
      </c:catAx>
      <c:valAx>
        <c:axId val="45985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985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27292740063E-2"/>
          <c:y val="3.9361566517440098E-2"/>
          <c:w val="0.63061189417826236"/>
          <c:h val="0.88757710748058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5E-2"/>
                  <c:y val="-1.078936609660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FC-462B-A098-E39074A69FF1}"/>
                </c:ext>
              </c:extLst>
            </c:dLbl>
            <c:dLbl>
              <c:idx val="1"/>
              <c:layout>
                <c:manualLayout>
                  <c:x val="1.1942701363818885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FC-462B-A098-E39074A69FF1}"/>
                </c:ext>
              </c:extLst>
            </c:dLbl>
            <c:dLbl>
              <c:idx val="2"/>
              <c:layout>
                <c:manualLayout>
                  <c:x val="1.34354214880229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FC-462B-A098-E39074A69FF1}"/>
                </c:ext>
              </c:extLst>
            </c:dLbl>
            <c:dLbl>
              <c:idx val="3"/>
              <c:layout>
                <c:manualLayout>
                  <c:x val="7.4641883523868004E-3"/>
                  <c:y val="-1.5169359150226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FC-462B-A098-E39074A69FF1}"/>
                </c:ext>
              </c:extLst>
            </c:dLbl>
            <c:dLbl>
              <c:idx val="4"/>
              <c:layout>
                <c:manualLayout>
                  <c:x val="1.1942701363818885E-2"/>
                  <c:y val="-1.771926077894895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3497.9</c:v>
                </c:pt>
                <c:pt idx="1">
                  <c:v>3834.3</c:v>
                </c:pt>
                <c:pt idx="2">
                  <c:v>3631.8</c:v>
                </c:pt>
                <c:pt idx="3">
                  <c:v>3643.8</c:v>
                </c:pt>
                <c:pt idx="4">
                  <c:v>3643.3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EFC-462B-A098-E39074A69F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FC-462B-A098-E39074A69FF1}"/>
                </c:ext>
              </c:extLst>
            </c:dLbl>
            <c:dLbl>
              <c:idx val="1"/>
              <c:layout>
                <c:manualLayout>
                  <c:x val="5.9713506819094432E-3"/>
                  <c:y val="-8.0917060013486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FC-462B-A098-E39074A69FF1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EFC-462B-A098-E39074A69FF1}"/>
                </c:ext>
              </c:extLst>
            </c:dLbl>
            <c:dLbl>
              <c:idx val="3"/>
              <c:layout>
                <c:manualLayout>
                  <c:x val="8.95702602286416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EFC-462B-A098-E39074A69FF1}"/>
                </c:ext>
              </c:extLst>
            </c:dLbl>
            <c:dLbl>
              <c:idx val="4"/>
              <c:layout>
                <c:manualLayout>
                  <c:x val="7.20799851470642E-3"/>
                  <c:y val="-3.54739996209571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EFC-462B-A098-E39074A69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3293</c:v>
                </c:pt>
                <c:pt idx="1">
                  <c:v>3057.7</c:v>
                </c:pt>
                <c:pt idx="2">
                  <c:v>1376.4</c:v>
                </c:pt>
                <c:pt idx="3">
                  <c:v>751.9</c:v>
                </c:pt>
                <c:pt idx="4">
                  <c:v>503.5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EFC-462B-A098-E39074A69F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МБТ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2858056785636795E-3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4C0-43A7-BB9D-BAC837B471BD}"/>
                </c:ext>
              </c:extLst>
            </c:dLbl>
            <c:dLbl>
              <c:idx val="3"/>
              <c:layout>
                <c:manualLayout>
                  <c:x val="8.28580567856367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4C0-43A7-BB9D-BAC837B471BD}"/>
                </c:ext>
              </c:extLst>
            </c:dLbl>
            <c:dLbl>
              <c:idx val="4"/>
              <c:layout>
                <c:manualLayout>
                  <c:x val="5.9184326275454856E-3"/>
                  <c:y val="-2.59366606324792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C0-43A7-BB9D-BAC837B47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2023 год (факт)</c:v>
                </c:pt>
                <c:pt idx="1">
                  <c:v>2024 год (ожидаемые)</c:v>
                </c:pt>
                <c:pt idx="2">
                  <c:v>2025 год (план)</c:v>
                </c:pt>
                <c:pt idx="3">
                  <c:v>2026 год (план)</c:v>
                </c:pt>
                <c:pt idx="4">
                  <c:v>2027 год (план)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2">
                  <c:v>317.3</c:v>
                </c:pt>
                <c:pt idx="3">
                  <c:v>294.89999999999998</c:v>
                </c:pt>
                <c:pt idx="4">
                  <c:v>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0-43A7-BB9D-BAC837B47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0833280"/>
        <c:axId val="90834816"/>
        <c:axId val="0"/>
      </c:bar3DChart>
      <c:catAx>
        <c:axId val="9083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4816"/>
        <c:crosses val="autoZero"/>
        <c:auto val="1"/>
        <c:lblAlgn val="ctr"/>
        <c:lblOffset val="100"/>
        <c:noMultiLvlLbl val="0"/>
      </c:catAx>
      <c:valAx>
        <c:axId val="9083481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833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96530810521427"/>
          <c:y val="0.18922121398276012"/>
          <c:w val="8.7842588705654631E-2"/>
          <c:h val="0.1490612562656436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 rtl="0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1200" b="1" i="0" u="none" strike="noStrike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Разделы бюджета (11)</a:t>
            </a:r>
            <a:endParaRPr kumimoji="0" lang="ru-RU" sz="1200" b="1" i="0" u="none" strike="noStrike" kern="1200" baseline="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3.1082571927051856E-4"/>
          <c:y val="1.29050701683552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5549524711679206"/>
          <c:y val="0.17051614148135594"/>
          <c:w val="0.43555969399485761"/>
          <c:h val="0.610864206145117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6574681555125645"/>
                  <c:y val="0.16488561456134512"/>
                </c:manualLayout>
              </c:layout>
              <c:tx>
                <c:rich>
                  <a:bodyPr/>
                  <a:lstStyle/>
                  <a:p>
                    <a:fld id="{B409C3E4-A8CC-4DCF-8E25-161731720951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D592CAC-0871-4BAC-8873-67E1BEAA666B}" type="VALUE">
                      <a:rPr lang="ru-RU" baseline="0" dirty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11,5%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3748572665111"/>
                      <c:h val="0.14496695489119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B7-431B-B302-9CF72CD53D88}"/>
                </c:ext>
              </c:extLst>
            </c:dLbl>
            <c:dLbl>
              <c:idx val="1"/>
              <c:layout>
                <c:manualLayout>
                  <c:x val="-0.23542850151636044"/>
                  <c:y val="4.36219856744312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C82C00B-4D97-4F32-9B92-65F70A670BE3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E639E75-4708-4F1E-84FD-E96B9D91CE19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0,7%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109220187655918"/>
                      <c:h val="0.195647435778740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3B7-431B-B302-9CF72CD53D88}"/>
                </c:ext>
              </c:extLst>
            </c:dLbl>
            <c:dLbl>
              <c:idx val="2"/>
              <c:layout>
                <c:manualLayout>
                  <c:x val="-0.2244274281737291"/>
                  <c:y val="-7.5565870767445587E-2"/>
                </c:manualLayout>
              </c:layout>
              <c:tx>
                <c:rich>
                  <a:bodyPr/>
                  <a:lstStyle/>
                  <a:p>
                    <a:fld id="{F14065D4-B41B-42FE-B12F-EF582A95E56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FA46F09-1EA8-400D-874B-FC5C308A7D5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3B7-431B-B302-9CF72CD53D88}"/>
                </c:ext>
              </c:extLst>
            </c:dLbl>
            <c:dLbl>
              <c:idx val="3"/>
              <c:layout>
                <c:manualLayout>
                  <c:x val="-0.20542965382175166"/>
                  <c:y val="-0.1534462027367329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34DB67E-4FBB-4E3D-A3F1-14614F1B36D5}" type="CATEGORYNAME">
                      <a:rPr lang="ru-RU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2514C51-00ED-4845-BDB5-6D5C2DED88AC}" type="VALUE">
                      <a:rPr lang="ru-RU" baseline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8,9%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63918425960019"/>
                      <c:h val="0.140311570319347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3B7-431B-B302-9CF72CD53D88}"/>
                </c:ext>
              </c:extLst>
            </c:dLbl>
            <c:dLbl>
              <c:idx val="4"/>
              <c:layout>
                <c:manualLayout>
                  <c:x val="-0.19954262428141592"/>
                  <c:y val="-0.2577796139935069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Охрана окружающей среды</a:t>
                    </a:r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50" baseline="0" dirty="0" smtClean="0"/>
                      <a:t>14,2</a:t>
                    </a:r>
                    <a:r>
                      <a:rPr lang="ru-RU" sz="1050" baseline="0" dirty="0"/>
                      <a:t>
</a:t>
                    </a:r>
                    <a:r>
                      <a:rPr lang="ru-RU" sz="1050" baseline="0" dirty="0" smtClean="0"/>
                      <a:t>0,1%</a:t>
                    </a:r>
                    <a:endParaRPr lang="ru-RU" sz="1050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4008204781654"/>
                      <c:h val="0.112521255354343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3B7-431B-B302-9CF72CD53D88}"/>
                </c:ext>
              </c:extLst>
            </c:dLbl>
            <c:dLbl>
              <c:idx val="5"/>
              <c:layout>
                <c:manualLayout>
                  <c:x val="0.31086462156179157"/>
                  <c:y val="-7.449403769951486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4AA7BEF-AD8B-4422-B553-EC2FB1C9E368}" type="CATEGORYNAME">
                      <a:rPr lang="ru-RU" sz="1050" b="0" dirty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050" b="0" baseline="0" dirty="0"/>
                      <a:t>
</a:t>
                    </a:r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6EB19BEB-D2F3-49F5-AF33-DFD32871160D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>
                        <a:solidFill>
                          <a:srgbClr val="FF0000"/>
                        </a:solidFill>
                      </a:rPr>
                      <a:t>60,0%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772653388862697"/>
                      <c:h val="0.16775701619573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3B7-431B-B302-9CF72CD53D88}"/>
                </c:ext>
              </c:extLst>
            </c:dLbl>
            <c:dLbl>
              <c:idx val="6"/>
              <c:layout>
                <c:manualLayout>
                  <c:x val="0.23451595369109585"/>
                  <c:y val="-0.1020475927057487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D2AF7519-9100-491A-870E-B4BED8A14721}" type="CATEGORYNAME">
                      <a:rPr lang="ru-RU" sz="1050" b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 sz="1050" b="0" baseline="0" dirty="0" smtClean="0"/>
                  </a:p>
                  <a:p>
                    <a:pPr>
                      <a:defRPr sz="105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4A982D74-86B0-482D-A43C-1BDF00C2DF4E}" type="VALUE">
                      <a:rPr lang="ru-RU" sz="1050" b="0" baseline="0" smtClean="0"/>
                      <a:pPr>
                        <a:defRPr sz="105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050" b="0" baseline="0" dirty="0"/>
                      <a:t>
</a:t>
                    </a:r>
                    <a:r>
                      <a:rPr lang="ru-RU" sz="1050" b="0" baseline="0" dirty="0" smtClean="0"/>
                      <a:t>5,8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89388139609834"/>
                      <c:h val="0.1444733378390055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3B7-431B-B302-9CF72CD53D88}"/>
                </c:ext>
              </c:extLst>
            </c:dLbl>
            <c:dLbl>
              <c:idx val="7"/>
              <c:layout>
                <c:manualLayout>
                  <c:x val="0.25068816963404433"/>
                  <c:y val="-8.3265246762706281E-3"/>
                </c:manualLayout>
              </c:layout>
              <c:tx>
                <c:rich>
                  <a:bodyPr/>
                  <a:lstStyle/>
                  <a:p>
                    <a:fld id="{7F794241-AB54-4EB6-9E7F-5D80E5704D4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5867170-0FB6-43EE-9B76-A79B37F4CAAB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65022160072207"/>
                      <c:h val="0.100273387833450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3B7-431B-B302-9CF72CD53D88}"/>
                </c:ext>
              </c:extLst>
            </c:dLbl>
            <c:dLbl>
              <c:idx val="8"/>
              <c:layout>
                <c:manualLayout>
                  <c:x val="0.30309866855932444"/>
                  <c:y val="0.13613851933118551"/>
                </c:manualLayout>
              </c:layout>
              <c:tx>
                <c:rich>
                  <a:bodyPr/>
                  <a:lstStyle/>
                  <a:p>
                    <a:fld id="{AFA8D0B7-9E1B-404C-81EF-E38816EC2AD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EABC99F-E234-4898-B583-F762F008333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157573860021063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3B7-431B-B302-9CF72CD53D88}"/>
                </c:ext>
              </c:extLst>
            </c:dLbl>
            <c:dLbl>
              <c:idx val="9"/>
              <c:layout>
                <c:manualLayout>
                  <c:x val="0.12708643024971514"/>
                  <c:y val="0.21343047145996105"/>
                </c:manualLayout>
              </c:layout>
              <c:tx>
                <c:rich>
                  <a:bodyPr/>
                  <a:lstStyle/>
                  <a:p>
                    <a:fld id="{1B07A7D7-023C-4243-AFB9-01627DF8B2E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917F6C2B-138E-4922-AD4B-F6A57DCBEE1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45471715263961"/>
                      <c:h val="0.1256141292942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B7-431B-B302-9CF72CD53D88}"/>
                </c:ext>
              </c:extLst>
            </c:dLbl>
            <c:dLbl>
              <c:idx val="10"/>
              <c:layout>
                <c:manualLayout>
                  <c:x val="-0.11906884083586672"/>
                  <c:y val="0.21273947956399888"/>
                </c:manualLayout>
              </c:layout>
              <c:tx>
                <c:rich>
                  <a:bodyPr/>
                  <a:lstStyle/>
                  <a:p>
                    <a:fld id="{B9F3F0BB-C323-4C73-90B2-59D43B80E3C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7AD8D71-595A-431F-B156-37A33CA684A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3B7-431B-B302-9CF72CD53D8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 </c:v>
                </c:pt>
                <c:pt idx="10">
                  <c:v>Обслуживание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1658.7</c:v>
                </c:pt>
                <c:pt idx="1">
                  <c:v>105.7</c:v>
                </c:pt>
                <c:pt idx="2">
                  <c:v>913.2</c:v>
                </c:pt>
                <c:pt idx="3">
                  <c:v>1273.9000000000001</c:v>
                </c:pt>
                <c:pt idx="4">
                  <c:v>14.2</c:v>
                </c:pt>
                <c:pt idx="5">
                  <c:v>8640.9</c:v>
                </c:pt>
                <c:pt idx="6">
                  <c:v>835.7</c:v>
                </c:pt>
                <c:pt idx="7">
                  <c:v>252</c:v>
                </c:pt>
                <c:pt idx="8">
                  <c:v>426.1</c:v>
                </c:pt>
                <c:pt idx="9">
                  <c:v>66.400000000000006</c:v>
                </c:pt>
                <c:pt idx="1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B7-431B-B302-9CF72CD53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92374997801932"/>
          <c:y val="0.20975015217790399"/>
          <c:w val="0.50028659373616768"/>
          <c:h val="0.738267808265503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9971875105664591"/>
                  <c:y val="8.53138098735735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Функционирование высшего должностного лица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4,9</a:t>
                    </a:r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800" b="1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800" b="1" dirty="0" smtClean="0"/>
                      <a:t>0% </a:t>
                    </a:r>
                    <a:endParaRPr lang="ru-RU" sz="800" b="1" baseline="0" dirty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238010485738967"/>
                      <c:h val="0.27346472854360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FB1-4F0F-8595-8BC72BA0AC30}"/>
                </c:ext>
              </c:extLst>
            </c:dLbl>
            <c:dLbl>
              <c:idx val="1"/>
              <c:layout>
                <c:manualLayout>
                  <c:x val="-0.21708734448044817"/>
                  <c:y val="-0.19021763539275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5D5E55A9-EE0A-46B7-8675-88A791640CF0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1E94D22-AA0E-49AD-A4E8-CD4B455CA5E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5D1E40C4-B284-4DA2-A36E-59D55E08A231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49241443250137"/>
                      <c:h val="0.313783246213496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B1-4F0F-8595-8BC72BA0AC30}"/>
                </c:ext>
              </c:extLst>
            </c:dLbl>
            <c:dLbl>
              <c:idx val="2"/>
              <c:layout>
                <c:manualLayout>
                  <c:x val="0.13590938047169382"/>
                  <c:y val="-0.19737715312955767"/>
                </c:manualLayout>
              </c:layout>
              <c:tx>
                <c:rich>
                  <a:bodyPr/>
                  <a:lstStyle/>
                  <a:p>
                    <a:fld id="{D66D5F7C-EF58-4BD8-BF98-1F706D9E6E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F64593-F129-4094-8C00-CD72DEAB7A42}" type="VALUE">
                      <a:rPr lang="ru-RU" baseline="0" smtClean="0"/>
                      <a:pPr/>
                      <a:t>[ЗНАЧЕНИЕ]</a:t>
                    </a:fld>
                    <a:endParaRPr lang="ru-RU" baseline="0" dirty="0" smtClean="0"/>
                  </a:p>
                  <a:p>
                    <a:r>
                      <a:rPr lang="ru-RU" baseline="0" dirty="0"/>
                      <a:t>
</a:t>
                    </a:r>
                    <a:fld id="{7039AF5F-8BA7-438F-B449-CEF3500D6827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87686608627065"/>
                      <c:h val="0.212110462524206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B1-4F0F-8595-8BC72BA0AC30}"/>
                </c:ext>
              </c:extLst>
            </c:dLbl>
            <c:dLbl>
              <c:idx val="3"/>
              <c:layout>
                <c:manualLayout>
                  <c:x val="0.22870865144496116"/>
                  <c:y val="-0.13189196472259584"/>
                </c:manualLayout>
              </c:layout>
              <c:tx>
                <c:rich>
                  <a:bodyPr/>
                  <a:lstStyle/>
                  <a:p>
                    <a:fld id="{88CA461F-9533-49F3-8608-E436A939D208}" type="CATEGORYNAME">
                      <a:rPr lang="ru-RU" smtClean="0"/>
                      <a:pPr/>
                      <a:t>[ИМЯ КАТЕГОРИИ]</a:t>
                    </a:fld>
                    <a:endParaRPr lang="ru-RU" dirty="0" smtClean="0"/>
                  </a:p>
                  <a:p>
                    <a:r>
                      <a:rPr lang="ru-RU" baseline="0" dirty="0"/>
                      <a:t>
</a:t>
                    </a:r>
                    <a:fld id="{A0AF4E34-DD9D-45CA-864F-32099468F5A7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fld id="{735AB53B-C99B-480A-AC63-A16548DBC1E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52F-462A-8C11-BD13986E7E65}"/>
                </c:ext>
              </c:extLst>
            </c:dLbl>
            <c:dLbl>
              <c:idx val="4"/>
              <c:layout>
                <c:manualLayout>
                  <c:x val="0.2181768875944233"/>
                  <c:y val="6.2759279701782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424620048167202"/>
                      <c:h val="0.22613429475721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FB1-4F0F-8595-8BC72BA0AC30}"/>
                </c:ext>
              </c:extLst>
            </c:dLbl>
            <c:dLbl>
              <c:idx val="5"/>
              <c:layout>
                <c:manualLayout>
                  <c:x val="-0.37522630739703361"/>
                  <c:y val="-7.88140856689682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E7A7D21D-327C-4EAF-8970-C03B2E2E1269}" type="CATEGORYNAME">
                      <a:rPr lang="ru-RU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7F500552-3C30-471D-BF34-697977B9775E}" type="VALUE">
                      <a:rPr lang="ru-RU" baseline="0" smtClean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8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
</a:t>
                    </a:r>
                    <a:fld id="{3F202863-C419-4CE5-9DC9-1039BFC6347A}" type="PERCENTAGE">
                      <a:rPr lang="ru-RU" baseline="0"/>
                      <a:pPr>
                        <a:defRPr sz="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22891543726312"/>
                      <c:h val="0.236652168931966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52F-462A-8C11-BD13986E7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</c:v>
                </c:pt>
                <c:pt idx="1">
                  <c:v>Функционирование законодательных (представительных) органов 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 органов и органов финансового (финансово-бюджетного) надзора</c:v>
                </c:pt>
                <c:pt idx="4">
                  <c:v>Резервные фонды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6.6</c:v>
                </c:pt>
                <c:pt idx="1">
                  <c:v>16.7</c:v>
                </c:pt>
                <c:pt idx="2">
                  <c:v>592.4</c:v>
                </c:pt>
                <c:pt idx="3">
                  <c:v>50.809999999999995</c:v>
                </c:pt>
                <c:pt idx="4">
                  <c:v>7</c:v>
                </c:pt>
                <c:pt idx="5">
                  <c:v>985.2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B1-4F0F-8595-8BC72BA0A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4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07631624916461E-2"/>
                  <c:y val="-0.272722159730033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1 592,0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1658,7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F4-49D8-8CD9-29F1F39332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261964378650066E-3"/>
                  <c:y val="-0.288027405665201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F4-49D8-8CD9-29F1F393327F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1658,7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F4-49D8-8CD9-29F1F3933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197632"/>
        <c:axId val="94199168"/>
        <c:axId val="0"/>
      </c:bar3DChart>
      <c:catAx>
        <c:axId val="94197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4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4199168"/>
        <c:crosses val="autoZero"/>
        <c:auto val="1"/>
        <c:lblAlgn val="ctr"/>
        <c:lblOffset val="100"/>
        <c:noMultiLvlLbl val="0"/>
      </c:catAx>
      <c:valAx>
        <c:axId val="9419916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4197632"/>
        <c:crosses val="autoZero"/>
        <c:crossBetween val="between"/>
      </c:valAx>
      <c:spPr>
        <a:noFill/>
        <a:ln w="25267">
          <a:noFill/>
        </a:ln>
      </c:spPr>
    </c:plotArea>
    <c:legend>
      <c:legendPos val="r"/>
      <c:layout>
        <c:manualLayout>
          <c:xMode val="edge"/>
          <c:yMode val="edge"/>
          <c:x val="0.35831885821139314"/>
          <c:y val="0.70865428229238359"/>
          <c:w val="0.56586268347357882"/>
          <c:h val="0.2831863007415335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083333333333333E-2"/>
          <c:y val="2.7754423682653878E-2"/>
          <c:w val="0.91094135802469134"/>
          <c:h val="0.837752261760705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616499401301092E-4"/>
                  <c:y val="-0.13508691027794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759-48A4-8197-C1A42A5DE673}"/>
                </c:ext>
              </c:extLst>
            </c:dLbl>
            <c:dLbl>
              <c:idx val="1"/>
              <c:layout>
                <c:manualLayout>
                  <c:x val="1.0667436128496011E-2"/>
                  <c:y val="-0.244624576027500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297909285799518E-2"/>
                      <c:h val="0.116974339452479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59-48A4-8197-C1A42A5DE673}"/>
                </c:ext>
              </c:extLst>
            </c:dLbl>
            <c:dLbl>
              <c:idx val="2"/>
              <c:layout>
                <c:manualLayout>
                  <c:x val="9.4378402399732889E-3"/>
                  <c:y val="-0.29923268329662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23666094713757E-2"/>
                      <c:h val="8.84440127567525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759-48A4-8197-C1A42A5DE673}"/>
                </c:ext>
              </c:extLst>
            </c:dLbl>
            <c:dLbl>
              <c:idx val="3"/>
              <c:layout>
                <c:manualLayout>
                  <c:x val="1.052002452402408E-2"/>
                  <c:y val="-0.32592906343739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749422903627989E-2"/>
                      <c:h val="8.06630145670088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759-48A4-8197-C1A42A5DE673}"/>
                </c:ext>
              </c:extLst>
            </c:dLbl>
            <c:dLbl>
              <c:idx val="4"/>
              <c:layout>
                <c:manualLayout>
                  <c:x val="5.3399416525734865E-3"/>
                  <c:y val="-0.36175167628433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685030881342405E-2"/>
                      <c:h val="6.5101018187521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759-48A4-8197-C1A42A5DE673}"/>
                </c:ext>
              </c:extLst>
            </c:dLbl>
            <c:dLbl>
              <c:idx val="5"/>
              <c:layout>
                <c:manualLayout>
                  <c:x val="5.4625617729717277E-3"/>
                  <c:y val="-0.4033863475953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759-48A4-8197-C1A42A5DE6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 год  факт</c:v>
                </c:pt>
                <c:pt idx="1">
                  <c:v>2023 год  факт
</c:v>
                </c:pt>
                <c:pt idx="2">
                  <c:v>2024 год 
ожидаемое</c:v>
                </c:pt>
                <c:pt idx="3">
                  <c:v>2025 год
 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44.965000000000003</c:v>
                </c:pt>
                <c:pt idx="1">
                  <c:v>50.033000000000001</c:v>
                </c:pt>
                <c:pt idx="2">
                  <c:v>54.3</c:v>
                </c:pt>
                <c:pt idx="3">
                  <c:v>58.984000000000002</c:v>
                </c:pt>
                <c:pt idx="4">
                  <c:v>62.73</c:v>
                </c:pt>
                <c:pt idx="5">
                  <c:v>65.611999999999995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59-48A4-8197-C1A42A5DE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6488"/>
        <c:axId val="411856880"/>
        <c:axId val="0"/>
      </c:bar3DChart>
      <c:catAx>
        <c:axId val="41185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880"/>
        <c:crossesAt val="0"/>
        <c:auto val="1"/>
        <c:lblAlgn val="ctr"/>
        <c:lblOffset val="100"/>
        <c:tickLblSkip val="1"/>
        <c:noMultiLvlLbl val="0"/>
      </c:catAx>
      <c:valAx>
        <c:axId val="411856880"/>
        <c:scaling>
          <c:orientation val="minMax"/>
          <c:max val="70"/>
          <c:min val="4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6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731351947161927"/>
                  <c:y val="-0.18589997936737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0231539382"/>
                      <c:h val="0.48859915035895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2990945762580686"/>
                  <c:y val="-0.25195580120727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655719854305315"/>
                      <c:h val="0.430665441935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9D-4A27-9044-8611141A5F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39</c:v>
                </c:pt>
                <c:pt idx="1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105,7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F-4112-8FFD-2FDC026DE8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105,7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3A2F-4112-8FFD-2FDC026DE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329472"/>
        <c:axId val="99303808"/>
        <c:axId val="0"/>
      </c:bar3DChart>
      <c:catAx>
        <c:axId val="9432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0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303808"/>
        <c:crosses val="autoZero"/>
        <c:auto val="1"/>
        <c:lblAlgn val="ctr"/>
        <c:lblOffset val="100"/>
        <c:noMultiLvlLbl val="0"/>
      </c:catAx>
      <c:valAx>
        <c:axId val="9930380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9432947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46185397000813494"/>
          <c:y val="0.69114875792041153"/>
          <c:w val="0.17603389050052962"/>
          <c:h val="0.24074127097749148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4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1716611202545314"/>
                  <c:y val="-0.1896757883132264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Сельское хозяйство и рыболовство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4,6</a:t>
                    </a:r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baseline="0" dirty="0" smtClean="0"/>
                      <a:t>0%</a:t>
                    </a:r>
                    <a:endParaRPr lang="ru-RU" b="1" baseline="0" dirty="0"/>
                  </a:p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330763786332798"/>
                      <c:h val="0.237136913165391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0.29491186299420868"/>
                  <c:y val="3.75268587178256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6210298963760612"/>
                  <c:y val="-5.32900223123968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806675009758196"/>
                      <c:h val="0.359130346759428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34995737370100233"/>
                  <c:y val="-0.18898583295949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0728318502"/>
                      <c:h val="0.2591708219783858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0.28083169504405758"/>
                  <c:y val="-0.182342384849006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347398253554563"/>
                      <c:h val="0.25927634565529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AEC-4E2A-89E8-5700C34D6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Сельское хозяйство и рыболовство</c:v>
                </c:pt>
                <c:pt idx="1">
                  <c:v>Транспорт</c:v>
                </c:pt>
                <c:pt idx="2">
                  <c:v>Дорожное хозяйство (дорожные фонды)</c:v>
                </c:pt>
                <c:pt idx="3">
                  <c:v>Лесное хозяйство</c:v>
                </c:pt>
                <c:pt idx="4">
                  <c:v>Связь и информатика</c:v>
                </c:pt>
                <c:pt idx="5">
                  <c:v>Другие вопросы  в области национальной экономики</c:v>
                </c:pt>
              </c:strCache>
            </c:strRef>
          </c:cat>
          <c:val>
            <c:numRef>
              <c:f>Лист1!$B$2:$B$7</c:f>
              <c:numCache>
                <c:formatCode>#,##0.0_ ;[Red]\-#,##0.0\ </c:formatCode>
                <c:ptCount val="6"/>
                <c:pt idx="0">
                  <c:v>8.1999999999999993</c:v>
                </c:pt>
                <c:pt idx="1">
                  <c:v>7.5</c:v>
                </c:pt>
                <c:pt idx="2">
                  <c:v>864.8</c:v>
                </c:pt>
                <c:pt idx="3">
                  <c:v>0</c:v>
                </c:pt>
                <c:pt idx="4">
                  <c:v>20.6</c:v>
                </c:pt>
                <c:pt idx="5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913,2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9-4660-9322-0ADB38260A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98824273965363E-2"/>
                  <c:y val="-0.29376217803283067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13,8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659-4660-9322-0ADB38260A08}"/>
                </c:ext>
              </c:extLst>
            </c:dLbl>
            <c:spPr>
              <a:noFill/>
              <a:ln w="25192">
                <a:noFill/>
              </a:ln>
            </c:spPr>
            <c:txPr>
              <a:bodyPr/>
              <a:lstStyle/>
              <a:p>
                <a:pPr>
                  <a:defRPr sz="119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913,2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59-4660-9322-0ADB38260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4328192"/>
        <c:axId val="110830336"/>
        <c:axId val="0"/>
      </c:bar3DChart>
      <c:catAx>
        <c:axId val="104328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0830336"/>
        <c:crosses val="autoZero"/>
        <c:auto val="1"/>
        <c:lblAlgn val="ctr"/>
        <c:lblOffset val="100"/>
        <c:noMultiLvlLbl val="0"/>
      </c:catAx>
      <c:valAx>
        <c:axId val="11083033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04328192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ayout>
        <c:manualLayout>
          <c:xMode val="edge"/>
          <c:yMode val="edge"/>
          <c:x val="0.35884968764869307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6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56602380880243"/>
          <c:y val="0.39677929244655619"/>
          <c:w val="0.26165674352681351"/>
          <c:h val="0.775129108834945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3558504484941403"/>
                  <c:y val="-0.2404293356194380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Жилищное хозяйство</a:t>
                    </a:r>
                    <a:r>
                      <a:rPr lang="ru-RU" sz="1000" b="0" dirty="0"/>
                      <a:t>
</a:t>
                    </a:r>
                    <a:r>
                      <a:rPr lang="ru-RU" sz="1000" b="0" dirty="0" smtClean="0"/>
                      <a:t>88,8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7%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02909936964878"/>
                      <c:h val="0.292049429450443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956605920221218"/>
                  <c:y val="0.18350224517660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77247237948359"/>
                      <c:h val="0.21078274135436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23122207407859546"/>
                  <c:y val="-0.4562492865801879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000" dirty="0"/>
                      <a:t>Благоустройство
1 </a:t>
                    </a:r>
                    <a:r>
                      <a:rPr lang="ru-RU" sz="1000" dirty="0" smtClean="0"/>
                      <a:t>114,7 </a:t>
                    </a:r>
                    <a:r>
                      <a:rPr lang="ru-RU" sz="1000" dirty="0"/>
                      <a:t>
</a:t>
                    </a:r>
                    <a:r>
                      <a:rPr lang="ru-RU" sz="1000" dirty="0" smtClean="0"/>
                      <a:t>88%</a:t>
                    </a:r>
                    <a:endParaRPr lang="ru-RU" sz="1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46091369966"/>
                      <c:h val="0.42319585573112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dLbl>
              <c:idx val="3"/>
              <c:layout>
                <c:manualLayout>
                  <c:x val="-0.17399457572642141"/>
                  <c:y val="-0.197866159225479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Другие вопросы</a:t>
                    </a:r>
                    <a:r>
                      <a:rPr lang="ru-RU" dirty="0"/>
                      <a:t>
147,3 
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9B-41B5-B379-ABE9366322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88.8</c:v>
                </c:pt>
                <c:pt idx="1">
                  <c:v>70.400000000000006</c:v>
                </c:pt>
                <c:pt idx="2">
                  <c:v>1114.7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1 156,8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1 273,9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1156.8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A-4A89-B186-54DD43F0B9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E3A-4A89-B186-54DD43F0B9AE}"/>
                </c:ext>
              </c:extLst>
            </c:dLbl>
            <c:spPr>
              <a:noFill/>
              <a:ln w="25134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1 273,9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A-4A89-B186-54DD43F0B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929536"/>
        <c:axId val="122931072"/>
        <c:axId val="0"/>
      </c:bar3DChart>
      <c:catAx>
        <c:axId val="122929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931072"/>
        <c:crosses val="autoZero"/>
        <c:auto val="1"/>
        <c:lblAlgn val="ctr"/>
        <c:lblOffset val="100"/>
        <c:noMultiLvlLbl val="0"/>
      </c:catAx>
      <c:valAx>
        <c:axId val="122931072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2929536"/>
        <c:crosses val="autoZero"/>
        <c:crossBetween val="between"/>
      </c:valAx>
      <c:spPr>
        <a:noFill/>
        <a:ln w="25149">
          <a:noFill/>
        </a:ln>
      </c:spPr>
    </c:plotArea>
    <c:legend>
      <c:legendPos val="r"/>
      <c:layout>
        <c:manualLayout>
          <c:xMode val="edge"/>
          <c:yMode val="edge"/>
          <c:x val="0.31980491985066767"/>
          <c:y val="0.63691125050046726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2071374785535"/>
          <c:y val="0.241534551716476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1"/>
                <c:pt idx="0">
                  <c:v>Охрана объектов растительного и животного мира  и среды их обитания
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_ ;[Red]\-#,##0.0\ 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754431325812345E-2"/>
                  <c:y val="-0.246747156298872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64-4B88-972E-A256E28BF3D0}"/>
                </c:ext>
              </c:extLst>
            </c:dLbl>
            <c:spPr>
              <a:noFill/>
              <a:ln w="25247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14,2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4-4B88-972E-A256E28BF3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06710885680843E-3"/>
                  <c:y val="-0.271646713823395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64-4B88-972E-A256E28BF3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14,2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64-4B88-972E-A256E28BF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167488"/>
        <c:axId val="123169024"/>
        <c:axId val="0"/>
      </c:bar3DChart>
      <c:catAx>
        <c:axId val="123167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3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3169024"/>
        <c:crosses val="autoZero"/>
        <c:auto val="1"/>
        <c:lblAlgn val="ctr"/>
        <c:lblOffset val="100"/>
        <c:noMultiLvlLbl val="0"/>
      </c:catAx>
      <c:valAx>
        <c:axId val="123169024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3167488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6041032132005751"/>
          <c:y val="0.70496172348075692"/>
          <c:w val="0.29776621269980741"/>
          <c:h val="0.24074127097749148"/>
        </c:manualLayout>
      </c:layout>
      <c:overlay val="0"/>
      <c:txPr>
        <a:bodyPr/>
        <a:lstStyle/>
        <a:p>
          <a:pPr>
            <a:defRPr lang="ru-RU" sz="1094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3735143442936"/>
          <c:y val="0.2544547602387679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4555937433258501"/>
                  <c:y val="0.1216920960633431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dirty="0" smtClean="0"/>
                      <a:t>Дошкольное образование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baseline="0" dirty="0" smtClean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1 703,0</a:t>
                    </a:r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0" baseline="0" dirty="0" smtClean="0"/>
                      <a:t>20%</a:t>
                    </a:r>
                    <a:endParaRPr lang="ru-RU" b="0" baseline="0" dirty="0"/>
                  </a:p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61150470461"/>
                      <c:h val="0.278635707143650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21682857121556248"/>
                  <c:y val="3.1333524421285237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Общее </a:t>
                    </a:r>
                    <a:r>
                      <a:rPr lang="ru-RU" dirty="0"/>
                      <a:t>образование
6 302,0 
</a:t>
                    </a:r>
                    <a:r>
                      <a:rPr lang="ru-RU" dirty="0" smtClean="0"/>
                      <a:t>73%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724970729747975"/>
                      <c:h val="0.22910043092138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297006954930003"/>
                  <c:y val="9.265713921737234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Дополнительное образование детей
378,5 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1BEC-4F6B-8C93-27118FDF561F}"/>
                </c:ext>
              </c:extLst>
            </c:dLbl>
            <c:dLbl>
              <c:idx val="3"/>
              <c:layout>
                <c:manualLayout>
                  <c:x val="-0.26610000440009651"/>
                  <c:y val="-0.2006656230324677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FD79EA4-4946-4FB1-AFB9-376C7A9DE165}" type="CATEGORYNAME">
                      <a:rPr lang="ru-RU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fld id="{6D177E6C-0831-4606-B692-E49A35127A7B}" type="VALUE">
                      <a:rPr lang="ru-RU" baseline="0" smtClean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fld id="{DCA52FEC-C71C-4676-9E90-8F2C659BD9DE}" type="PERCENTAGE">
                      <a:rPr lang="ru-RU" baseline="0"/>
                      <a:pPr>
                        <a:defRPr sz="10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174648017858836"/>
                      <c:h val="0.287905349018067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0.26624297099196159"/>
                  <c:y val="-0.1192826729774687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 вопросы в области образования
112,0 
</a:t>
                    </a:r>
                    <a:r>
                      <a:rPr lang="ru-RU" dirty="0" smtClean="0"/>
                      <a:t>2%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8398160199"/>
                      <c:h val="0.280804716788573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AC-400A-97F2-BB0607E5F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Дошкольное образование
</c:v>
                </c:pt>
                <c:pt idx="1">
                  <c:v>Общее образование
</c:v>
                </c:pt>
                <c:pt idx="2">
                  <c:v>Дополнительное образование детей
</c:v>
                </c:pt>
                <c:pt idx="3">
                  <c:v>Молодежная политика и оздоровление детей
</c:v>
                </c:pt>
                <c:pt idx="4">
                  <c:v>Другие вопросы в области образования
</c:v>
                </c:pt>
              </c:strCache>
            </c:strRef>
          </c:cat>
          <c:val>
            <c:numRef>
              <c:f>Лист1!$B$2:$B$6</c:f>
              <c:numCache>
                <c:formatCode>#,##0.0_ ;[Red]\-#,##0.0\ </c:formatCode>
                <c:ptCount val="5"/>
                <c:pt idx="0">
                  <c:v>1703</c:v>
                </c:pt>
                <c:pt idx="1">
                  <c:v>6302</c:v>
                </c:pt>
                <c:pt idx="2">
                  <c:v>378.5</c:v>
                </c:pt>
                <c:pt idx="3">
                  <c:v>63.5</c:v>
                </c:pt>
                <c:pt idx="4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874252116234074E-3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2 499,3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57-4EC6-A56C-556F97AFD571}"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8 640,9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2499.3000000000002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57-4EC6-A56C-556F97AFD5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6 141,6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157-4EC6-A56C-556F97AFD571}"/>
                </c:ext>
              </c:extLst>
            </c:dLbl>
            <c:numFmt formatCode="#,##0.0" sourceLinked="0"/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5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8 640,9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6141.6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57-4EC6-A56C-556F97AFD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201792"/>
        <c:axId val="122863616"/>
        <c:axId val="0"/>
      </c:bar3DChart>
      <c:catAx>
        <c:axId val="123201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87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2863616"/>
        <c:crosses val="autoZero"/>
        <c:auto val="1"/>
        <c:lblAlgn val="ctr"/>
        <c:lblOffset val="100"/>
        <c:noMultiLvlLbl val="0"/>
      </c:catAx>
      <c:valAx>
        <c:axId val="122863616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3201792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8020761228651475"/>
          <c:y val="0.66426946631671058"/>
          <c:w val="0.51855291284465721"/>
          <c:h val="0.28571412948381458"/>
        </c:manualLayout>
      </c:layout>
      <c:overlay val="0"/>
      <c:txPr>
        <a:bodyPr/>
        <a:lstStyle/>
        <a:p>
          <a:pPr>
            <a:defRPr lang="ru-RU" sz="1088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68528295567803"/>
          <c:y val="6.1000773226995299E-2"/>
          <c:w val="0.87160654692213702"/>
          <c:h val="0.794122875236084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799524690493303E-2"/>
                  <c:y val="-9.997017438787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53499290677104"/>
                      <c:h val="4.5640441660328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97-40EC-9F27-89E4A54BE1BD}"/>
                </c:ext>
              </c:extLst>
            </c:dLbl>
            <c:dLbl>
              <c:idx val="1"/>
              <c:layout>
                <c:manualLayout>
                  <c:x val="1.3680394207406906E-2"/>
                  <c:y val="-0.13657721515141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36364236495E-2"/>
                      <c:h val="4.62460908857567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97-40EC-9F27-89E4A54BE1BD}"/>
                </c:ext>
              </c:extLst>
            </c:dLbl>
            <c:dLbl>
              <c:idx val="2"/>
              <c:layout>
                <c:manualLayout>
                  <c:x val="3.3057417935849318E-3"/>
                  <c:y val="-0.23542223231513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343729694606883E-2"/>
                      <c:h val="5.6401268945695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297-40EC-9F27-89E4A54BE1BD}"/>
                </c:ext>
              </c:extLst>
            </c:dLbl>
            <c:dLbl>
              <c:idx val="3"/>
              <c:layout>
                <c:manualLayout>
                  <c:x val="1.0497223335893435E-2"/>
                  <c:y val="-0.28237878047629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97-40EC-9F27-89E4A54BE1BD}"/>
                </c:ext>
              </c:extLst>
            </c:dLbl>
            <c:dLbl>
              <c:idx val="4"/>
              <c:layout>
                <c:manualLayout>
                  <c:x val="1.2565733437025516E-2"/>
                  <c:y val="-0.3263877505491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97-40EC-9F27-89E4A54BE1BD}"/>
                </c:ext>
              </c:extLst>
            </c:dLbl>
            <c:dLbl>
              <c:idx val="5"/>
              <c:layout>
                <c:manualLayout>
                  <c:x val="9.2592368963833067E-3"/>
                  <c:y val="-0.39217661400140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97-40EC-9F27-89E4A54BE1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83591.399999999994</c:v>
                </c:pt>
                <c:pt idx="1">
                  <c:v>97922.1</c:v>
                </c:pt>
                <c:pt idx="2">
                  <c:v>118863.4</c:v>
                </c:pt>
                <c:pt idx="3">
                  <c:v>137299.6</c:v>
                </c:pt>
                <c:pt idx="4">
                  <c:v>154145.29999999999</c:v>
                </c:pt>
                <c:pt idx="5">
                  <c:v>176038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97-40EC-9F27-89E4A54BE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57272"/>
        <c:axId val="411858056"/>
        <c:axId val="0"/>
      </c:bar3DChart>
      <c:catAx>
        <c:axId val="411857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8056"/>
        <c:crosses val="autoZero"/>
        <c:auto val="1"/>
        <c:lblAlgn val="ctr"/>
        <c:lblOffset val="100"/>
        <c:noMultiLvlLbl val="0"/>
      </c:catAx>
      <c:valAx>
        <c:axId val="411858056"/>
        <c:scaling>
          <c:orientation val="minMax"/>
          <c:max val="180000"/>
          <c:min val="7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7272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72234506799135"/>
          <c:y val="0.22986797763211492"/>
          <c:w val="0.40704962379047188"/>
          <c:h val="0.770132061201930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31989111643421736"/>
                  <c:y val="-0.143223697738260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34272614695929"/>
                      <c:h val="0.533978718656112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294-4295-A863-84EB8D128B04}"/>
                </c:ext>
              </c:extLst>
            </c:dLbl>
            <c:dLbl>
              <c:idx val="1"/>
              <c:layout>
                <c:manualLayout>
                  <c:x val="-0.19572554269037859"/>
                  <c:y val="-0.121485633614869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4949087635249202"/>
                      <c:h val="0.4141637195867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4-4295-A863-84EB8D128B04}"/>
                </c:ext>
              </c:extLst>
            </c:dLbl>
            <c:dLbl>
              <c:idx val="2"/>
              <c:layout>
                <c:manualLayout>
                  <c:x val="-0.33842284405789569"/>
                  <c:y val="-6.1115682310968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1787931667667"/>
                      <c:h val="0.3591303254015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294-4295-A863-84EB8D128B04}"/>
                </c:ext>
              </c:extLst>
            </c:dLbl>
            <c:dLbl>
              <c:idx val="3"/>
              <c:layout>
                <c:manualLayout>
                  <c:x val="-0.32556094194662144"/>
                  <c:y val="-0.100567726517384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63354925904122"/>
                      <c:h val="0.239420216934348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94-4295-A863-84EB8D128B04}"/>
                </c:ext>
              </c:extLst>
            </c:dLbl>
            <c:dLbl>
              <c:idx val="4"/>
              <c:layout>
                <c:manualLayout>
                  <c:x val="-0.22950131609308366"/>
                  <c:y val="-0.263124575992738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034191875566137"/>
                      <c:h val="0.29721130378057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294-4295-A863-84EB8D128B04}"/>
                </c:ext>
              </c:extLst>
            </c:dLbl>
            <c:dLbl>
              <c:idx val="5"/>
              <c:layout>
                <c:manualLayout>
                  <c:x val="1.9356581146141277E-3"/>
                  <c:y val="-0.212560793358730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44-4E5A-8624-881DFA66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Культура
</c:v>
                </c:pt>
                <c:pt idx="1">
                  <c:v>Другие вопросы в области культуры,  кинематографии
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721.1</c:v>
                </c:pt>
                <c:pt idx="1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94-4295-A863-84EB8D12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9543212009545E-2"/>
                  <c:y val="-0.2627751775783271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7E-4D52-BC72-BB6105BF9E1B}"/>
                </c:ext>
              </c:extLst>
            </c:dLbl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835,7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635.6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E-4D52-BC72-BB6105BF9E1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860136752585E-3"/>
                  <c:y val="-0.301014630852982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27E-4D52-BC72-BB6105BF9E1B}"/>
                </c:ext>
              </c:extLst>
            </c:dLbl>
            <c:numFmt formatCode="#,##0.0" sourceLinked="0"/>
            <c:spPr>
              <a:noFill/>
              <a:ln w="25187">
                <a:noFill/>
              </a:ln>
            </c:spPr>
            <c:txPr>
              <a:bodyPr/>
              <a:lstStyle/>
              <a:p>
                <a:pPr>
                  <a:defRPr sz="1388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835,7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200.1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7E-4D52-BC72-BB6105BF9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9381504"/>
        <c:axId val="129383040"/>
        <c:axId val="0"/>
      </c:bar3DChart>
      <c:catAx>
        <c:axId val="129381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9383040"/>
        <c:crosses val="autoZero"/>
        <c:auto val="1"/>
        <c:lblAlgn val="ctr"/>
        <c:lblOffset val="100"/>
        <c:noMultiLvlLbl val="0"/>
      </c:catAx>
      <c:valAx>
        <c:axId val="12938304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29381504"/>
        <c:crosses val="autoZero"/>
        <c:crossBetween val="between"/>
      </c:valAx>
      <c:spPr>
        <a:noFill/>
        <a:ln w="25189">
          <a:noFill/>
        </a:ln>
      </c:spPr>
    </c:plotArea>
    <c:legend>
      <c:legendPos val="r"/>
      <c:layout>
        <c:manualLayout>
          <c:xMode val="edge"/>
          <c:yMode val="edge"/>
          <c:x val="0.26016673806956125"/>
          <c:y val="0.6782556867891516"/>
          <c:w val="0.51855283567978028"/>
          <c:h val="0.28571412948381458"/>
        </c:manualLayout>
      </c:layout>
      <c:overlay val="0"/>
      <c:txPr>
        <a:bodyPr/>
        <a:lstStyle/>
        <a:p>
          <a:pPr>
            <a:defRPr lang="ru-RU" sz="1091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5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09008072104198"/>
          <c:y val="0.39677929244655619"/>
          <c:w val="0.47528097015545012"/>
          <c:h val="0.775129152316410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6584442745132336"/>
                  <c:y val="-0.198422385410634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 smtClean="0"/>
                      <a:t>Пенсионное обеспечение</a:t>
                    </a:r>
                  </a:p>
                  <a:p>
                    <a:pPr>
                      <a:defRPr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="1" dirty="0"/>
                      <a:t>
</a:t>
                    </a:r>
                    <a:r>
                      <a:rPr lang="ru-RU" b="1" dirty="0" smtClean="0"/>
                      <a:t>17,0 </a:t>
                    </a:r>
                    <a:r>
                      <a:rPr lang="ru-RU" b="1" dirty="0"/>
                      <a:t>
</a:t>
                    </a:r>
                    <a:r>
                      <a:rPr lang="ru-RU" b="1" dirty="0" smtClean="0"/>
                      <a:t>7%</a:t>
                    </a:r>
                    <a:endParaRPr lang="ru-RU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301998359520338"/>
                      <c:h val="0.309074249833773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1C6-4F59-9A81-3012AD240F40}"/>
                </c:ext>
              </c:extLst>
            </c:dLbl>
            <c:dLbl>
              <c:idx val="1"/>
              <c:layout>
                <c:manualLayout>
                  <c:x val="0.26864656882095844"/>
                  <c:y val="0.129581630847435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932257813278476"/>
                      <c:h val="0.340160320641282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C6-4F59-9A81-3012AD240F40}"/>
                </c:ext>
              </c:extLst>
            </c:dLbl>
            <c:dLbl>
              <c:idx val="2"/>
              <c:layout>
                <c:manualLayout>
                  <c:x val="-0.1661745030693989"/>
                  <c:y val="-0.19790929369624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32551365999424"/>
                      <c:h val="0.26997203633399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1C6-4F59-9A81-3012AD240F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Пенсионное обеспечение
</c:v>
                </c:pt>
                <c:pt idx="1">
                  <c:v>Социальное обеспечение населения
</c:v>
                </c:pt>
                <c:pt idx="2">
                  <c:v>Охрана семьи и детства
</c:v>
                </c:pt>
              </c:strCache>
            </c:strRef>
          </c:cat>
          <c:val>
            <c:numRef>
              <c:f>Лист1!$B$2:$B$4</c:f>
              <c:numCache>
                <c:formatCode>#,##0.0_ ;[Red]\-#,##0.0\ </c:formatCode>
                <c:ptCount val="3"/>
                <c:pt idx="0">
                  <c:v>17</c:v>
                </c:pt>
                <c:pt idx="1">
                  <c:v>49.9</c:v>
                </c:pt>
                <c:pt idx="2">
                  <c:v>185.1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C6-4F59-9A81-3012AD240F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252,0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B6-4D43-AECA-543357BB88D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67769223413472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B6-4D43-AECA-543357BB88D1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252,0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B6-4D43-AECA-543357BB8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144192"/>
        <c:axId val="135145728"/>
        <c:axId val="0"/>
      </c:bar3DChart>
      <c:catAx>
        <c:axId val="13514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5145728"/>
        <c:crosses val="autoZero"/>
        <c:auto val="1"/>
        <c:lblAlgn val="ctr"/>
        <c:lblOffset val="100"/>
        <c:noMultiLvlLbl val="0"/>
      </c:catAx>
      <c:valAx>
        <c:axId val="13514572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5144192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31044754493407628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6751973254909"/>
          <c:y val="0.13717611623399867"/>
          <c:w val="0.46861742542750134"/>
          <c:h val="0.8089332666740737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74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01527710708749"/>
          <c:y val="0.16648005537769323"/>
          <c:w val="0.46861742542750134"/>
          <c:h val="0.808933266674073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7028080120572945E-3"/>
                  <c:y val="-0.31844463081337848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2395" b="1" i="0" u="none" strike="noStrike" baseline="0" dirty="0" smtClean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426,1</a:t>
                    </a:r>
                    <a:r>
                      <a:rPr lang="en-US" sz="2395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cs typeface="Times New Roman"/>
                      </a:rPr>
                      <a:t>  </a:t>
                    </a:r>
                    <a:r>
                      <a:rPr lang="en-US" sz="1795" b="0" i="0" u="none" strike="noStrike" baseline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(100%)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0F-4624-B7FE-FB65FE13B1D2}"/>
                </c:ext>
              </c:extLst>
            </c:dLbl>
            <c:spPr>
              <a:noFill/>
              <a:ln w="25404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Физическая культура</c:v>
                </c:pt>
              </c:strCache>
            </c:strRef>
          </c:cat>
          <c:val>
            <c:numRef>
              <c:f>Лист1!$B$2</c:f>
              <c:numCache>
                <c:formatCode>#,##0.0_ ;[Red]\-#,##0.0\ </c:formatCode>
                <c:ptCount val="1"/>
                <c:pt idx="0">
                  <c:v>604.79999999999995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0F-4624-B7FE-FB65FE13B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4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90062633220657E-2"/>
                  <c:y val="-0.281610246439445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426,1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9-46AD-85E4-9BBB6AD810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362890694978475E-3"/>
                  <c:y val="-0.301015895627659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074089560919655E-2"/>
                      <c:h val="0.25799700119139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C09-46AD-85E4-9BBB6AD8100A}"/>
                </c:ext>
              </c:extLst>
            </c:dLbl>
            <c:spPr>
              <a:noFill/>
              <a:ln w="25242">
                <a:noFill/>
              </a:ln>
            </c:spPr>
            <c:txPr>
              <a:bodyPr/>
              <a:lstStyle/>
              <a:p>
                <a:pPr>
                  <a:defRPr sz="1391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 426,1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09-46AD-85E4-9BBB6AD81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713344"/>
        <c:axId val="138727424"/>
        <c:axId val="0"/>
      </c:bar3DChart>
      <c:catAx>
        <c:axId val="138713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2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727424"/>
        <c:crosses val="autoZero"/>
        <c:auto val="1"/>
        <c:lblAlgn val="ctr"/>
        <c:lblOffset val="100"/>
        <c:noMultiLvlLbl val="0"/>
      </c:catAx>
      <c:valAx>
        <c:axId val="138727424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8713344"/>
        <c:crosses val="autoZero"/>
        <c:crossBetween val="between"/>
      </c:valAx>
      <c:spPr>
        <a:noFill/>
        <a:ln w="25257">
          <a:noFill/>
        </a:ln>
      </c:spPr>
    </c:plotArea>
    <c:legend>
      <c:legendPos val="r"/>
      <c:layout>
        <c:manualLayout>
          <c:xMode val="edge"/>
          <c:yMode val="edge"/>
          <c:x val="0.26830126935887411"/>
          <c:y val="0.69137888067021924"/>
          <c:w val="0.47507949225645046"/>
          <c:h val="0.27777830801452841"/>
        </c:manualLayout>
      </c:layout>
      <c:overlay val="0"/>
      <c:txPr>
        <a:bodyPr/>
        <a:lstStyle/>
        <a:p>
          <a:pPr>
            <a:defRPr lang="ru-RU" sz="1093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9554095098576"/>
          <c:y val="0.22487084768359067"/>
          <c:w val="0.49484775933921993"/>
          <c:h val="0.726627596933674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5620077882760506"/>
                  <c:y val="-0.169010489880602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744568785286484"/>
                      <c:h val="0.228104214314392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D4-438F-A293-BC4E8A92B4D1}"/>
                </c:ext>
              </c:extLst>
            </c:dLbl>
            <c:dLbl>
              <c:idx val="1"/>
              <c:layout>
                <c:manualLayout>
                  <c:x val="-0.22078118214137823"/>
                  <c:y val="-0.15493212021746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591679207360797"/>
                      <c:h val="0.28219078059512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D4-438F-A293-BC4E8A92B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Телевидение и радиовещание</c:v>
                </c:pt>
                <c:pt idx="1">
                  <c:v>Периодическая печать и издательства</c:v>
                </c:pt>
              </c:strCache>
            </c:strRef>
          </c:cat>
          <c:val>
            <c:numRef>
              <c:f>Лист1!$B$2:$B$3</c:f>
              <c:numCache>
                <c:formatCode>#,##0.0_ ;[Red]\-#,##0.0\ </c:formatCode>
                <c:ptCount val="2"/>
                <c:pt idx="0">
                  <c:v>19</c:v>
                </c:pt>
                <c:pt idx="1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D2-4E09-9D4B-9976DBA28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10">
          <a:noFill/>
        </a:ln>
      </c:spPr>
    </c:plotArea>
    <c:plotVisOnly val="1"/>
    <c:dispBlanksAs val="zero"/>
    <c:showDLblsOverMax val="0"/>
  </c:chart>
  <c:txPr>
    <a:bodyPr/>
    <a:lstStyle/>
    <a:p>
      <a:pPr>
        <a:defRPr sz="179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371144789109726E-2"/>
                  <c:y val="-0.28742559722407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74-4BD8-AE8B-EE8AA62A479A}"/>
                </c:ext>
              </c:extLst>
            </c:dLbl>
            <c:spPr>
              <a:noFill/>
              <a:ln w="25286">
                <a:noFill/>
              </a:ln>
            </c:spPr>
            <c:txPr>
              <a:bodyPr/>
              <a:lstStyle/>
              <a:p>
                <a:pPr>
                  <a:defRPr sz="1393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Всего расходов 66,4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"-"?\ _₽_-;_-@_-</c:formatCode>
                <c:ptCount val="1"/>
                <c:pt idx="0">
                  <c:v>66.400000000000006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4-4BD8-AE8B-EE8AA62A47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Всего расходов 66,4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4-4BD8-AE8B-EE8AA62A4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838784"/>
        <c:axId val="138840320"/>
        <c:axId val="0"/>
      </c:bar3DChart>
      <c:catAx>
        <c:axId val="138838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 algn="ctr">
              <a:defRPr lang="ru-RU" sz="1195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840320"/>
        <c:crosses val="autoZero"/>
        <c:auto val="1"/>
        <c:lblAlgn val="ctr"/>
        <c:lblOffset val="100"/>
        <c:noMultiLvlLbl val="0"/>
      </c:catAx>
      <c:valAx>
        <c:axId val="138840320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38838784"/>
        <c:crosses val="autoZero"/>
        <c:crossBetween val="between"/>
      </c:valAx>
      <c:spPr>
        <a:noFill/>
        <a:ln w="25296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31981433899709916"/>
          <c:y val="0.69114875792041153"/>
          <c:w val="0.47507949225645041"/>
          <c:h val="0.27777830801452841"/>
        </c:manualLayout>
      </c:layout>
      <c:overlay val="0"/>
      <c:txPr>
        <a:bodyPr/>
        <a:lstStyle/>
        <a:p>
          <a:pPr>
            <a:defRPr lang="ru-RU" sz="1095" b="0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9056.42</c:v>
                </c:pt>
                <c:pt idx="1">
                  <c:v>11713.6</c:v>
                </c:pt>
                <c:pt idx="2">
                  <c:v>13300.5</c:v>
                </c:pt>
                <c:pt idx="3">
                  <c:v>11693.9</c:v>
                </c:pt>
                <c:pt idx="4">
                  <c:v>10991.1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D-4155-B90B-8F4A01A14F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7.71604938271599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8D-4155-B90B-8F4A01A14F97}"/>
                </c:ext>
              </c:extLst>
            </c:dLbl>
            <c:dLbl>
              <c:idx val="4"/>
              <c:layout>
                <c:manualLayout>
                  <c:x val="6.1728395061728392E-3"/>
                  <c:y val="2.8060332808802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8D-4155-B90B-8F4A01A14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(факт)</c:v>
                </c:pt>
                <c:pt idx="1">
                  <c:v>2023 год (ожидаемое)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52.08</c:v>
                </c:pt>
                <c:pt idx="1">
                  <c:v>60.93</c:v>
                </c:pt>
                <c:pt idx="2">
                  <c:v>229.08</c:v>
                </c:pt>
                <c:pt idx="3">
                  <c:v>279</c:v>
                </c:pt>
                <c:pt idx="4">
                  <c:v>233.08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8D-4155-B90B-8F4A01A14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7344240"/>
        <c:axId val="460024032"/>
        <c:axId val="0"/>
      </c:bar3DChart>
      <c:catAx>
        <c:axId val="45734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4032"/>
        <c:crosses val="autoZero"/>
        <c:auto val="1"/>
        <c:lblAlgn val="ctr"/>
        <c:lblOffset val="100"/>
        <c:noMultiLvlLbl val="0"/>
      </c:catAx>
      <c:valAx>
        <c:axId val="4600240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7344240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348354456342461E-3"/>
                  <c:y val="-0.393393064120570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38-45D9-8840-7DE46B8A358E}"/>
                </c:ext>
              </c:extLst>
            </c:dLbl>
            <c:dLbl>
              <c:idx val="1"/>
              <c:layout>
                <c:manualLayout>
                  <c:x val="1.1587387726150131E-3"/>
                  <c:y val="-0.44450637325537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701563074188341E-2"/>
                      <c:h val="7.15359984877302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038-45D9-8840-7DE46B8A358E}"/>
                </c:ext>
              </c:extLst>
            </c:dLbl>
            <c:dLbl>
              <c:idx val="2"/>
              <c:layout>
                <c:manualLayout>
                  <c:x val="8.7082204541376242E-3"/>
                  <c:y val="-0.36362792193902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62989582354099E-2"/>
                      <c:h val="6.8705052672422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038-45D9-8840-7DE46B8A358E}"/>
                </c:ext>
              </c:extLst>
            </c:dLbl>
            <c:dLbl>
              <c:idx val="3"/>
              <c:layout>
                <c:manualLayout>
                  <c:x val="-1.4823139309308507E-3"/>
                  <c:y val="-0.3389148718135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38-45D9-8840-7DE46B8A358E}"/>
                </c:ext>
              </c:extLst>
            </c:dLbl>
            <c:dLbl>
              <c:idx val="4"/>
              <c:layout>
                <c:manualLayout>
                  <c:x val="9.7948518540673969E-3"/>
                  <c:y val="-0.23848169025995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7.39698076664781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038-45D9-8840-7DE46B8A358E}"/>
                </c:ext>
              </c:extLst>
            </c:dLbl>
            <c:dLbl>
              <c:idx val="5"/>
              <c:layout>
                <c:manualLayout>
                  <c:x val="5.7246844367718833E-3"/>
                  <c:y val="-0.2378638070065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72565441446674E-2"/>
                      <c:h val="5.2910787690256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038-45D9-8840-7DE46B8A3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год 
ожидаемое</c:v>
                </c:pt>
                <c:pt idx="3">
                  <c:v>2025  год 
прогноз</c:v>
                </c:pt>
                <c:pt idx="4">
                  <c:v>2026 год  
прогноз</c:v>
                </c:pt>
                <c:pt idx="5">
                  <c:v>2027 год 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633.79999999999995</c:v>
                </c:pt>
                <c:pt idx="1">
                  <c:v>688.32</c:v>
                </c:pt>
                <c:pt idx="2">
                  <c:v>589.70000000000005</c:v>
                </c:pt>
                <c:pt idx="3">
                  <c:v>534.4</c:v>
                </c:pt>
                <c:pt idx="4">
                  <c:v>361</c:v>
                </c:pt>
                <c:pt idx="5">
                  <c:v>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38-45D9-8840-7DE46B8A3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1860016"/>
        <c:axId val="411859232"/>
        <c:axId val="0"/>
      </c:bar3DChart>
      <c:catAx>
        <c:axId val="41186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59232"/>
        <c:crosses val="autoZero"/>
        <c:auto val="1"/>
        <c:lblAlgn val="ctr"/>
        <c:lblOffset val="100"/>
        <c:noMultiLvlLbl val="0"/>
      </c:catAx>
      <c:valAx>
        <c:axId val="411859232"/>
        <c:scaling>
          <c:orientation val="minMax"/>
          <c:max val="8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186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021487694685728E-2"/>
          <c:y val="1.8312281541367197E-2"/>
          <c:w val="0.91779390174938336"/>
          <c:h val="0.8818464615042772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554977600650888E-3"/>
                  <c:y val="-0.280024441728696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3AF-476A-A6FC-C7DA292C8151}"/>
                </c:ext>
              </c:extLst>
            </c:dLbl>
            <c:dLbl>
              <c:idx val="1"/>
              <c:layout>
                <c:manualLayout>
                  <c:x val="4.4372680395577948E-3"/>
                  <c:y val="-0.32978776167727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AF-476A-A6FC-C7DA292C8151}"/>
                </c:ext>
              </c:extLst>
            </c:dLbl>
            <c:dLbl>
              <c:idx val="2"/>
              <c:layout>
                <c:manualLayout>
                  <c:x val="1.1229537570178132E-2"/>
                  <c:y val="-0.365937911660609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AF-476A-A6FC-C7DA292C8151}"/>
                </c:ext>
              </c:extLst>
            </c:dLbl>
            <c:dLbl>
              <c:idx val="3"/>
              <c:layout>
                <c:manualLayout>
                  <c:x val="4.9599752074329954E-3"/>
                  <c:y val="-0.395405867602012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AF-476A-A6FC-C7DA292C8151}"/>
                </c:ext>
              </c:extLst>
            </c:dLbl>
            <c:dLbl>
              <c:idx val="4"/>
              <c:layout>
                <c:manualLayout>
                  <c:x val="7.9332246291765416E-3"/>
                  <c:y val="-0.40731248115288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AF-476A-A6FC-C7DA292C8151}"/>
                </c:ext>
              </c:extLst>
            </c:dLbl>
            <c:dLbl>
              <c:idx val="5"/>
              <c:layout>
                <c:manualLayout>
                  <c:x val="5.2810548201410231E-3"/>
                  <c:y val="-0.38849592108813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AF-476A-A6FC-C7DA292C81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факт</c:v>
                </c:pt>
                <c:pt idx="1">
                  <c:v>2023 год 
факт</c:v>
                </c:pt>
                <c:pt idx="2">
                  <c:v>2024  год 
ожидаемое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
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40.67</c:v>
                </c:pt>
                <c:pt idx="1">
                  <c:v>43.03</c:v>
                </c:pt>
                <c:pt idx="2">
                  <c:v>44.77</c:v>
                </c:pt>
                <c:pt idx="3">
                  <c:v>46.12</c:v>
                </c:pt>
                <c:pt idx="4">
                  <c:v>46.67</c:v>
                </c:pt>
                <c:pt idx="5">
                  <c:v>47.27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F-476A-A6FC-C7DA292C8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1208"/>
        <c:axId val="460054736"/>
        <c:axId val="0"/>
      </c:bar3DChart>
      <c:catAx>
        <c:axId val="460051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4736"/>
        <c:crosses val="autoZero"/>
        <c:auto val="1"/>
        <c:lblAlgn val="ctr"/>
        <c:lblOffset val="100"/>
        <c:noMultiLvlLbl val="0"/>
      </c:catAx>
      <c:valAx>
        <c:axId val="460054736"/>
        <c:scaling>
          <c:orientation val="minMax"/>
          <c:max val="50"/>
          <c:min val="3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spPr>
          <a:effectLst>
            <a:outerShdw blurRad="50800" dist="50800" dir="5400000" sx="2000" sy="2000" algn="ctr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1208"/>
        <c:crosses val="autoZero"/>
        <c:crossBetween val="between"/>
      </c:valAx>
      <c:spPr>
        <a:ln w="127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30849837995705E-2"/>
          <c:y val="2.0062098363339744E-2"/>
          <c:w val="0.79675193094487073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6.1345840800297547E-3"/>
                  <c:y val="-2.088583724615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7B-4B27-A087-7A19834BEB58}"/>
                </c:ext>
              </c:extLst>
            </c:dLbl>
            <c:dLbl>
              <c:idx val="1"/>
              <c:layout>
                <c:manualLayout>
                  <c:x val="-1.3802814180066949E-2"/>
                  <c:y val="2.571278629859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35320841481129E-2"/>
                      <c:h val="6.77258082435285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A7B-4B27-A087-7A19834BEB58}"/>
                </c:ext>
              </c:extLst>
            </c:dLbl>
            <c:dLbl>
              <c:idx val="2"/>
              <c:layout>
                <c:manualLayout>
                  <c:x val="-2.0203734987413312E-2"/>
                  <c:y val="4.6413361478354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7B-4B27-A087-7A19834BEB58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7B-4B27-A087-7A19834BEB58}"/>
                </c:ext>
              </c:extLst>
            </c:dLbl>
            <c:dLbl>
              <c:idx val="4"/>
              <c:layout>
                <c:manualLayout>
                  <c:x val="-2.592579652109098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7B-4B27-A087-7A19834BEB58}"/>
                </c:ext>
              </c:extLst>
            </c:dLbl>
            <c:dLbl>
              <c:idx val="5"/>
              <c:layout>
                <c:manualLayout>
                  <c:x val="-1.1118185884379517E-2"/>
                  <c:y val="4.85797874310261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7B-4B27-A087-7A19834BEB58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9052.5</c:v>
                </c:pt>
                <c:pt idx="1">
                  <c:v>10965</c:v>
                </c:pt>
                <c:pt idx="2">
                  <c:v>13007.5</c:v>
                </c:pt>
                <c:pt idx="3">
                  <c:v>14496.3</c:v>
                </c:pt>
                <c:pt idx="4">
                  <c:v>13599.2</c:v>
                </c:pt>
                <c:pt idx="5">
                  <c:v>13738.6</c:v>
                </c:pt>
                <c:pt idx="6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A7B-4B27-A087-7A19834BEB5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2.1471044280104171E-2"/>
                  <c:y val="-2.552713441196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7B-4B27-A087-7A19834BEB58}"/>
                </c:ext>
              </c:extLst>
            </c:dLbl>
            <c:dLbl>
              <c:idx val="1"/>
              <c:layout>
                <c:manualLayout>
                  <c:x val="2.2363717687590334E-2"/>
                  <c:y val="-2.1555997820044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7B-4B27-A087-7A19834BEB58}"/>
                </c:ext>
              </c:extLst>
            </c:dLbl>
            <c:dLbl>
              <c:idx val="2"/>
              <c:layout>
                <c:manualLayout>
                  <c:x val="2.8799769335693761E-3"/>
                  <c:y val="-1.34724986375281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7B-4B27-A087-7A19834BEB58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A7B-4B27-A087-7A19834BEB58}"/>
                </c:ext>
              </c:extLst>
            </c:dLbl>
            <c:dLbl>
              <c:idx val="4"/>
              <c:layout>
                <c:manualLayout>
                  <c:x val="1.04544715236782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A7B-4B27-A087-7A19834BEB58}"/>
                </c:ext>
              </c:extLst>
            </c:dLbl>
            <c:dLbl>
              <c:idx val="5"/>
              <c:layout>
                <c:manualLayout>
                  <c:x val="4.9462522595121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A7B-4B27-A087-7A19834BEB58}"/>
                </c:ext>
              </c:extLst>
            </c:dLbl>
            <c:dLbl>
              <c:idx val="6"/>
              <c:layout>
                <c:manualLayout>
                  <c:x val="1.8152985143592055E-2"/>
                  <c:y val="6.71443913639224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9108.5</c:v>
                </c:pt>
                <c:pt idx="1">
                  <c:v>11221.8</c:v>
                </c:pt>
                <c:pt idx="2">
                  <c:v>13492.1</c:v>
                </c:pt>
                <c:pt idx="3">
                  <c:v>15521.7</c:v>
                </c:pt>
                <c:pt idx="4">
                  <c:v>14419.2</c:v>
                </c:pt>
                <c:pt idx="5">
                  <c:v>14138.6</c:v>
                </c:pt>
                <c:pt idx="6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A7B-4B27-A087-7A19834BEB5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12237776455238E-3"/>
                  <c:y val="8.8147248183512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73053307851828E-2"/>
                      <c:h val="5.50464052450350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A7B-4B27-A087-7A19834BEB58}"/>
                </c:ext>
              </c:extLst>
            </c:dLbl>
            <c:dLbl>
              <c:idx val="1"/>
              <c:layout>
                <c:manualLayout>
                  <c:x val="7.1809051356076931E-3"/>
                  <c:y val="6.1835956161343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A7B-4B27-A087-7A19834BEB58}"/>
                </c:ext>
              </c:extLst>
            </c:dLbl>
            <c:dLbl>
              <c:idx val="2"/>
              <c:layout>
                <c:manualLayout>
                  <c:x val="3.0672920400148775E-2"/>
                  <c:y val="3.2489262888918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A7B-4B27-A087-7A19834BEB58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A7B-4B27-A087-7A19834BEB58}"/>
                </c:ext>
              </c:extLst>
            </c:dLbl>
            <c:dLbl>
              <c:idx val="4"/>
              <c:layout>
                <c:manualLayout>
                  <c:x val="4.1408442540200846E-2"/>
                  <c:y val="3.481027692829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A7B-4B27-A087-7A19834BEB58}"/>
                </c:ext>
              </c:extLst>
            </c:dLbl>
            <c:dLbl>
              <c:idx val="5"/>
              <c:layout>
                <c:manualLayout>
                  <c:x val="2.3004690300111468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A7B-4B27-A087-7A19834BEB58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A7B-4B27-A087-7A19834BE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2021 год исполнение</c:v>
                </c:pt>
                <c:pt idx="1">
                  <c:v>2022 год исполнение</c:v>
                </c:pt>
                <c:pt idx="2">
                  <c:v>2023 год  исполнение</c:v>
                </c:pt>
                <c:pt idx="3">
                  <c:v>2024 год ожидаемое
исполнение</c:v>
                </c:pt>
                <c:pt idx="4">
                  <c:v>2025 год 
прогноз</c:v>
                </c:pt>
                <c:pt idx="5">
                  <c:v>2026 год прогноз</c:v>
                </c:pt>
                <c:pt idx="6">
                  <c:v>2027 год прогноз</c:v>
                </c:pt>
              </c:strCache>
            </c:strRef>
          </c:cat>
          <c:val>
            <c:numRef>
              <c:f>Лист1!$D$2:$D$8</c:f>
              <c:numCache>
                <c:formatCode>#,##0.0</c:formatCode>
                <c:ptCount val="7"/>
                <c:pt idx="0">
                  <c:v>-56</c:v>
                </c:pt>
                <c:pt idx="1">
                  <c:v>-256.79999999999927</c:v>
                </c:pt>
                <c:pt idx="2">
                  <c:v>-484.6</c:v>
                </c:pt>
                <c:pt idx="3">
                  <c:v>-1025.4000000000001</c:v>
                </c:pt>
                <c:pt idx="4">
                  <c:v>-820</c:v>
                </c:pt>
                <c:pt idx="5">
                  <c:v>-400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A7B-4B27-A087-7A19834BE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25600"/>
        <c:axId val="460026384"/>
        <c:axId val="0"/>
      </c:bar3DChart>
      <c:catAx>
        <c:axId val="460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6384"/>
        <c:crossesAt val="0"/>
        <c:auto val="1"/>
        <c:lblAlgn val="ctr"/>
        <c:lblOffset val="100"/>
        <c:noMultiLvlLbl val="0"/>
      </c:catAx>
      <c:valAx>
        <c:axId val="460026384"/>
        <c:scaling>
          <c:orientation val="minMax"/>
          <c:max val="16000"/>
          <c:min val="-65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25600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575732326037845E-2"/>
          <c:y val="2.9344692694963717E-2"/>
          <c:w val="0.80429829515204054"/>
          <c:h val="0.839202076962208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4.6252985290314869E-3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1F0-4303-B6F1-E4C6A325CDDC}"/>
                </c:ext>
              </c:extLst>
            </c:dLbl>
            <c:dLbl>
              <c:idx val="1"/>
              <c:layout>
                <c:manualLayout>
                  <c:x val="-1.5312091186358174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F0-4303-B6F1-E4C6A325CDDC}"/>
                </c:ext>
              </c:extLst>
            </c:dLbl>
            <c:dLbl>
              <c:idx val="2"/>
              <c:layout>
                <c:manualLayout>
                  <c:x val="-1.458527400089453E-2"/>
                  <c:y val="6.96194574871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42626033004879E-2"/>
                      <c:h val="4.36281933586326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F0-4303-B6F1-E4C6A325CDDC}"/>
                </c:ext>
              </c:extLst>
            </c:dLbl>
            <c:dLbl>
              <c:idx val="3"/>
              <c:layout>
                <c:manualLayout>
                  <c:x val="-3.3642748216431699E-2"/>
                  <c:y val="1.3923891497435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F0-4303-B6F1-E4C6A325CDDC}"/>
                </c:ext>
              </c:extLst>
            </c:dLbl>
            <c:dLbl>
              <c:idx val="4"/>
              <c:layout>
                <c:manualLayout>
                  <c:x val="-2.1798859955731414E-2"/>
                  <c:y val="5.355530297203451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F0-4303-B6F1-E4C6A325CDDC}"/>
                </c:ext>
              </c:extLst>
            </c:dLbl>
            <c:dLbl>
              <c:idx val="5"/>
              <c:layout>
                <c:manualLayout>
                  <c:x val="-1.2122988256590568E-2"/>
                  <c:y val="-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F0-4303-B6F1-E4C6A325CDDC}"/>
                </c:ext>
              </c:extLst>
            </c:dLbl>
            <c:dLbl>
              <c:idx val="6"/>
              <c:layout>
                <c:manualLayout>
                  <c:x val="-1.195245117053814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10965</c:v>
                </c:pt>
                <c:pt idx="1">
                  <c:v>13007.5</c:v>
                </c:pt>
                <c:pt idx="2">
                  <c:v>14496.3</c:v>
                </c:pt>
                <c:pt idx="3">
                  <c:v>13599.2</c:v>
                </c:pt>
                <c:pt idx="4">
                  <c:v>13738.6</c:v>
                </c:pt>
                <c:pt idx="5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1F0-4303-B6F1-E4C6A325CD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2036015531115472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1F0-4303-B6F1-E4C6A325CDDC}"/>
                </c:ext>
              </c:extLst>
            </c:dLbl>
            <c:dLbl>
              <c:idx val="1"/>
              <c:layout>
                <c:manualLayout>
                  <c:x val="1.2662410729292186E-2"/>
                  <c:y val="-2.3206485829059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1F0-4303-B6F1-E4C6A325CDDC}"/>
                </c:ext>
              </c:extLst>
            </c:dLbl>
            <c:dLbl>
              <c:idx val="2"/>
              <c:layout>
                <c:manualLayout>
                  <c:x val="1.8306294589208842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1F0-4303-B6F1-E4C6A325CDDC}"/>
                </c:ext>
              </c:extLst>
            </c:dLbl>
            <c:dLbl>
              <c:idx val="3"/>
              <c:layout>
                <c:manualLayout>
                  <c:x val="1.363108276669805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1F0-4303-B6F1-E4C6A325CDDC}"/>
                </c:ext>
              </c:extLst>
            </c:dLbl>
            <c:dLbl>
              <c:idx val="4"/>
              <c:layout>
                <c:manualLayout>
                  <c:x val="2.45383363201189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1F0-4303-B6F1-E4C6A325CDDC}"/>
                </c:ext>
              </c:extLst>
            </c:dLbl>
            <c:dLbl>
              <c:idx val="5"/>
              <c:layout>
                <c:manualLayout>
                  <c:x val="4.8711214994143395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1F0-4303-B6F1-E4C6A325CDDC}"/>
                </c:ext>
              </c:extLst>
            </c:dLbl>
            <c:dLbl>
              <c:idx val="6"/>
              <c:layout>
                <c:manualLayout>
                  <c:x val="4.7494281362661435E-2"/>
                  <c:y val="2.552713441196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11221.8</c:v>
                </c:pt>
                <c:pt idx="1">
                  <c:v>13492.1</c:v>
                </c:pt>
                <c:pt idx="2">
                  <c:v>15521.7</c:v>
                </c:pt>
                <c:pt idx="3">
                  <c:v>14419.2</c:v>
                </c:pt>
                <c:pt idx="4">
                  <c:v>14138.6</c:v>
                </c:pt>
                <c:pt idx="5">
                  <c:v>14377.3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1F0-4303-B6F1-E4C6A325CD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8975426571440765E-3"/>
                  <c:y val="9.2831425163285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1F0-4303-B6F1-E4C6A325CDDC}"/>
                </c:ext>
              </c:extLst>
            </c:dLbl>
            <c:dLbl>
              <c:idx val="1"/>
              <c:layout>
                <c:manualLayout>
                  <c:x val="2.8013811563247937E-4"/>
                  <c:y val="1.160397382746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1F0-4303-B6F1-E4C6A325CDDC}"/>
                </c:ext>
              </c:extLst>
            </c:dLbl>
            <c:dLbl>
              <c:idx val="2"/>
              <c:layout>
                <c:manualLayout>
                  <c:x val="3.2182190176303263E-2"/>
                  <c:y val="4.177203994877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1F0-4303-B6F1-E4C6A325CDDC}"/>
                </c:ext>
              </c:extLst>
            </c:dLbl>
            <c:dLbl>
              <c:idx val="3"/>
              <c:layout>
                <c:manualLayout>
                  <c:x val="3.8341150500185966E-2"/>
                  <c:y val="3.945175682234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1F0-4303-B6F1-E4C6A325CDDC}"/>
                </c:ext>
              </c:extLst>
            </c:dLbl>
            <c:dLbl>
              <c:idx val="4"/>
              <c:layout>
                <c:manualLayout>
                  <c:x val="4.1408424793501576E-2"/>
                  <c:y val="1.160397382746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1F0-4303-B6F1-E4C6A325CDDC}"/>
                </c:ext>
              </c:extLst>
            </c:dLbl>
            <c:dLbl>
              <c:idx val="5"/>
              <c:layout>
                <c:manualLayout>
                  <c:x val="3.6543661296935948E-4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11F0-4303-B6F1-E4C6A325CDDC}"/>
                </c:ext>
              </c:extLst>
            </c:dLbl>
            <c:dLbl>
              <c:idx val="6"/>
              <c:layout>
                <c:manualLayout>
                  <c:x val="2.3004690300111468E-2"/>
                  <c:y val="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F0-4303-B6F1-E4C6A325C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Лист1!$D$2:$D$7</c:f>
              <c:numCache>
                <c:formatCode>#,##0.0</c:formatCode>
                <c:ptCount val="6"/>
                <c:pt idx="0">
                  <c:v>-256.8</c:v>
                </c:pt>
                <c:pt idx="1">
                  <c:v>-484.6</c:v>
                </c:pt>
                <c:pt idx="2">
                  <c:v>-1025.4000000000001</c:v>
                </c:pt>
                <c:pt idx="3">
                  <c:v>-820</c:v>
                </c:pt>
                <c:pt idx="4">
                  <c:v>-400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1F0-4303-B6F1-E4C6A325CD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19618190571418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11F0-4303-B6F1-E4C6A325CD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2022 год исполнение</c:v>
                </c:pt>
                <c:pt idx="1">
                  <c:v>2023 год исполнение</c:v>
                </c:pt>
                <c:pt idx="2">
                  <c:v>2024 год 
ожидаемое исполнение</c:v>
                </c:pt>
                <c:pt idx="3">
                  <c:v>2025 год 
прогноз</c:v>
                </c:pt>
                <c:pt idx="4">
                  <c:v>2026 год 
прогноз</c:v>
                </c:pt>
                <c:pt idx="5">
                  <c:v>2027 год прогноз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748.1</c:v>
                </c:pt>
                <c:pt idx="1">
                  <c:v>1427.5</c:v>
                </c:pt>
                <c:pt idx="2">
                  <c:v>2094.3000000000002</c:v>
                </c:pt>
                <c:pt idx="3">
                  <c:v>2771.1</c:v>
                </c:pt>
                <c:pt idx="4">
                  <c:v>2974</c:v>
                </c:pt>
                <c:pt idx="5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1F0-4303-B6F1-E4C6A325C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0053560"/>
        <c:axId val="459851768"/>
        <c:axId val="0"/>
      </c:bar3DChart>
      <c:catAx>
        <c:axId val="46005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59851768"/>
        <c:crossesAt val="0"/>
        <c:auto val="1"/>
        <c:lblAlgn val="ctr"/>
        <c:lblOffset val="100"/>
        <c:noMultiLvlLbl val="0"/>
      </c:catAx>
      <c:valAx>
        <c:axId val="459851768"/>
        <c:scaling>
          <c:orientation val="minMax"/>
          <c:max val="14000"/>
          <c:min val="-65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0053560"/>
        <c:crosses val="autoZero"/>
        <c:crossBetween val="between"/>
        <c:majorUnit val="1000"/>
        <c:minorUnit val="200"/>
      </c:valAx>
    </c:plotArea>
    <c:legend>
      <c:legendPos val="r"/>
      <c:layout>
        <c:manualLayout>
          <c:xMode val="edge"/>
          <c:yMode val="edge"/>
          <c:x val="0.86444089901691834"/>
          <c:y val="0.27648865038387549"/>
          <c:w val="0.12855097652967334"/>
          <c:h val="0.40525102473994118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Верхний предел муниципального долга на </a:t>
            </a:r>
            <a:r>
              <a:rPr lang="ru-RU" sz="1800" dirty="0" smtClean="0"/>
              <a:t>01.01.2026</a:t>
            </a:r>
            <a:endParaRPr lang="ru-RU" sz="1800" dirty="0"/>
          </a:p>
        </c:rich>
      </c:tx>
      <c:layout>
        <c:manualLayout>
          <c:xMode val="edge"/>
          <c:yMode val="edge"/>
          <c:x val="0.16709487702926024"/>
          <c:y val="0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Верхний предел муниципального долга на 01.01.2024</c:v>
                </c:pt>
              </c:strCache>
            </c:strRef>
          </c:tx>
          <c:dLbls>
            <c:dLbl>
              <c:idx val="0"/>
              <c:layout>
                <c:manualLayout>
                  <c:x val="0.22999155920214148"/>
                  <c:y val="0.1711682510812065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r>
                      <a:rPr lang="ru-RU" sz="1400" b="0" dirty="0"/>
                      <a:t>Муниципальные гарантии
 </a:t>
                    </a:r>
                    <a:r>
                      <a:rPr lang="ru-RU" sz="1400" b="0" dirty="0" smtClean="0"/>
                      <a:t>197,1</a:t>
                    </a:r>
                    <a:r>
                      <a:rPr lang="ru-RU" sz="1400" b="0" dirty="0"/>
                      <a:t>
</a:t>
                    </a:r>
                    <a:r>
                      <a:rPr lang="ru-RU" sz="1400" b="0" dirty="0" smtClean="0"/>
                      <a:t>7%</a:t>
                    </a:r>
                    <a:endParaRPr lang="ru-RU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08641975308638"/>
                      <c:h val="0.283689964697008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B13-49BF-987A-43905EE8ADB0}"/>
                </c:ext>
              </c:extLst>
            </c:dLbl>
            <c:dLbl>
              <c:idx val="1"/>
              <c:layout>
                <c:manualLayout>
                  <c:x val="-0.21450617283950618"/>
                  <c:y val="-0.270782101131207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0"/>
                    </a:pPr>
                    <a:fld id="{9D0B9725-2AC2-4387-8628-93695FB1D1A8}" type="CATEGORYNAME">
                      <a:rPr lang="ru-RU"/>
                      <a:pPr>
                        <a:defRPr sz="1400" b="0"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2 518,2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300148245358219"/>
                      <c:h val="0.27162402158922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13-49BF-987A-43905EE8ADB0}"/>
                </c:ext>
              </c:extLst>
            </c:dLbl>
            <c:dLbl>
              <c:idx val="2"/>
              <c:layout>
                <c:manualLayout>
                  <c:x val="0.25271483669659561"/>
                  <c:y val="-0.1992283629425081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C7-44B3-81BC-F493A15613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Муниципальные гарантии</c:v>
                </c:pt>
                <c:pt idx="1">
                  <c:v>Коммерческий кредит</c:v>
                </c:pt>
                <c:pt idx="2">
                  <c:v>Бюджетный кредит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197.1</c:v>
                </c:pt>
                <c:pt idx="1">
                  <c:v>2518.1999999999998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3-49BF-987A-43905EE8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210"/>
      <c:rotY val="0"/>
      <c:depthPercent val="1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49140681899503E-2"/>
          <c:y val="4.9910592076206253E-2"/>
          <c:w val="0.8977737401730671"/>
          <c:h val="0.9098251029388635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0178975413478547"/>
                  <c:y val="-4.6633181598223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A7-4B69-8C8E-EAB3A30EC48B}"/>
                </c:ext>
              </c:extLst>
            </c:dLbl>
            <c:dLbl>
              <c:idx val="1"/>
              <c:layout>
                <c:manualLayout>
                  <c:x val="8.6555639039490276E-2"/>
                  <c:y val="4.98004672020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320129759952168E-2"/>
                      <c:h val="4.2203708250686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A7-4B69-8C8E-EAB3A30EC48B}"/>
                </c:ext>
              </c:extLst>
            </c:dLbl>
            <c:dLbl>
              <c:idx val="2"/>
              <c:layout>
                <c:manualLayout>
                  <c:x val="7.3089939671354062E-2"/>
                  <c:y val="4.79002910286287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93365759855211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705-403E-8879-68B96791C007}"/>
                </c:ext>
              </c:extLst>
            </c:dLbl>
            <c:dLbl>
              <c:idx val="3"/>
              <c:layout>
                <c:manualLayout>
                  <c:x val="7.4807288594415933E-2"/>
                  <c:y val="4.6001244851444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587074906881468E-2"/>
                      <c:h val="4.45353673305973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C-4790-A937-3AE304DC8249}"/>
                </c:ext>
              </c:extLst>
            </c:dLbl>
            <c:dLbl>
              <c:idx val="4"/>
              <c:layout>
                <c:manualLayout>
                  <c:x val="7.3017444068289569E-2"/>
                  <c:y val="-4.7266825605705252E-3"/>
                </c:manualLayout>
              </c:layout>
              <c:tx>
                <c:rich>
                  <a:bodyPr/>
                  <a:lstStyle/>
                  <a:p>
                    <a:fld id="{569065ED-678A-4324-827F-B8C37E265047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63212326387491E-2"/>
                      <c:h val="4.57449484805933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31C-4790-A937-3AE304DC82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6230.3</c:v>
                </c:pt>
                <c:pt idx="1">
                  <c:v>7604.3</c:v>
                </c:pt>
                <c:pt idx="2">
                  <c:v>8273.7000000000007</c:v>
                </c:pt>
                <c:pt idx="3">
                  <c:v>9048.1</c:v>
                </c:pt>
                <c:pt idx="4">
                  <c:v>10040.799999999999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A-4363-B6B7-22502A6419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48954083075456E-2"/>
                  <c:y val="-4.790046961318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2D-48B7-A5F3-9210A8E27B3A}"/>
                </c:ext>
              </c:extLst>
            </c:dLbl>
            <c:dLbl>
              <c:idx val="1"/>
              <c:layout>
                <c:manualLayout>
                  <c:x val="4.3610170724021666E-2"/>
                  <c:y val="-2.3950234806594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2D-48B7-A5F3-9210A8E27B3A}"/>
                </c:ext>
              </c:extLst>
            </c:dLbl>
            <c:dLbl>
              <c:idx val="2"/>
              <c:layout>
                <c:manualLayout>
                  <c:x val="1.6674477041537735E-2"/>
                  <c:y val="4.7901412535816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76472726978916E-2"/>
                      <c:h val="4.57449484805933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42D-48B7-A5F3-9210A8E27B3A}"/>
                </c:ext>
              </c:extLst>
            </c:dLbl>
            <c:dLbl>
              <c:idx val="3"/>
              <c:layout>
                <c:manualLayout>
                  <c:x val="1.6674477041537735E-2"/>
                  <c:y val="-2.39502348065924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2D-48B7-A5F3-9210A8E27B3A}"/>
                </c:ext>
              </c:extLst>
            </c:dLbl>
            <c:dLbl>
              <c:idx val="4"/>
              <c:layout>
                <c:manualLayout>
                  <c:x val="1.6674477041537735E-2"/>
                  <c:y val="2.395023480659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2D-48B7-A5F3-9210A8E27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  <c:pt idx="4">
                  <c:v>2027 год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6790.9</c:v>
                </c:pt>
                <c:pt idx="1">
                  <c:v>6892</c:v>
                </c:pt>
                <c:pt idx="2">
                  <c:v>5325.5</c:v>
                </c:pt>
                <c:pt idx="3">
                  <c:v>4690.5</c:v>
                </c:pt>
                <c:pt idx="4">
                  <c:v>4336.5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63-B6B7-22502A641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88384"/>
        <c:axId val="72732672"/>
        <c:axId val="0"/>
      </c:bar3DChart>
      <c:catAx>
        <c:axId val="7108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2732672"/>
        <c:crosses val="autoZero"/>
        <c:auto val="1"/>
        <c:lblAlgn val="ctr"/>
        <c:lblOffset val="100"/>
        <c:noMultiLvlLbl val="0"/>
      </c:catAx>
      <c:valAx>
        <c:axId val="72732672"/>
        <c:scaling>
          <c:orientation val="minMax"/>
        </c:scaling>
        <c:delete val="0"/>
        <c:axPos val="b"/>
        <c:majorGridlines>
          <c:spPr>
            <a:ln w="3174"/>
          </c:spPr>
        </c:majorGridlines>
        <c:numFmt formatCode="#,##0" sourceLinked="0"/>
        <c:majorTickMark val="out"/>
        <c:minorTickMark val="none"/>
        <c:tickLblPos val="nextTo"/>
        <c:spPr>
          <a:ln w="3174"/>
        </c:spPr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1088384"/>
        <c:crosses val="autoZero"/>
        <c:crossBetween val="between"/>
      </c:valAx>
      <c:spPr>
        <a:noFill/>
        <a:ln w="25392">
          <a:noFill/>
        </a:ln>
      </c:spPr>
    </c:plotArea>
    <c:legend>
      <c:legendPos val="t"/>
      <c:layout>
        <c:manualLayout>
          <c:xMode val="edge"/>
          <c:yMode val="edge"/>
          <c:x val="0.14590595257934308"/>
          <c:y val="1.4863379405825113E-2"/>
          <c:w val="0.63783719743365419"/>
          <c:h val="4.4452430901816421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0.44548</cdr:y>
    </cdr:from>
    <cdr:to>
      <cdr:x>0.55555</cdr:x>
      <cdr:y>0.64751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4" y="2016224"/>
          <a:ext cx="914391" cy="9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2 771,1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(100%)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0.69655</cdr:x>
      <cdr:y>0.3367</cdr:y>
    </cdr:from>
    <cdr:to>
      <cdr:x>0.79974</cdr:x>
      <cdr:y>0.44012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5832648" y="1523909"/>
          <a:ext cx="864096" cy="468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0.79974</cdr:x>
      <cdr:y>0.33555</cdr:y>
    </cdr:from>
    <cdr:to>
      <cdr:x>0.96598</cdr:x>
      <cdr:y>0.33555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6696744" y="1518683"/>
          <a:ext cx="139203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0.5</cdr:y>
    </cdr:from>
    <cdr:to>
      <cdr:x>0.21874</cdr:x>
      <cdr:y>0.5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0" y="2262981"/>
          <a:ext cx="1800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0.21875</cdr:x>
      <cdr:y>0.38328</cdr:y>
    </cdr:from>
    <cdr:to>
      <cdr:x>0.315</cdr:x>
      <cdr:y>0.5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00200" y="1734707"/>
          <a:ext cx="792088" cy="5282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0.69124</cdr:x>
      <cdr:y>0.69106</cdr:y>
    </cdr:from>
    <cdr:to>
      <cdr:x>0.80499</cdr:x>
      <cdr:y>0.81562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5688632" y="3127704"/>
          <a:ext cx="936104" cy="5637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0.80499</cdr:x>
      <cdr:y>0.81562</cdr:y>
    </cdr:from>
    <cdr:to>
      <cdr:x>0.95373</cdr:x>
      <cdr:y>0.81562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>
          <a:off x="6624736" y="3691468"/>
          <a:ext cx="1224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0.20612</cdr:x>
      <cdr:y>0.71923</cdr:y>
    </cdr:from>
    <cdr:to>
      <cdr:x>0.31955</cdr:x>
      <cdr:y>0.87234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368151" y="2434145"/>
          <a:ext cx="752938" cy="51818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0.03254</cdr:x>
      <cdr:y>0.87234</cdr:y>
    </cdr:from>
    <cdr:to>
      <cdr:x>0.20821</cdr:x>
      <cdr:y>0.87234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216023" y="2952328"/>
          <a:ext cx="11660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0.41538</cdr:x>
      <cdr:y>0.50087</cdr:y>
    </cdr:from>
    <cdr:to>
      <cdr:x>0.59678</cdr:x>
      <cdr:y>0.75434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95124"/>
          <a:ext cx="849046" cy="85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913,2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0.57952</cdr:x>
      <cdr:y>0.15619</cdr:y>
    </cdr:from>
    <cdr:to>
      <cdr:x>0.84782</cdr:x>
      <cdr:y>0.15619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88432" y="55082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0.02146</cdr:x>
      <cdr:y>0.21569</cdr:y>
    </cdr:from>
    <cdr:to>
      <cdr:x>0.2683</cdr:x>
      <cdr:y>0.21569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144016" y="792088"/>
          <a:ext cx="165618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0.15619</cdr:y>
    </cdr:from>
    <cdr:to>
      <cdr:x>0.58425</cdr:x>
      <cdr:y>0.23786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54871" y="550826"/>
          <a:ext cx="565280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0.2683</cdr:x>
      <cdr:y>0.21569</cdr:y>
    </cdr:from>
    <cdr:to>
      <cdr:x>0.46147</cdr:x>
      <cdr:y>0.2549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1800200" y="792088"/>
          <a:ext cx="1296144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0.51513</cdr:x>
      <cdr:y>0.24501</cdr:y>
    </cdr:from>
    <cdr:to>
      <cdr:x>0.7405</cdr:x>
      <cdr:y>0.24501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3456384" y="864096"/>
          <a:ext cx="15121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0.74853</cdr:x>
      <cdr:y>0.38298</cdr:y>
    </cdr:from>
    <cdr:to>
      <cdr:x>0.91776</cdr:x>
      <cdr:y>0.38298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968551" y="1296144"/>
          <a:ext cx="112330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0.29406</cdr:x>
      <cdr:y>0.12251</cdr:y>
    </cdr:from>
    <cdr:to>
      <cdr:x>0.44431</cdr:x>
      <cdr:y>0.12251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>
          <a:off x="1973092" y="432049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0.44431</cdr:x>
      <cdr:y>0.12251</cdr:y>
    </cdr:from>
    <cdr:to>
      <cdr:x>0.49367</cdr:x>
      <cdr:y>0.2549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H="1" flipV="1">
          <a:off x="2981204" y="432049"/>
          <a:ext cx="331196" cy="4669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0.7405</cdr:x>
      <cdr:y>0.24501</cdr:y>
    </cdr:from>
    <cdr:to>
      <cdr:x>0.75109</cdr:x>
      <cdr:y>0.38794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968552" y="864096"/>
          <a:ext cx="71084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0.50801</cdr:x>
      <cdr:y>0.29335</cdr:y>
    </cdr:from>
    <cdr:to>
      <cdr:x>0.64669</cdr:x>
      <cdr:y>0.36594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3402045" y="866065"/>
          <a:ext cx="928694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0.64669</cdr:x>
      <cdr:y>0.29335</cdr:y>
    </cdr:from>
    <cdr:to>
      <cdr:x>0.8242</cdr:x>
      <cdr:y>0.29335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>
          <a:off x="4330739" y="866065"/>
          <a:ext cx="118873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0.32258</cdr:x>
      <cdr:y>0.51431</cdr:y>
    </cdr:from>
    <cdr:to>
      <cdr:x>0.53772</cdr:x>
      <cdr:y>0.69154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39" y="1518398"/>
          <a:ext cx="1440738" cy="5232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1 273,9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0.04301</cdr:x>
      <cdr:y>0.36092</cdr:y>
    </cdr:from>
    <cdr:to>
      <cdr:x>0.21407</cdr:x>
      <cdr:y>0.36092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88031" y="1065559"/>
          <a:ext cx="114554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0.21505</cdr:x>
      <cdr:y>0.36092</cdr:y>
    </cdr:from>
    <cdr:to>
      <cdr:x>0.32258</cdr:x>
      <cdr:y>0.55604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59" y="1065559"/>
          <a:ext cx="72008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0.53763</cdr:x>
      <cdr:y>0.45848</cdr:y>
    </cdr:from>
    <cdr:to>
      <cdr:x>0.72043</cdr:x>
      <cdr:y>0.79995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600399" y="1353591"/>
          <a:ext cx="1224136" cy="10081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0.72043</cdr:x>
      <cdr:y>0.79995</cdr:y>
    </cdr:from>
    <cdr:to>
      <cdr:x>0.89148</cdr:x>
      <cdr:y>0.79995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4824535" y="2361703"/>
          <a:ext cx="114547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0.43333</cdr:x>
      <cdr:y>0.50251</cdr:y>
    </cdr:from>
    <cdr:to>
      <cdr:x>0.61473</cdr:x>
      <cdr:y>0.75598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809242"/>
          <a:ext cx="1175603" cy="912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14,2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0.13181</cdr:x>
      <cdr:y>0.87996</cdr:y>
    </cdr:from>
    <cdr:to>
      <cdr:x>0.37283</cdr:x>
      <cdr:y>0.87996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1664" y="2873509"/>
          <a:ext cx="164881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0.4093</cdr:x>
      <cdr:y>0.5</cdr:y>
    </cdr:from>
    <cdr:to>
      <cdr:x>0.5907</cdr:x>
      <cdr:y>0.77473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19188" y="1440656"/>
          <a:ext cx="1515370" cy="7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640,9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0.55789</cdr:x>
      <cdr:y>0.2093</cdr:y>
    </cdr:from>
    <cdr:to>
      <cdr:x>0.84618</cdr:x>
      <cdr:y>0.2093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3816423" y="648072"/>
          <a:ext cx="197212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0.10023</cdr:x>
      <cdr:y>0.15227</cdr:y>
    </cdr:from>
    <cdr:to>
      <cdr:x>0.35286</cdr:x>
      <cdr:y>0.15227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85640" y="497245"/>
          <a:ext cx="172819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0.02105</cdr:x>
      <cdr:y>0.4186</cdr:y>
    </cdr:from>
    <cdr:to>
      <cdr:x>0.22374</cdr:x>
      <cdr:y>0.42368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44015" y="1296144"/>
          <a:ext cx="1386553" cy="157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0.22105</cdr:x>
      <cdr:y>0.24771</cdr:y>
    </cdr:from>
    <cdr:to>
      <cdr:x>0.37895</cdr:x>
      <cdr:y>0.41861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12150" y="808886"/>
          <a:ext cx="1080137" cy="558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0.49474</cdr:x>
      <cdr:y>0.2093</cdr:y>
    </cdr:from>
    <cdr:to>
      <cdr:x>0.55789</cdr:x>
      <cdr:y>0.23256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3384376" y="648072"/>
          <a:ext cx="432047" cy="720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0.35286</cdr:x>
      <cdr:y>0.15227</cdr:y>
    </cdr:from>
    <cdr:to>
      <cdr:x>0.47409</cdr:x>
      <cdr:y>0.22492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2413832" y="497245"/>
          <a:ext cx="829303" cy="23723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0.64211</cdr:x>
      <cdr:y>0.40651</cdr:y>
    </cdr:from>
    <cdr:to>
      <cdr:x>0.75789</cdr:x>
      <cdr:y>0.47267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4392487" y="1327475"/>
          <a:ext cx="792088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0.75789</cdr:x>
      <cdr:y>0.47267</cdr:y>
    </cdr:from>
    <cdr:to>
      <cdr:x>0.91579</cdr:x>
      <cdr:y>0.47267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5184575" y="1543499"/>
          <a:ext cx="10801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0.37895</cdr:x>
      <cdr:y>0.24771</cdr:y>
    </cdr:from>
    <cdr:to>
      <cdr:x>0.44211</cdr:x>
      <cdr:y>0.24771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2592287" y="808886"/>
          <a:ext cx="4320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0.10976</cdr:x>
      <cdr:y>0.2281</cdr:y>
    </cdr:from>
    <cdr:to>
      <cdr:x>0.4878</cdr:x>
      <cdr:y>0.2281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648072" y="702207"/>
          <a:ext cx="22322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0.42795</cdr:x>
      <cdr:y>0.5</cdr:y>
    </cdr:from>
    <cdr:to>
      <cdr:x>0.60935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66469" y="1539235"/>
          <a:ext cx="1384599" cy="780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0.79268</cdr:x>
      <cdr:y>0.7427</cdr:y>
    </cdr:from>
    <cdr:to>
      <cdr:x>0.90244</cdr:x>
      <cdr:y>0.7427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680520" y="2286383"/>
          <a:ext cx="64807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0.69512</cdr:x>
      <cdr:y>0.58963</cdr:y>
    </cdr:from>
    <cdr:to>
      <cdr:x>0.79268</cdr:x>
      <cdr:y>0.7427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 flipV="1">
          <a:off x="4104457" y="1815144"/>
          <a:ext cx="576063" cy="4712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0.53826</cdr:x>
      <cdr:y>0.33518</cdr:y>
    </cdr:from>
    <cdr:to>
      <cdr:x>0.95266</cdr:x>
      <cdr:y>0.33518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3643338" y="1000132"/>
          <a:ext cx="28049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0.28947</cdr:x>
      <cdr:y>0.49833</cdr:y>
    </cdr:from>
    <cdr:to>
      <cdr:x>0.57475</cdr:x>
      <cdr:y>0.69745</cdr:y>
    </cdr:to>
    <cdr:sp macro="" textlink="">
      <cdr:nvSpPr>
        <cdr:cNvPr id="4" name="Text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13752" y="1579033"/>
          <a:ext cx="2280260" cy="630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252,0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dirty="0">
              <a:latin typeface="Times New Roman" pitchFamily="18" charset="0"/>
              <a:cs typeface="Times New Roman" pitchFamily="18" charset="0"/>
            </a:rPr>
            <a:t>(100%)</a:t>
          </a:r>
        </a:p>
      </cdr:txBody>
    </cdr:sp>
  </cdr:relSizeAnchor>
  <cdr:relSizeAnchor xmlns:cdr="http://schemas.openxmlformats.org/drawingml/2006/chartDrawing">
    <cdr:from>
      <cdr:x>0.03665</cdr:x>
      <cdr:y>0.4545</cdr:y>
    </cdr:from>
    <cdr:to>
      <cdr:x>0.20771</cdr:x>
      <cdr:y>0.4545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255959" y="1440160"/>
          <a:ext cx="119481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0.20619</cdr:x>
      <cdr:y>0.45462</cdr:y>
    </cdr:from>
    <cdr:to>
      <cdr:x>0.26804</cdr:x>
      <cdr:y>0.5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440160" y="1440547"/>
          <a:ext cx="432048" cy="14377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0.58715</cdr:x>
      <cdr:y>0.58677</cdr:y>
    </cdr:from>
    <cdr:to>
      <cdr:x>0.74227</cdr:x>
      <cdr:y>0.74993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4101111" y="1859269"/>
          <a:ext cx="1083465" cy="51699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0.74227</cdr:x>
      <cdr:y>0.74993</cdr:y>
    </cdr:from>
    <cdr:to>
      <cdr:x>0.90302</cdr:x>
      <cdr:y>0.74993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5184576" y="2376264"/>
          <a:ext cx="112280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0.43182</cdr:x>
      <cdr:y>0.46194</cdr:y>
    </cdr:from>
    <cdr:to>
      <cdr:x>0.63263</cdr:x>
      <cdr:y>0.79329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496847"/>
          <a:ext cx="1272474" cy="1073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66,4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0.6422</cdr:x>
      <cdr:y>0.37778</cdr:y>
    </cdr:from>
    <cdr:to>
      <cdr:x>0.98864</cdr:x>
      <cdr:y>0.37778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069432" y="1224136"/>
          <a:ext cx="2195264" cy="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0.04545</cdr:x>
      <cdr:y>0.73333</cdr:y>
    </cdr:from>
    <cdr:to>
      <cdr:x>0.28715</cdr:x>
      <cdr:y>0.73333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288032" y="2376254"/>
          <a:ext cx="1531553" cy="1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0.2844</cdr:x>
      <cdr:y>0.51111</cdr:y>
    </cdr:from>
    <cdr:to>
      <cdr:x>0.37615</cdr:x>
      <cdr:y>0.73333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V="1">
          <a:off x="2232248" y="1656184"/>
          <a:ext cx="720080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0.35083</cdr:y>
    </cdr:from>
    <cdr:to>
      <cdr:x>1</cdr:x>
      <cdr:y>0.55286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27168" y="15878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0.79934</cdr:x>
      <cdr:y>0.80817</cdr:y>
    </cdr:from>
    <cdr:to>
      <cdr:x>0.88629</cdr:x>
      <cdr:y>0.87211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605217" y="4550494"/>
          <a:ext cx="936104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13 007,5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0.85954</cdr:x>
      <cdr:y>0.2667</cdr:y>
    </cdr:from>
    <cdr:to>
      <cdr:x>0.97818</cdr:x>
      <cdr:y>0.33055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253288" y="1501685"/>
          <a:ext cx="1277266" cy="35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377,3</a:t>
          </a:r>
          <a:endParaRPr lang="ru-RU" sz="13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0.22424</cdr:x>
      <cdr:y>0.73334</cdr:y>
    </cdr:from>
    <cdr:to>
      <cdr:x>0.27487</cdr:x>
      <cdr:y>0.78766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4095" y="4129172"/>
          <a:ext cx="545055" cy="305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+ 22,1%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0.2241</cdr:x>
      <cdr:y>0.47525</cdr:y>
    </cdr:from>
    <cdr:to>
      <cdr:x>0.30244</cdr:x>
      <cdr:y>0.51403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412527" y="2675949"/>
          <a:ext cx="843341" cy="218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+ 9,4%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0.43477</cdr:x>
      <cdr:y>0.38166</cdr:y>
    </cdr:from>
    <cdr:to>
      <cdr:x>0.54519</cdr:x>
      <cdr:y>0.75448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60040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0.43477</cdr:x>
      <cdr:y>0.41102</cdr:y>
    </cdr:from>
    <cdr:to>
      <cdr:x>0.54519</cdr:x>
      <cdr:y>0.78384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00400" y="10081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599,2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0.11304</cdr:x>
      <cdr:y>0.64589</cdr:y>
    </cdr:from>
    <cdr:to>
      <cdr:x>0.26956</cdr:x>
      <cdr:y>0.88076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584176"/>
          <a:ext cx="129614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0.46955</cdr:x>
      <cdr:y>0.47292</cdr:y>
    </cdr:from>
    <cdr:to>
      <cdr:x>0.57997</cdr:x>
      <cdr:y>0.80656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88432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0.4658</cdr:x>
      <cdr:y>0.50843</cdr:y>
    </cdr:from>
    <cdr:to>
      <cdr:x>0.57622</cdr:x>
      <cdr:y>0.84206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293270" y="1318000"/>
          <a:ext cx="1017744" cy="8648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8 273,7</a:t>
          </a:r>
        </a:p>
        <a:p xmlns:a="http://schemas.openxmlformats.org/drawingml/2006/main">
          <a:pPr algn="ctr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8776" y="2207133"/>
          <a:ext cx="993890" cy="914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7 599,3</a:t>
          </a: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0.83761</cdr:x>
      <cdr:y>0.15068</cdr:y>
    </cdr:from>
    <cdr:to>
      <cdr:x>0.98039</cdr:x>
      <cdr:y>0.15354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7056784" y="792088"/>
          <a:ext cx="1202912" cy="14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0.7265</cdr:x>
      <cdr:y>0.15068</cdr:y>
    </cdr:from>
    <cdr:to>
      <cdr:x>0.83761</cdr:x>
      <cdr:y>0.41096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120680" y="792088"/>
          <a:ext cx="936104" cy="136815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0.34188</cdr:x>
      <cdr:y>0.15068</cdr:y>
    </cdr:from>
    <cdr:to>
      <cdr:x>0.44333</cdr:x>
      <cdr:y>0.15068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2880320" y="792088"/>
          <a:ext cx="8547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0.44444</cdr:x>
      <cdr:y>0.15068</cdr:y>
    </cdr:from>
    <cdr:to>
      <cdr:x>0.46618</cdr:x>
      <cdr:y>0.20331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3744416" y="792088"/>
          <a:ext cx="183159" cy="276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0.01709</cdr:x>
      <cdr:y>0.47945</cdr:y>
    </cdr:from>
    <cdr:to>
      <cdr:x>0.1118</cdr:x>
      <cdr:y>0.47945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44016" y="2520280"/>
          <a:ext cx="79792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0.47945</cdr:y>
    </cdr:from>
    <cdr:to>
      <cdr:x>0.31624</cdr:x>
      <cdr:y>0.5137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936104" y="2520280"/>
          <a:ext cx="1728198" cy="1800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0.77778</cdr:x>
      <cdr:y>0.75342</cdr:y>
    </cdr:from>
    <cdr:to>
      <cdr:x>0.94872</cdr:x>
      <cdr:y>0.75342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6552728" y="3960440"/>
          <a:ext cx="144015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0.58974</cdr:x>
      <cdr:y>0.75342</cdr:y>
    </cdr:from>
    <cdr:to>
      <cdr:x>0.78632</cdr:x>
      <cdr:y>0.79452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V="1">
          <a:off x="4968552" y="3960440"/>
          <a:ext cx="165618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0.00416</cdr:x>
      <cdr:y>0.80263</cdr:y>
    </cdr:from>
    <cdr:to>
      <cdr:x>0.18913</cdr:x>
      <cdr:y>0.80284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35361" y="4392488"/>
          <a:ext cx="1571679" cy="11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0.18644</cdr:x>
      <cdr:y>0.61842</cdr:y>
    </cdr:from>
    <cdr:to>
      <cdr:x>0.34732</cdr:x>
      <cdr:y>0.80263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1584176" y="3384377"/>
          <a:ext cx="1366959" cy="10081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0.8547</cdr:x>
      <cdr:y>0.46575</cdr:y>
    </cdr:from>
    <cdr:to>
      <cdr:x>1</cdr:x>
      <cdr:y>0.46575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200793" y="2448272"/>
          <a:ext cx="122414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0.69231</cdr:x>
      <cdr:y>0.46575</cdr:y>
    </cdr:from>
    <cdr:to>
      <cdr:x>0.8547</cdr:x>
      <cdr:y>0.63014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5832648" y="2448272"/>
          <a:ext cx="1368151" cy="8640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0.11111</cdr:x>
      <cdr:y>0.23288</cdr:y>
    </cdr:from>
    <cdr:to>
      <cdr:x>0.20531</cdr:x>
      <cdr:y>0.23288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>
          <a:off x="936104" y="1224136"/>
          <a:ext cx="7936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0.20513</cdr:x>
      <cdr:y>0.23288</cdr:y>
    </cdr:from>
    <cdr:to>
      <cdr:x>0.32572</cdr:x>
      <cdr:y>0.38915</cdr:y>
    </cdr:to>
    <cdr:cxnSp macro="">
      <cdr:nvCxnSpPr>
        <cdr:cNvPr id="41" name="Прямая соединительная линия 40"/>
        <cdr:cNvCxnSpPr/>
      </cdr:nvCxnSpPr>
      <cdr:spPr>
        <a:xfrm xmlns:a="http://schemas.openxmlformats.org/drawingml/2006/main" flipH="1" flipV="1">
          <a:off x="1728192" y="1224136"/>
          <a:ext cx="1015978" cy="8214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0.61864</cdr:x>
      <cdr:y>0.97368</cdr:y>
    </cdr:from>
    <cdr:to>
      <cdr:x>0.78632</cdr:x>
      <cdr:y>0.97368</cdr:y>
    </cdr:to>
    <cdr:cxnSp macro="">
      <cdr:nvCxnSpPr>
        <cdr:cNvPr id="43" name="Прямая соединительная линия 42"/>
        <cdr:cNvCxnSpPr/>
      </cdr:nvCxnSpPr>
      <cdr:spPr>
        <a:xfrm xmlns:a="http://schemas.openxmlformats.org/drawingml/2006/main">
          <a:off x="5256584" y="5328592"/>
          <a:ext cx="142476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0.4527</cdr:x>
      <cdr:y>0.80263</cdr:y>
    </cdr:from>
    <cdr:to>
      <cdr:x>0.61509</cdr:x>
      <cdr:y>0.96702</cdr:y>
    </cdr:to>
    <cdr:cxnSp macro="">
      <cdr:nvCxnSpPr>
        <cdr:cNvPr id="45" name="Прямая соединительная линия 44"/>
        <cdr:cNvCxnSpPr/>
      </cdr:nvCxnSpPr>
      <cdr:spPr>
        <a:xfrm xmlns:a="http://schemas.openxmlformats.org/drawingml/2006/main" flipH="1" flipV="1">
          <a:off x="3846581" y="4392488"/>
          <a:ext cx="1379846" cy="89960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0.46618</cdr:x>
      <cdr:y>0.41421</cdr:y>
    </cdr:from>
    <cdr:to>
      <cdr:x>0.58502</cdr:x>
      <cdr:y>0.58579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93968" y="2117677"/>
          <a:ext cx="992662" cy="877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674,4</a:t>
          </a:r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0.63054</cdr:x>
      <cdr:y>0.21918</cdr:y>
    </cdr:from>
    <cdr:to>
      <cdr:x>0.78571</cdr:x>
      <cdr:y>0.22144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5266828" y="1152128"/>
          <a:ext cx="1296144" cy="1186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0.59517</cdr:x>
      <cdr:y>0.08219</cdr:y>
    </cdr:from>
    <cdr:to>
      <cdr:x>0.77709</cdr:x>
      <cdr:y>0.17466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4971428" y="432048"/>
          <a:ext cx="1519536" cy="48605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0.05479</cdr:y>
    </cdr:from>
    <cdr:to>
      <cdr:x>0.54433</cdr:x>
      <cdr:y>0.17808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330724" y="288032"/>
          <a:ext cx="2160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0.01847</cdr:x>
      <cdr:y>0.56164</cdr:y>
    </cdr:from>
    <cdr:to>
      <cdr:x>0.14767</cdr:x>
      <cdr:y>0.56164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>
          <a:off x="154260" y="2952328"/>
          <a:ext cx="107919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0.14603</cdr:x>
      <cdr:y>0.28767</cdr:y>
    </cdr:from>
    <cdr:to>
      <cdr:x>0.36818</cdr:x>
      <cdr:y>0.55687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1219788" y="1512168"/>
          <a:ext cx="1855582" cy="1415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0.91549</cdr:y>
    </cdr:from>
    <cdr:to>
      <cdr:x>0.7396</cdr:x>
      <cdr:y>0.91549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4330724" y="4680520"/>
          <a:ext cx="1847083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0.51847</cdr:x>
      <cdr:y>0.77465</cdr:y>
    </cdr:from>
    <cdr:to>
      <cdr:x>0.56858</cdr:x>
      <cdr:y>0.91032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 flipV="1">
          <a:off x="4330724" y="3960440"/>
          <a:ext cx="418566" cy="6936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0.84782</cdr:x>
      <cdr:y>0.5493</cdr:y>
    </cdr:from>
    <cdr:to>
      <cdr:x>1</cdr:x>
      <cdr:y>0.5493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>
          <a:off x="7081780" y="2808312"/>
          <a:ext cx="1271148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0.69088</cdr:x>
      <cdr:y>0.41121</cdr:y>
    </cdr:from>
    <cdr:to>
      <cdr:x>0.84605</cdr:x>
      <cdr:y>0.5493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5770872" y="2102339"/>
          <a:ext cx="1296156" cy="7059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0.61983</cdr:x>
      <cdr:y>0.25</cdr:y>
    </cdr:from>
    <cdr:to>
      <cdr:x>0.73707</cdr:x>
      <cdr:y>0.35976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V="1">
          <a:off x="5400600" y="1296144"/>
          <a:ext cx="1021508" cy="5690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0.73554</cdr:x>
      <cdr:y>0.25</cdr:y>
    </cdr:from>
    <cdr:to>
      <cdr:x>0.94423</cdr:x>
      <cdr:y>0.25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6408712" y="1296144"/>
          <a:ext cx="181830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0.19835</cdr:x>
      <cdr:y>0.40278</cdr:y>
    </cdr:from>
    <cdr:to>
      <cdr:x>0.31163</cdr:x>
      <cdr:y>0.55556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1728192" y="2088232"/>
          <a:ext cx="987030" cy="7920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0.04132</cdr:x>
      <cdr:y>0.40278</cdr:y>
    </cdr:from>
    <cdr:to>
      <cdr:x>0.19835</cdr:x>
      <cdr:y>0.40278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H="1">
          <a:off x="360040" y="2088232"/>
          <a:ext cx="136815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0.24033</cdr:x>
      <cdr:y>0.23611</cdr:y>
    </cdr:from>
    <cdr:to>
      <cdr:x>0.28857</cdr:x>
      <cdr:y>0.47296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 flipH="1" flipV="1">
          <a:off x="2094025" y="1224136"/>
          <a:ext cx="420313" cy="12279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0.03306</cdr:x>
      <cdr:y>0.23611</cdr:y>
    </cdr:from>
    <cdr:to>
      <cdr:x>0.23967</cdr:x>
      <cdr:y>0.23611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H="1">
          <a:off x="288032" y="1224136"/>
          <a:ext cx="1800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0.41992</cdr:x>
      <cdr:y>0.40789</cdr:y>
    </cdr:from>
    <cdr:to>
      <cdr:x>0.53034</cdr:x>
      <cdr:y>0.56275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3447100" y="2232248"/>
          <a:ext cx="906428" cy="84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14 386,8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0.81737</cdr:x>
      <cdr:y>0.02439</cdr:y>
    </cdr:from>
    <cdr:to>
      <cdr:x>0.92779</cdr:x>
      <cdr:y>0.17925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6768752" y="1440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400" b="1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ru-RU" sz="12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млн</a:t>
          </a:r>
          <a:r>
            <a:rPr lang="ru-RU" sz="1200" b="1" kern="12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 руб</a:t>
          </a:r>
          <a:r>
            <a:rPr lang="ru-RU" sz="14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rPr>
            <a:t>., %</a:t>
          </a:r>
        </a:p>
      </cdr:txBody>
    </cdr:sp>
  </cdr:relSizeAnchor>
  <cdr:relSizeAnchor xmlns:cdr="http://schemas.openxmlformats.org/drawingml/2006/chartDrawing">
    <cdr:from>
      <cdr:x>0.52066</cdr:x>
      <cdr:y>0.77778</cdr:y>
    </cdr:from>
    <cdr:to>
      <cdr:x>0.54386</cdr:x>
      <cdr:y>0.92105</cdr:y>
    </cdr:to>
    <cdr:cxnSp macro="">
      <cdr:nvCxnSpPr>
        <cdr:cNvPr id="34" name="Прямая соединительная линия 33"/>
        <cdr:cNvCxnSpPr/>
      </cdr:nvCxnSpPr>
      <cdr:spPr>
        <a:xfrm xmlns:a="http://schemas.openxmlformats.org/drawingml/2006/main">
          <a:off x="4536504" y="4032448"/>
          <a:ext cx="202131" cy="7428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0.53719</cdr:x>
      <cdr:y>0.75</cdr:y>
    </cdr:from>
    <cdr:to>
      <cdr:x>0.7686</cdr:x>
      <cdr:y>0.875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>
          <a:off x="4680520" y="3888432"/>
          <a:ext cx="2016224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0.54386</cdr:x>
      <cdr:y>0.92105</cdr:y>
    </cdr:from>
    <cdr:to>
      <cdr:x>0.72647</cdr:x>
      <cdr:y>0.92105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4464496" y="5040560"/>
          <a:ext cx="149902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0.71074</cdr:x>
      <cdr:y>0.59722</cdr:y>
    </cdr:from>
    <cdr:to>
      <cdr:x>0.90056</cdr:x>
      <cdr:y>0.59722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6192688" y="3096344"/>
          <a:ext cx="165388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0.60331</cdr:x>
      <cdr:y>0.59722</cdr:y>
    </cdr:from>
    <cdr:to>
      <cdr:x>0.71074</cdr:x>
      <cdr:y>0.66667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256584" y="3096344"/>
          <a:ext cx="936105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0.08847</cdr:x>
      <cdr:y>0.88158</cdr:y>
    </cdr:from>
    <cdr:to>
      <cdr:x>0.28847</cdr:x>
      <cdr:y>0.88158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>
          <a:off x="726267" y="4824536"/>
          <a:ext cx="164178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0.28847</cdr:x>
      <cdr:y>0.7439</cdr:y>
    </cdr:from>
    <cdr:to>
      <cdr:x>0.4069</cdr:x>
      <cdr:y>0.88158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 flipH="1">
          <a:off x="2368049" y="4071073"/>
          <a:ext cx="972158" cy="7534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0.7686</cdr:x>
      <cdr:y>0.875</cdr:y>
    </cdr:from>
    <cdr:to>
      <cdr:x>0.91736</cdr:x>
      <cdr:y>0.875</cdr:y>
    </cdr:to>
    <cdr:cxnSp macro="">
      <cdr:nvCxnSpPr>
        <cdr:cNvPr id="25" name="Прямая соединительная линия 24"/>
        <cdr:cNvCxnSpPr/>
      </cdr:nvCxnSpPr>
      <cdr:spPr>
        <a:xfrm xmlns:a="http://schemas.openxmlformats.org/drawingml/2006/main">
          <a:off x="6696744" y="4536504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0.45455</cdr:x>
      <cdr:y>0.77632</cdr:y>
    </cdr:from>
    <cdr:to>
      <cdr:x>0.50877</cdr:x>
      <cdr:y>0.94444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960440" y="4024890"/>
          <a:ext cx="472458" cy="87165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0.28926</cdr:x>
      <cdr:y>0.94444</cdr:y>
    </cdr:from>
    <cdr:to>
      <cdr:x>0.45455</cdr:x>
      <cdr:y>0.94444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2520280" y="4896544"/>
          <a:ext cx="144016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0.55751</cdr:x>
      <cdr:y>0.72222</cdr:y>
    </cdr:from>
    <cdr:to>
      <cdr:x>0.7606</cdr:x>
      <cdr:y>0.72222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857584" y="3744416"/>
          <a:ext cx="1769456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0.23966</cdr:x>
      <cdr:y>0.73175</cdr:y>
    </cdr:from>
    <cdr:to>
      <cdr:x>0.37899</cdr:x>
      <cdr:y>0.77778</cdr:y>
    </cdr:to>
    <cdr:cxnSp macro="">
      <cdr:nvCxnSpPr>
        <cdr:cNvPr id="27" name="Прямая соединительная линия 26"/>
        <cdr:cNvCxnSpPr/>
      </cdr:nvCxnSpPr>
      <cdr:spPr>
        <a:xfrm xmlns:a="http://schemas.openxmlformats.org/drawingml/2006/main" flipH="1">
          <a:off x="2088158" y="3793835"/>
          <a:ext cx="1213956" cy="2386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0.26445</cdr:x>
      <cdr:y>0.61111</cdr:y>
    </cdr:from>
    <cdr:to>
      <cdr:x>0.36364</cdr:x>
      <cdr:y>0.69444</cdr:y>
    </cdr:to>
    <cdr:cxnSp macro="">
      <cdr:nvCxnSpPr>
        <cdr:cNvPr id="29" name="Прямая соединительная линия 28"/>
        <cdr:cNvCxnSpPr/>
      </cdr:nvCxnSpPr>
      <cdr:spPr>
        <a:xfrm xmlns:a="http://schemas.openxmlformats.org/drawingml/2006/main" flipH="1" flipV="1">
          <a:off x="2304182" y="3168352"/>
          <a:ext cx="86417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0.7606</cdr:x>
      <cdr:y>0.72222</cdr:y>
    </cdr:from>
    <cdr:to>
      <cdr:x>0.93388</cdr:x>
      <cdr:y>0.72222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>
          <a:off x="6627040" y="3744416"/>
          <a:ext cx="150986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0.45529</cdr:x>
      <cdr:y>0.5</cdr:y>
    </cdr:from>
    <cdr:to>
      <cdr:x>0.57759</cdr:x>
      <cdr:y>0.71359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21075" y="1692188"/>
          <a:ext cx="838387" cy="722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1 658,7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</a:t>
          </a:r>
          <a:r>
            <a:rPr lang="ru-RU" sz="1400" dirty="0" smtClean="0"/>
            <a:t>)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0.5319</cdr:x>
      <cdr:y>0.14151</cdr:y>
    </cdr:from>
    <cdr:to>
      <cdr:x>0.71747</cdr:x>
      <cdr:y>0.14286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3384373" y="499293"/>
          <a:ext cx="1180771" cy="477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0.52058</cdr:x>
      <cdr:y>0.14286</cdr:y>
    </cdr:from>
    <cdr:to>
      <cdr:x>0.5319</cdr:x>
      <cdr:y>0.2195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312369" y="504056"/>
          <a:ext cx="72007" cy="27044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0.09815</cdr:x>
      <cdr:y>0.30917</cdr:y>
    </cdr:from>
    <cdr:to>
      <cdr:x>0.27672</cdr:x>
      <cdr:y>0.30917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>
          <a:off x="672803" y="1046347"/>
          <a:ext cx="1224136" cy="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0.30917</cdr:y>
    </cdr:from>
    <cdr:to>
      <cdr:x>0.34874</cdr:x>
      <cdr:y>0.40426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>
          <a:off x="1896939" y="1046347"/>
          <a:ext cx="493732" cy="3218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0.08764</cdr:x>
      <cdr:y>0.55718</cdr:y>
    </cdr:from>
    <cdr:to>
      <cdr:x>0.27672</cdr:x>
      <cdr:y>0.55718</cdr:y>
    </cdr:to>
    <cdr:cxnSp macro="">
      <cdr:nvCxnSpPr>
        <cdr:cNvPr id="12" name="Прямая соединительная линия 11"/>
        <cdr:cNvCxnSpPr/>
      </cdr:nvCxnSpPr>
      <cdr:spPr>
        <a:xfrm xmlns:a="http://schemas.openxmlformats.org/drawingml/2006/main">
          <a:off x="600795" y="1885723"/>
          <a:ext cx="1296144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0.27672</cdr:x>
      <cdr:y>0.42553</cdr:y>
    </cdr:from>
    <cdr:to>
      <cdr:x>0.35025</cdr:x>
      <cdr:y>0.55718</cdr:y>
    </cdr:to>
    <cdr:cxnSp macro="">
      <cdr:nvCxnSpPr>
        <cdr:cNvPr id="14" name="Прямая соединительная линия 13"/>
        <cdr:cNvCxnSpPr/>
      </cdr:nvCxnSpPr>
      <cdr:spPr>
        <a:xfrm xmlns:a="http://schemas.openxmlformats.org/drawingml/2006/main" flipV="1">
          <a:off x="1896939" y="1440154"/>
          <a:ext cx="504060" cy="44556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0.04562</cdr:x>
      <cdr:y>0.80851</cdr:y>
    </cdr:from>
    <cdr:to>
      <cdr:x>0.22235</cdr:x>
      <cdr:y>0.8125</cdr:y>
    </cdr:to>
    <cdr:cxnSp macro="">
      <cdr:nvCxnSpPr>
        <cdr:cNvPr id="16" name="Прямая соединительная линия 15"/>
        <cdr:cNvCxnSpPr/>
      </cdr:nvCxnSpPr>
      <cdr:spPr>
        <a:xfrm xmlns:a="http://schemas.openxmlformats.org/drawingml/2006/main" flipV="1">
          <a:off x="312763" y="2736303"/>
          <a:ext cx="1211483" cy="135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0.22269</cdr:x>
      <cdr:y>0.68403</cdr:y>
    </cdr:from>
    <cdr:to>
      <cdr:x>0.41739</cdr:x>
      <cdr:y>0.80851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 flipV="1">
          <a:off x="1526576" y="2315015"/>
          <a:ext cx="1334702" cy="42128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0.79529</cdr:x>
      <cdr:y>0.57555</cdr:y>
    </cdr:from>
    <cdr:to>
      <cdr:x>0.94204</cdr:x>
      <cdr:y>0.57555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>
          <a:off x="5451871" y="1947886"/>
          <a:ext cx="100599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0.68842</cdr:x>
      <cdr:y>0.51389</cdr:y>
    </cdr:from>
    <cdr:to>
      <cdr:x>0.79529</cdr:x>
      <cdr:y>0.57555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>
          <a:off x="4719259" y="1739205"/>
          <a:ext cx="732612" cy="2086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0.23596</cdr:x>
      <cdr:y>0.59508</cdr:y>
    </cdr:from>
    <cdr:to>
      <cdr:x>0.33708</cdr:x>
      <cdr:y>0.66651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12168" y="1799728"/>
          <a:ext cx="648072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0.07865</cdr:x>
      <cdr:y>0.66651</cdr:y>
    </cdr:from>
    <cdr:to>
      <cdr:x>0.23596</cdr:x>
      <cdr:y>0.66651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504056" y="2015752"/>
          <a:ext cx="100811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0.42697</cdr:x>
      <cdr:y>0.5</cdr:y>
    </cdr:from>
    <cdr:to>
      <cdr:x>0.60837</cdr:x>
      <cdr:y>0.75347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1512168"/>
          <a:ext cx="1162540" cy="7665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105,7</a:t>
          </a:r>
        </a:p>
        <a:p xmlns:a="http://schemas.openxmlformats.org/drawingml/2006/main"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(100%)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0.76404</cdr:x>
      <cdr:y>0.52365</cdr:y>
    </cdr:from>
    <cdr:to>
      <cdr:x>0.96834</cdr:x>
      <cdr:y>0.52365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>
          <a:off x="4896544" y="1583704"/>
          <a:ext cx="13093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0.62921</cdr:x>
      <cdr:y>0.52365</cdr:y>
    </cdr:from>
    <cdr:to>
      <cdr:x>0.76815</cdr:x>
      <cdr:y>0.6133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4032448" y="1583704"/>
          <a:ext cx="890426" cy="2711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16026"/>
            <a:ext cx="5437821" cy="44687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0468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0A91-3DE8-476F-BD13-0442765ACD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01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9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mosreg.ru/byudzhet-dlya-grazhdan/informaciya-ob-ispolnenii-byudzheta/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olok-go.ru/?ysclid=m3wtfngsbz642152239" TargetMode="External"/><Relationship Id="rId5" Type="http://schemas.openxmlformats.org/officeDocument/2006/relationships/hyperlink" Target="http://www.balfin.ru/wp-content/uploads/2024/11/budget_dlya_grazhdan_2024.pdf" TargetMode="External"/><Relationship Id="rId4" Type="http://schemas.openxmlformats.org/officeDocument/2006/relationships/hyperlink" Target="http://budget.admhimki.ru/byudzhet/reshenie-o-byudzhete/resheniya-o-byudzhet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9536" y="2060848"/>
            <a:ext cx="8208912" cy="1296144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400" dirty="0">
                <a:latin typeface="Georgia" panose="02040502050405020303" pitchFamily="18" charset="0"/>
              </a:rPr>
              <a:t>Бюджет для граждан на основе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проекта бюджета городского округа Домодедово 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на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5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6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и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7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гг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(по решению Совета депутатов </a:t>
            </a:r>
            <a:r>
              <a:rPr lang="ru-RU" sz="2400" dirty="0" err="1" smtClean="0">
                <a:latin typeface="Georgia" panose="02040502050405020303" pitchFamily="18" charset="0"/>
              </a:rPr>
              <a:t>г.о</a:t>
            </a:r>
            <a:r>
              <a:rPr lang="ru-RU" sz="2400" dirty="0" smtClean="0">
                <a:latin typeface="Georgia" panose="02040502050405020303" pitchFamily="18" charset="0"/>
              </a:rPr>
              <a:t>. Домодедово от 24.11.2024 </a:t>
            </a:r>
            <a:r>
              <a:rPr lang="ru-RU" sz="2400" smtClean="0">
                <a:latin typeface="Georgia" panose="02040502050405020303" pitchFamily="18" charset="0"/>
              </a:rPr>
              <a:t>№1-4/1496) 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8300" y="188914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466" y="288150"/>
            <a:ext cx="11017224" cy="757970"/>
          </a:xfrm>
        </p:spPr>
        <p:txBody>
          <a:bodyPr>
            <a:noAutofit/>
          </a:bodyPr>
          <a:lstStyle/>
          <a:p>
            <a:pPr marL="137160" algn="ctr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135561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3200" b="1" dirty="0">
                  <a:latin typeface="Georgia" panose="02040502050405020303" pitchFamily="18" charset="0"/>
                </a:rPr>
                <a:t>Бюджет</a:t>
              </a: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4275553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283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Доходы</a:t>
            </a:r>
          </a:p>
        </p:txBody>
      </p:sp>
      <p:sp>
        <p:nvSpPr>
          <p:cNvPr id="10" name="Плюс 9"/>
          <p:cNvSpPr/>
          <p:nvPr/>
        </p:nvSpPr>
        <p:spPr>
          <a:xfrm>
            <a:off x="6168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38935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Источники финансирования дефицита бюджета</a:t>
            </a:r>
          </a:p>
        </p:txBody>
      </p:sp>
      <p:sp>
        <p:nvSpPr>
          <p:cNvPr id="12" name="Равно 11"/>
          <p:cNvSpPr/>
          <p:nvPr/>
        </p:nvSpPr>
        <p:spPr>
          <a:xfrm>
            <a:off x="7589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3" y="2643257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anose="02040502050405020303" pitchFamily="18" charset="0"/>
              </a:rPr>
              <a:t>Расходы</a:t>
            </a: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1919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210072"/>
              </p:ext>
            </p:extLst>
          </p:nvPr>
        </p:nvGraphicFramePr>
        <p:xfrm>
          <a:off x="531664" y="908721"/>
          <a:ext cx="1082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1233248" cy="720080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 smtClean="0">
                <a:latin typeface="Georgia" panose="02040502050405020303" pitchFamily="18" charset="0"/>
              </a:rPr>
              <a:t>4</a:t>
            </a:r>
            <a:r>
              <a:rPr lang="en-US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год </a:t>
            </a:r>
            <a:r>
              <a:rPr lang="ru-RU" sz="1400" dirty="0">
                <a:latin typeface="Georgia" panose="02040502050405020303" pitchFamily="18" charset="0"/>
              </a:rPr>
              <a:t>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6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en-US" sz="1400" dirty="0" smtClean="0">
                <a:latin typeface="Georgia" panose="02040502050405020303" pitchFamily="18" charset="0"/>
              </a:rPr>
              <a:t>                  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1</a:t>
            </a:r>
            <a:r>
              <a:rPr lang="ru-RU" sz="1400" dirty="0" smtClean="0">
                <a:latin typeface="Georgia" panose="02040502050405020303" pitchFamily="18" charset="0"/>
              </a:rPr>
              <a:t>-202</a:t>
            </a:r>
            <a:r>
              <a:rPr lang="en-US" sz="1400" dirty="0" smtClean="0">
                <a:latin typeface="Georgia" panose="02040502050405020303" pitchFamily="18" charset="0"/>
              </a:rPr>
              <a:t>3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en-US" sz="1400" dirty="0" smtClean="0">
                <a:latin typeface="Georgia" panose="02040502050405020303" pitchFamily="18" charset="0"/>
              </a:rPr>
              <a:t>4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0481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13131"/>
              </p:ext>
            </p:extLst>
          </p:nvPr>
        </p:nvGraphicFramePr>
        <p:xfrm>
          <a:off x="551384" y="836712"/>
          <a:ext cx="112332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202630"/>
            <a:ext cx="11377264" cy="850106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Основные параметры бюджета на 20</a:t>
            </a:r>
            <a:r>
              <a:rPr lang="en-US" sz="1400" dirty="0" smtClean="0">
                <a:latin typeface="Georgia" panose="02040502050405020303" pitchFamily="18" charset="0"/>
              </a:rPr>
              <a:t>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 и плановый период </a:t>
            </a:r>
            <a:r>
              <a:rPr lang="ru-RU" sz="1400" dirty="0" smtClean="0">
                <a:latin typeface="Georgia" panose="02040502050405020303" pitchFamily="18" charset="0"/>
              </a:rPr>
              <a:t>2026 </a:t>
            </a:r>
            <a:r>
              <a:rPr lang="ru-RU" sz="1400" dirty="0">
                <a:latin typeface="Georgia" panose="02040502050405020303" pitchFamily="18" charset="0"/>
              </a:rPr>
              <a:t>и </a:t>
            </a:r>
            <a:r>
              <a:rPr lang="ru-RU" sz="1400" dirty="0" smtClean="0">
                <a:latin typeface="Georgia" panose="02040502050405020303" pitchFamily="18" charset="0"/>
              </a:rPr>
              <a:t>2027 </a:t>
            </a:r>
            <a:r>
              <a:rPr lang="ru-RU" sz="1400" dirty="0">
                <a:latin typeface="Georgia" panose="02040502050405020303" pitchFamily="18" charset="0"/>
              </a:rPr>
              <a:t>гг. в сравнении с фактическим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2022-2023 </a:t>
            </a:r>
            <a:r>
              <a:rPr lang="ru-RU" sz="1400" dirty="0">
                <a:latin typeface="Georgia" panose="02040502050405020303" pitchFamily="18" charset="0"/>
              </a:rPr>
              <a:t>годов и ожидаемым исполнением </a:t>
            </a:r>
            <a:r>
              <a:rPr lang="ru-RU" sz="1400" dirty="0" smtClean="0">
                <a:latin typeface="Georgia" panose="02040502050405020303" pitchFamily="18" charset="0"/>
              </a:rPr>
              <a:t>2024 года, млн</a:t>
            </a:r>
            <a:r>
              <a:rPr lang="ru-RU" sz="1400" dirty="0">
                <a:latin typeface="Georgia" panose="02040502050405020303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0034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        Муниципальный долг,  </a:t>
            </a:r>
            <a:r>
              <a:rPr lang="ru-RU" sz="1400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271464" y="836712"/>
          <a:ext cx="1000911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240" y="4556447"/>
            <a:ext cx="41404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кредит: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154,0 млн. руб. – кредит на дефицит 2021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250,0 млн.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550,0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690,0 млн. руб. –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дефицит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кредит на дефицит 2025 года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54,2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 кредит на погашение бюджетного кредита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80176" y="4941168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01.01.2024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1 427,5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01.01.2025 –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2 094,3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на 01.01.2026 –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0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38749933"/>
              </p:ext>
            </p:extLst>
          </p:nvPr>
        </p:nvGraphicFramePr>
        <p:xfrm>
          <a:off x="479376" y="1268760"/>
          <a:ext cx="10808847" cy="471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146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ожидаемое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план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 год план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2 094,3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2 771,1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8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109,9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2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1 644,1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2 518,3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2 974,0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363,5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340,3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197,1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300,0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3014" y="188640"/>
            <a:ext cx="9155554" cy="41805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Динамика </a:t>
            </a:r>
            <a:r>
              <a:rPr lang="ru-RU" sz="1400" dirty="0">
                <a:latin typeface="Georgia" panose="02040502050405020303" pitchFamily="18" charset="0"/>
              </a:rPr>
              <a:t>доходов </a:t>
            </a:r>
            <a:r>
              <a:rPr 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sz="1400" dirty="0">
                <a:latin typeface="Georgia" panose="02040502050405020303" pitchFamily="18" charset="0"/>
              </a:rPr>
              <a:t>7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гг. 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200" dirty="0">
                <a:latin typeface="Georgia" panose="02040502050405020303" pitchFamily="18" charset="0"/>
              </a:rPr>
              <a:t>млн. 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99096" y="606698"/>
          <a:ext cx="10765456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64352" y="3047689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738,6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64352" y="3681318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599,2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24392" y="4317812"/>
            <a:ext cx="7920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496,3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2711624" y="4025424"/>
            <a:ext cx="720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+ 8,8%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95400" y="854515"/>
          <a:ext cx="10530656" cy="2655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/>
          </p:nvPr>
        </p:nvGraphicFramePr>
        <p:xfrm>
          <a:off x="911424" y="3532622"/>
          <a:ext cx="93610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91745" y="363431"/>
            <a:ext cx="3928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Структура доходов бюджета 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2025 года,</a:t>
            </a:r>
            <a:endParaRPr lang="ru-RU" sz="1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591071" y="363431"/>
            <a:ext cx="514350" cy="514350"/>
          </a:xfrm>
          <a:prstGeom prst="rect">
            <a:avLst/>
          </a:prstGeom>
        </p:spPr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%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15480" y="220486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793426" y="2197208"/>
            <a:ext cx="1078438" cy="24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48246" y="2780928"/>
            <a:ext cx="15796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6528048" y="2321029"/>
            <a:ext cx="1320198" cy="45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95600" y="5517232"/>
            <a:ext cx="1120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616532" y="4985830"/>
            <a:ext cx="1413568" cy="53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848246" y="5251531"/>
            <a:ext cx="10199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528048" y="4985830"/>
            <a:ext cx="1320198" cy="265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66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847528" y="692696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640960" cy="432048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8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09292" y="76470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1504" y="260648"/>
            <a:ext cx="8630716" cy="360040"/>
          </a:xfrm>
        </p:spPr>
        <p:txBody>
          <a:bodyPr>
            <a:no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>
                <a:latin typeface="Georgia" panose="02040502050405020303" pitchFamily="18" charset="0"/>
              </a:rPr>
              <a:t>Структура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202</a:t>
            </a:r>
            <a:r>
              <a:rPr lang="ru-RU" sz="1400" dirty="0">
                <a:latin typeface="Georgia" panose="02040502050405020303" pitchFamily="18" charset="0"/>
              </a:rPr>
              <a:t>5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года, </a:t>
            </a:r>
            <a:r>
              <a:rPr lang="ru-RU" sz="1400" dirty="0" err="1">
                <a:latin typeface="Georgia" panose="02040502050405020303" pitchFamily="18" charset="0"/>
              </a:rPr>
              <a:t>млн.руб</a:t>
            </a:r>
            <a:r>
              <a:rPr lang="ru-RU" sz="1400" dirty="0">
                <a:latin typeface="Georgia" panose="02040502050405020303" pitchFamily="18" charset="0"/>
              </a:rPr>
              <a:t>.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54775" y="2462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023992" y="1916833"/>
            <a:ext cx="61764" cy="72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06903" y="1772816"/>
            <a:ext cx="2013033" cy="69009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Глоссарий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400" y="836712"/>
            <a:ext cx="1072919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бюджета;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городского округа Домодедово над его расходами. </a:t>
            </a:r>
          </a:p>
          <a:p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285640"/>
              </p:ext>
            </p:extLst>
          </p:nvPr>
        </p:nvGraphicFramePr>
        <p:xfrm>
          <a:off x="551384" y="1124744"/>
          <a:ext cx="1123324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332656"/>
            <a:ext cx="10090121" cy="648072"/>
          </a:xfrm>
        </p:spPr>
        <p:txBody>
          <a:bodyPr>
            <a:normAutofit/>
          </a:bodyPr>
          <a:lstStyle/>
          <a:p>
            <a:r>
              <a:rPr lang="ru-RU" altLang="ru-RU" sz="105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050" dirty="0" smtClean="0">
                <a:latin typeface="Georgia" panose="02040502050405020303" pitchFamily="18" charset="0"/>
              </a:rPr>
              <a:t>2023-2027 </a:t>
            </a:r>
            <a:r>
              <a:rPr lang="ru-RU" altLang="ru-RU" sz="1050" dirty="0">
                <a:latin typeface="Georgia" panose="02040502050405020303" pitchFamily="18" charset="0"/>
              </a:rPr>
              <a:t>гг.  </a:t>
            </a:r>
            <a:r>
              <a:rPr lang="ru-RU" altLang="ru-RU" sz="1050" dirty="0" smtClean="0">
                <a:latin typeface="Georgia" panose="02040502050405020303" pitchFamily="18" charset="0"/>
              </a:rPr>
              <a:t>                                           </a:t>
            </a:r>
            <a:r>
              <a:rPr lang="ru-RU" altLang="ru-RU" sz="1050" dirty="0">
                <a:latin typeface="Georgia" panose="02040502050405020303" pitchFamily="18" charset="0"/>
              </a:rPr>
              <a:t>(млн. руб.)</a:t>
            </a:r>
            <a:endParaRPr lang="ru-RU" sz="105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на душу населения (руб./чел.)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958901"/>
              </p:ext>
            </p:extLst>
          </p:nvPr>
        </p:nvGraphicFramePr>
        <p:xfrm>
          <a:off x="839416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96400" y="2276872"/>
            <a:ext cx="20882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https://mosreg.ru/dokumenty/normotvorchestvo/vneseno-v-dumu/proekt-zakona-moskovskoi-oblasti-o-byudzete-moskovskoi-oblasti-na-2025-god-i-na-planovyi-period-2026-i-2027-godov?ysclid=m3wr24sebh68167962 /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(Открытый бюджет Московской области)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http://budget.admhimki.ru/byudzhet/reshenie-o-byudzhete/resheniya-o-byudzhete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г.о.Химки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«Бюджет»)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www.balfin.ru/wp-content/uploads/2024/11/budget_dlya_grazhdan_2024.pdf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Финансового управления Администрации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г.о.Балашиха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https://volok-go.ru/?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ysclid=m3wtfngsbz642152239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(Сайт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 округа Волоколамск)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980728"/>
          <a:ext cx="107291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260648"/>
            <a:ext cx="8568952" cy="52956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2023-202</a:t>
            </a:r>
            <a:r>
              <a:rPr lang="ru-RU" altLang="ru-RU" sz="1400" dirty="0">
                <a:latin typeface="Georgia" panose="02040502050405020303" pitchFamily="18" charset="0"/>
              </a:rPr>
              <a:t>7</a:t>
            </a:r>
            <a:r>
              <a:rPr lang="ru-RU" altLang="ru-RU" sz="1400" dirty="0" smtClean="0">
                <a:latin typeface="Georgia" panose="02040502050405020303" pitchFamily="18" charset="0"/>
              </a:rPr>
              <a:t> </a:t>
            </a:r>
            <a:r>
              <a:rPr lang="ru-RU" altLang="ru-RU" sz="1400" dirty="0">
                <a:latin typeface="Georgia" panose="02040502050405020303" pitchFamily="18" charset="0"/>
              </a:rPr>
              <a:t>гг.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3592" y="98072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6 790,9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7728" y="980728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892,0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1864" y="174684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5 325,5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174684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4 690,5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0135" y="2420888"/>
            <a:ext cx="792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4 336,5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9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0165996"/>
              </p:ext>
            </p:extLst>
          </p:nvPr>
        </p:nvGraphicFramePr>
        <p:xfrm>
          <a:off x="767408" y="671192"/>
          <a:ext cx="10657185" cy="542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20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2 436 612,7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8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2 132 735,6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2 436 612,7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3 085 370,0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3 472 072,0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3 947 777,0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Федерации, а также доходов от долевого участия в организации, полученных физическим лицом - налоговым резидентом Российской Федерации в виде дивидендов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1 698 198,5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1 881 898,0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2 441 468,5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2 783 014,4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3 219 376,5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7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3 048,9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4 628,1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5 921,7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с доходов, полученных физическими лицами в соответствии со статьей 228 Налогового кодекса Российской Федерации (за исключением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17 976,9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9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компании, а также налога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127 174,7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182 036,8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204 852,3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232 918,8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не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36 800,0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55 536,7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62 497,3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0826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301269"/>
              </p:ext>
            </p:extLst>
          </p:nvPr>
        </p:nvGraphicFramePr>
        <p:xfrm>
          <a:off x="695400" y="673670"/>
          <a:ext cx="10801198" cy="5131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5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8342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доходы физических лиц в отношении доходов от долевого участия в организации, полученных физическим лицом - налоговым резидентом Российской Федерации в виде дивидендов (в части суммы налога, превышающей 650 000 рублей)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449 454,7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350 200,0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119 444,0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124 888,0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117 892,4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108 682,0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111 227,0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119 444,0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124 888,0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61 086,5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54 251,0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62 849,0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65 745,0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7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339,0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63 137,6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60 137,0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60 884,0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776,0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42884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396583"/>
              </p:ext>
            </p:extLst>
          </p:nvPr>
        </p:nvGraphicFramePr>
        <p:xfrm>
          <a:off x="695400" y="673670"/>
          <a:ext cx="10657185" cy="559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-6 650,8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-6 013,0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-9 221,0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-9 606,0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-9 972,0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992 257,2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1 382 719,0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1 795 225,0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2 089 223,0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2 546 443,0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957 266,8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1 271 653,0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1 579 960,0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1 932 031,0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2 373 060,0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781 337,3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1 013 653,0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1 325 567,2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1 624 265,4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2 006 218,1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с налогоплательщиков, выбравших в качестве объекта налогообложения доходы, уменьшенные на величину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175 910,8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254 392,8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307 765,6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366 841,9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34 483,4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108 515,0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210 337,0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151 791,0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167 480,0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Налог, взимаемый в связи с применением специального налогового режима "Автоматизированная упрощенная система налогообложения" (сумма платежа (перерасчеты, недоимка и задолженность по соответствующему платежу, в том числе по отмененному)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1 930,2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5 903,0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1 762 700,1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2 269 329,0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2 521 307,0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2 609 840,0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2 658 393,0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320 704,8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326 179,0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387 752,0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480 143,0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9888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1354752"/>
              </p:ext>
            </p:extLst>
          </p:nvPr>
        </p:nvGraphicFramePr>
        <p:xfrm>
          <a:off x="695400" y="673670"/>
          <a:ext cx="10657185" cy="491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971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1 441 995,4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1 943 150,0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2 133 555,0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2 178 250,0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925 211,1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1 418 150,0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1 556 055,0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1 599 340,0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1 598 250,0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Земельный налог с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516 784,3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112 807,5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86 104,0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90 631,0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95 341,0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112 557,5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95 291,0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491 516,1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511 711,2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484 426,0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486 363,0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488 378,0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443 871,5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464 741,0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437 886,0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439 823,0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441 838,0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1772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6283620"/>
              </p:ext>
            </p:extLst>
          </p:nvPr>
        </p:nvGraphicFramePr>
        <p:xfrm>
          <a:off x="767408" y="673670"/>
          <a:ext cx="10585177" cy="505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1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376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8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319 429,6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377 486,0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338 824,0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67 718,2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56 101,6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47 255,0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48 432,0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50 369,0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52 384,0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по соглашениям об установлении сервитута в отношении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47 845,9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46 760,2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46 470,0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140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27480"/>
              </p:ext>
            </p:extLst>
          </p:nvPr>
        </p:nvGraphicFramePr>
        <p:xfrm>
          <a:off x="695401" y="673670"/>
          <a:ext cx="10657185" cy="5696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1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2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95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поступления от использования имущества, находящегося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32 963,2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37 725,2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37 420,0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Плата, поступившая в рамках договора за предоставление права на размещение и эксплуатацию нестационарного торгового объекта, установку и эксплуатацию рекламных конструкций на землях или земельных участках, находящихся в государственной или муниципальной собственности, и на землях или земельных участках,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14 882,7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9 035,0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9 050,0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33 513,8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40 801,0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44 652,0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сбросы загрязняющих веществ в водные объекты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30 014,1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42 152,0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размещение отходов производства и потребления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1 761,2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4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111 993,0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14 548,1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6575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3411998"/>
              </p:ext>
            </p:extLst>
          </p:nvPr>
        </p:nvGraphicFramePr>
        <p:xfrm>
          <a:off x="695401" y="673671"/>
          <a:ext cx="10873208" cy="590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8243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доходы от оказания платных услуг (работ)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10 960,8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10 431,9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434 828,8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5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квартир, находящихся в собственности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реализации имущества, находящегося в собственности городских округов (за исключением движимого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1 888,5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4 950,0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36 536,8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54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36 362,6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43 667,0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4337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767408" y="980728"/>
            <a:ext cx="10585176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социально - экономического развития городского округа Домодедово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определены подходы к формированию бюджетной и налоговой политики округа и основные параметры бюджета городского округа Домодедово на трехлетний период. Бюджет сформирован на основе базового варианта прогноза, который отражает сложившуюся тенденцию развития экономики городского округа Домодедово.</a:t>
            </a: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150280"/>
              </p:ext>
            </p:extLst>
          </p:nvPr>
        </p:nvGraphicFramePr>
        <p:xfrm>
          <a:off x="695399" y="673670"/>
          <a:ext cx="10945216" cy="496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24 600,0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174 341,7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4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170 486,7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52 250,0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земельных участков после разграничения государственной собственности на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188 515,2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Доходы от приватизации имущества, находящегося в собственности городских округов, в части приватизации нефинансовых активов имущества казны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142 020,1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82 270,0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0268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46393764"/>
              </p:ext>
            </p:extLst>
          </p:nvPr>
        </p:nvGraphicFramePr>
        <p:xfrm>
          <a:off x="695399" y="673670"/>
          <a:ext cx="10945216" cy="504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65 684,0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10 950,0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22 505,0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8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казенным учреждением, Центральным банком Российской Федерации, государственной корпорацией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10 853,3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14 630,0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в целях возмещения причиненного ущерба (убытков)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4 908,4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Платежи по искам о возмещении ущерба, а также платежи, уплачиваемые при добровольном возмещении ущерба, причиненного муниципальному имуществу городского округа (за исключением имущества, закрепленного за муниципальными бюджетными (автономными) учреждениями, унитарными предприятиями)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4 765,2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7 875,0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3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656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354716"/>
              </p:ext>
            </p:extLst>
          </p:nvPr>
        </p:nvGraphicFramePr>
        <p:xfrm>
          <a:off x="695400" y="679866"/>
          <a:ext cx="10945216" cy="498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5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1190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 за отчетный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(2023)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Плановое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текущего года</a:t>
                      </a:r>
                      <a:b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(2024)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kumimoji="0" lang="ru-RU" sz="1000" b="1" kern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очередной год </a:t>
                      </a:r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(2025)</a:t>
                      </a:r>
                      <a:endParaRPr kumimoji="0" lang="ru-RU" sz="10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первый год планового периода (2026)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Прогноз на второй год планового периода (2027)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36 011,7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279 082,8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4 534,0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4 572,0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6 777 244,9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6 891 966,7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6 790 933,4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6 725 555,1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5 325 544,4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4 690 545,3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4 336 500,8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3 188 115,7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2 829 560,4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1 376 430,7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751 910,4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503 455,6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3 497 913,6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3 834 274,8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3 631 783,6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3 643 736,7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3 643 330,2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48 201,8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317 330,1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294 898,2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Прочие межбюджетные трансферты, передаваемые бюджетам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48 858,8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47 733,1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222 856,6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199 375,0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189 715,0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13 007 540,5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14 496 291,2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13 599 194,4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13 738 597,3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14 377 299,8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30622"/>
            <a:ext cx="108012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Информация об объеме и структуре налоговых и неналоговых доходов, а также межбюджетных трансфертах 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3753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84459"/>
              </p:ext>
            </p:extLst>
          </p:nvPr>
        </p:nvGraphicFramePr>
        <p:xfrm>
          <a:off x="623392" y="432047"/>
          <a:ext cx="10873207" cy="6265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7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73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№1-4/77, 14.07.2009 №1-4/200, от 31.03.2010 № 1-4/271,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№ 1-4/320, от 16.08.2011 № 1-4/387, от 11.11.2011 № 1-4/404,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11.10.2012 № 1-4/482, от 10.10.2013 №1-4/540, от 22.11.2013 №1-4/549, от 25.07.2014 №1-4/601, от 12.11.2014 №1-4/615, от 17.12.2014 №1-4/629, от 02.03.2015 №1-4/646, от 22.06.2015 №1-4/661, от 21.08.2015 №1-4/675, от 22.10.2015 №1-4/686, от 09.12.2015 №1-4/697, от 12.12.2016 №1-4/751, от 17.11.2017 №1-4/842, от 20.12.2017 №1-4/854, от 21.02.2019 №1-4/948, от 13.09.2019 №1-4/991, от 14.11.2019 №1-4/999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13.11.2020 №1-4/1083, от 23.07.2021 №1-4/1141, от 25.10.2021 </a:t>
                      </a:r>
                    </a:p>
                    <a:p>
                      <a:pPr algn="ctr"/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№1-4/1173, от 02.06.2022 № 1-4/1226,  от 17.02.2023 №1-4/1312, от 24.01.2024 №1-4/1411</a:t>
                      </a: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инвалиды с детства, дети-инвалиды;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подвергшихся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Социалистического Труда, полные кавалеры ордена Трудовой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Славы;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граждане, призванные на военную службу по мобилизации в Вооруженные Силы Российской Федерации или проходящие военную службу по контракту.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пожарных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- организациям, осуществляющим деятельность в области информационных технологий 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lang="ru-RU" sz="800" u="sng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</a:t>
                      </a: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en-US" sz="8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Резиденты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особой экономической зоны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2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занятых жилищным фондом и объектами инженерной инфраструктуры 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0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законом от 29 июля 2017 года N 217-ФЗ "О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</a:p>
                    <a:p>
                      <a:pPr algn="l" fontAlgn="ctr"/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таможенных 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приобретенных (предоставленных) для индивидуального и кооперативного гаражного строительства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121308"/>
              </p:ext>
            </p:extLst>
          </p:nvPr>
        </p:nvGraphicFramePr>
        <p:xfrm>
          <a:off x="551384" y="980729"/>
          <a:ext cx="11377264" cy="5517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Герои Социалистического Труда, полные кавалеры ордена Трудовой Славы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I и II групп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3 182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3 267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ветераны и инвалиды Великой Отечественной войны, а также ветераны и инвалиды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60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имеющие право на получение социальной поддержки в соответствии с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Теча" и в соответствии с Федеральным </a:t>
                      </a:r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законом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275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объектах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94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технику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инвалиды с детства, дети-инвалиды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члены семей погибших (умерших) инвалидов, участников Великой Отечественной войны, ветеранов боевых действий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3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труженики тыла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116632"/>
            <a:ext cx="10513167" cy="706090"/>
          </a:xfrm>
        </p:spPr>
        <p:txBody>
          <a:bodyPr>
            <a:no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налоговых расходах в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налога»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                                                                                                                     тыс. руб.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60425"/>
              </p:ext>
            </p:extLst>
          </p:nvPr>
        </p:nvGraphicFramePr>
        <p:xfrm>
          <a:off x="551384" y="847825"/>
          <a:ext cx="11377264" cy="530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7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2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лет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596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7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района»</a:t>
                      </a:r>
                    </a:p>
                    <a:p>
                      <a:pPr algn="just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2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получатели средств бюджета городского округа Домодедово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муниципальные бюджетные и автономные учреждения, получающим субсидию из бюджета городского округа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92 096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90 099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90 099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.Организацией получен документ о государственной аккредитации осуществляющей деятельность в области информационных технологий, в порядке, установленном Правительством Российской Федерации.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7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52 325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71 535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некоммерческие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– в отношении земельных участков, имеющих вид разрешенного использования охота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рыбалка</a:t>
                      </a:r>
                    </a:p>
                    <a:p>
                      <a:pPr algn="just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9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874763"/>
              </p:ext>
            </p:extLst>
          </p:nvPr>
        </p:nvGraphicFramePr>
        <p:xfrm>
          <a:off x="957772" y="764704"/>
          <a:ext cx="10322804" cy="460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9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9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74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14.06.2016 №1-4/716, от 12.02.2018 №1-4/867, от 13.11.2018 №1-4/920, от 14.11.2019 №1-4/1000, от 19.11.2021 №1-4/1178, от 23.10.2024 №1-4/1487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6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подсобного хозяйства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181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8197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5797" y="5661248"/>
            <a:ext cx="6752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Совета депутатов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налога 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</a:t>
            </a:r>
            <a:r>
              <a:rPr lang="ru-RU" sz="12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№1-4/614 не предусмотрено предоставление налоговых льгот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1775520" y="836712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8" name="TextBox 8"/>
          <p:cNvSpPr txBox="1">
            <a:spLocks noChangeArrowheads="1"/>
          </p:cNvSpPr>
          <p:nvPr/>
        </p:nvSpPr>
        <p:spPr bwMode="auto">
          <a:xfrm>
            <a:off x="4431601" y="332657"/>
            <a:ext cx="3970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 dirty="0">
                <a:latin typeface="Georgia" pitchFamily="18" charset="0"/>
              </a:rPr>
              <a:t>Структура расходов бюджета </a:t>
            </a:r>
            <a:r>
              <a:rPr lang="ru-RU" sz="1400" b="1" dirty="0" smtClean="0">
                <a:latin typeface="Georgia" pitchFamily="18" charset="0"/>
              </a:rPr>
              <a:t>2024 </a:t>
            </a:r>
            <a:r>
              <a:rPr lang="ru-RU" sz="1400" b="1" dirty="0">
                <a:latin typeface="Georgia" pitchFamily="18" charset="0"/>
              </a:rPr>
              <a:t>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35560" y="40050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63552" y="4869160"/>
            <a:ext cx="1800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044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026" y="-12619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Раздел бюджета «Общегосударственные вопросы»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69426" y="8413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1003558"/>
          <a:ext cx="68551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5787231" y="2442383"/>
            <a:ext cx="13888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51976" y="2435624"/>
            <a:ext cx="735255" cy="23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Диаграмма 6"/>
          <p:cNvGraphicFramePr>
            <a:graphicFrameLocks/>
          </p:cNvGraphicFramePr>
          <p:nvPr>
            <p:extLst/>
          </p:nvPr>
        </p:nvGraphicFramePr>
        <p:xfrm>
          <a:off x="242888" y="5064125"/>
          <a:ext cx="11088687" cy="97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7646988" y="1052513"/>
            <a:ext cx="42814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общегосударственные вопросы,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7-ми муниципальных казенных учреждений: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           МБУ «МФЦ»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245,9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«КРИТОЗ»  -  197,5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"РОЗ"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141,0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"ЦБ"           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108,6 ( 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3,7)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«УКС»         -    45,1 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МКУ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«ДЕЗ»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МКУ "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Домстат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"   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9,5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КУИ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170,2 (в т.ч. ОБ – 32,4)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муниципальных гарантий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579296" cy="56207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безопасность и правоохранительная деятельность»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9826" y="7651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/>
          </p:nvPr>
        </p:nvGraphicFramePr>
        <p:xfrm>
          <a:off x="767408" y="765176"/>
          <a:ext cx="64087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2"/>
          <p:cNvGraphicFramePr>
            <a:graphicFrameLocks/>
          </p:cNvGraphicFramePr>
          <p:nvPr>
            <p:extLst/>
          </p:nvPr>
        </p:nvGraphicFramePr>
        <p:xfrm>
          <a:off x="1797050" y="5013325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608888" y="1557338"/>
            <a:ext cx="424775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Защита населения и территории от </a:t>
            </a:r>
            <a:r>
              <a:rPr lang="ru-RU" altLang="ru-RU" sz="1100" b="1" u="sng" dirty="0" smtClean="0">
                <a:latin typeface="Times New Roman" pitchFamily="18" charset="0"/>
                <a:cs typeface="Times New Roman" pitchFamily="18" charset="0"/>
              </a:rPr>
              <a:t>ЧС, ГО:</a:t>
            </a:r>
            <a:endParaRPr lang="ru-RU" altLang="ru-RU" sz="1100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ГО и ЧС                                            -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и совершенствование системы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оповещения населения                   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МКУ "ЕДДС"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32,4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нац.безопасности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функций, связанных с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пожарной безопасностью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Мероприятия по антитеррористической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защищенности соц.значимых объектов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 обеспечению общественного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порядка и общественной безопасности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2,3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Обеспечение деятельности общественных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формирований правоохранительной 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направленности                                   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13,5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Развитие АПК «Безопасный регион»                  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45,1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6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274638"/>
            <a:ext cx="8147248" cy="562074"/>
          </a:xfrm>
        </p:spPr>
        <p:txBody>
          <a:bodyPr>
            <a:normAutofit/>
          </a:bodyPr>
          <a:lstStyle/>
          <a:p>
            <a:pPr marL="13716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695400" y="847800"/>
            <a:ext cx="10873208" cy="5029471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задачами бюджетной политики при формировании бюджета городского округа Домодедово являются: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мая 2018 года.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«Национальная экономика»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773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9416" y="789942"/>
          <a:ext cx="6709743" cy="352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38282" y="5214950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7392144" y="836712"/>
            <a:ext cx="4248472" cy="441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Доставка товаров в сельскую местность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3,4  (в т.ч.ОБ -  2,2)         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Организация транспортного обслуживания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населения                   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4,1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Дорожное хозяйство: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дорог и тротуаров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558,2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Безопасность дорожного движения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60,0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Капитальный ремонт дорог                              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63,0 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дорог           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134,6  ГП - МБ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Ямочный ремонт дорог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20,0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ремонт дорог  с переходящим типом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окрытия  (щебень)                                            -      15,0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Ремонт дворовых территорий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(ГП)                 -        8,0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на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моста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р.Рожайка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Племхозский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проезд)           -        6,0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и информатика: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Развитие информационно-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коммуникац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технологий   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20,6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нац.экономики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Поддержка малого и среднего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предпринимательства                                        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0,5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Транспорт-ка в морг  умерших, не имеющих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близких по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закл.судмедэкспертизы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 -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11,0 (в т.ч. ОБ -  3,4)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Топогеодезия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межевание,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кадастр.земель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-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0,6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Сельское хозяйство и рыболовство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Отлов и содержание безнадзорных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животных                             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8,2 - ОБ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98" y="34944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«Жилищно-коммунальное хозяйство»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2589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404664"/>
          <a:ext cx="6696743" cy="2952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314152" y="4991968"/>
          <a:ext cx="8135938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0446" y="642919"/>
            <a:ext cx="44688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Жилищное хозяйство: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Ремонт подъездов в МКЖД                    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12,8 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муниципального жилого фонда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13,3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Переселение граждан из аварийного жилищного фонда            -    15,0 (ОБ – 9,7)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Установка газовых датчиков в квартирах МКЖД </a:t>
            </a:r>
            <a:r>
              <a:rPr lang="ru-RU" altLang="ru-RU" sz="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-   16,2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Взнос в Фонд капитального ремонта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Коммунальное хозяйство, в </a:t>
            </a:r>
            <a:r>
              <a:rPr lang="ru-RU" altLang="ru-RU" sz="9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ВЗУ в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мкр.Востряково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ул.Ледовская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70,4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(в т.ч. ОБ -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45,7)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b="1" u="sng" dirty="0" smtClean="0">
                <a:latin typeface="Times New Roman" pitchFamily="18" charset="0"/>
                <a:cs typeface="Times New Roman" pitchFamily="18" charset="0"/>
              </a:rPr>
              <a:t>Благоустройство</a:t>
            </a:r>
            <a:r>
              <a:rPr lang="ru-RU" altLang="ru-RU" sz="900" b="1" u="sng" dirty="0">
                <a:latin typeface="Times New Roman" pitchFamily="18" charset="0"/>
                <a:cs typeface="Times New Roman" pitchFamily="18" charset="0"/>
              </a:rPr>
              <a:t>, в т.ч.: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Благоустройство сквера у ж/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станции в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Белые Столбы                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93,4 (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т.ч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. ОБ -  60,6)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парков культуры и отдыха                                       -    33,6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Создание и ремонт пешеходных коммуникаций                        -       1,2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Расходы на модернизацию детских игровых площадок,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Установленных ранее с привлечением средств бюджета МО   -    14,4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МКУ «Специализированная служба 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 сфере погребения»                                                                       -    90,0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мест общего пользования                                        -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436,8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и ремонт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контейнерных площадок            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Вывоз и захоронение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несанкционированных свалок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детских игровых площадок                                     -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43,4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внутриквартальных дорог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8,7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Ямочный ремонт дворовых территорий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15,0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Ремонт шахтных колодцев                                                             -      1,0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Плата за уличное освещение                                                          -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145,1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Содержание и ремонт уличного освещения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Реконструкция объектов уличного освещения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20,0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Технологическое присоединение сетей уличного освещения    -      3,0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арх.худ.подсветки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на здании Администрации       -      1,5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err="1" smtClean="0">
                <a:latin typeface="Times New Roman" pitchFamily="18" charset="0"/>
                <a:cs typeface="Times New Roman" pitchFamily="18" charset="0"/>
              </a:rPr>
              <a:t>Гос.программа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«Светлый город»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13,5 ГП - МБ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Замена </a:t>
            </a:r>
            <a:r>
              <a:rPr lang="ru-RU" altLang="ru-RU" sz="900" dirty="0" err="1">
                <a:latin typeface="Times New Roman" pitchFamily="18" charset="0"/>
                <a:cs typeface="Times New Roman" pitchFamily="18" charset="0"/>
              </a:rPr>
              <a:t>неэнергоэффективных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 светильников наружного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освещения                                                                                        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60,0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Борьба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с борщевиком 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3,0</a:t>
            </a:r>
          </a:p>
          <a:p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Осуществление переданных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жилищному </a:t>
            </a: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контролю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(надзору) за соблюдением гражданами </a:t>
            </a:r>
            <a:endParaRPr lang="ru-RU" altLang="ru-RU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altLang="ru-RU" sz="900" dirty="0">
                <a:latin typeface="Times New Roman" pitchFamily="18" charset="0"/>
                <a:cs typeface="Times New Roman" pitchFamily="18" charset="0"/>
              </a:rPr>
              <a:t>правил пользования </a:t>
            </a:r>
            <a:r>
              <a:rPr lang="ru-RU" altLang="ru-RU" sz="900" dirty="0" smtClean="0">
                <a:latin typeface="Times New Roman" pitchFamily="18" charset="0"/>
                <a:cs typeface="Times New Roman" pitchFamily="18" charset="0"/>
              </a:rPr>
              <a:t>газом                                           -     1,7  (в т.ч. ОБ -1,0)</a:t>
            </a:r>
            <a:endParaRPr lang="ru-RU" alt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309" y="18864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«Охрана окружающей среды»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77351" y="342901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66712" y="857232"/>
          <a:ext cx="629338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97038" y="4775200"/>
          <a:ext cx="813752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953124" y="1268760"/>
            <a:ext cx="5143537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гидротехнических сооружений  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11,7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Организация мероприятий по охране окружающей среды                -   1,6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Сбор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отходов на лесных участках,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транспортировка, утилизация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0,9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ОБ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«Образование»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28151" y="188914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12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1808" y="555491"/>
          <a:ext cx="6840759" cy="326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7937" y="5013176"/>
          <a:ext cx="8568951" cy="98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248128" y="750988"/>
            <a:ext cx="467995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Общее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учреждений образования                          -   2 869,7 (в т.ч.ОБ – 2 364,4)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блока школы на 825 мест в д.Павловское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1 786,2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1 116,8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Стр-во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школы на 550 мест в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мкр.Барыбино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   403,0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т.ч.ОБ -  260,6)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Краснопутьской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СОШ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391,7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 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352,5)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Кап.ремонт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, оснащение, благоустройство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Домодедовской СОШ № 2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577,4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519,7)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питания обучающихся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274,0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-220,3)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Дошкольное образование: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, оказывающих услугу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образования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-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654,0  (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т.ч. ОБ -  1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182,8)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детского сада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на 240 мест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000" dirty="0" err="1" smtClean="0">
                <a:latin typeface="Times New Roman" pitchFamily="18" charset="0"/>
                <a:cs typeface="Times New Roman" pitchFamily="18" charset="0"/>
              </a:rPr>
              <a:t>мкр.Южный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-    49,1 (в т.ч. ОБ – 46,7)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Дополнительное образование, в т.ч</a:t>
            </a:r>
            <a:r>
              <a:rPr lang="ru-RU" altLang="ru-RU" sz="1000" b="1" u="sng" dirty="0" smtClean="0">
                <a:latin typeface="Times New Roman" pitchFamily="18" charset="0"/>
                <a:cs typeface="Times New Roman" pitchFamily="18" charset="0"/>
              </a:rPr>
              <a:t>.: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МБУ ДО «ДДШИ»  (11 филиалов)           -  257,5  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МБУ ДО ДМЦ «Альбатрос»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35,8  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 МБУ ДО ДДТ «Лира»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85,2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Другие вопросы в области образования,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Оздоровительная компания в каникулярное время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-   40,9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т.ч.ОБ-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12,8)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Управления образования                             -   47,7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Содержание МКУ «Информационно-методический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центр»                                                                       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23,4</a:t>
            </a: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детей, в </a:t>
            </a:r>
            <a:r>
              <a:rPr lang="ru-RU" altLang="ru-RU" sz="10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Содержание Молодежного Центра «Победа»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-   61,5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Мероприятия по работе с детьми и молодежью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2,0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5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«Культура и кинематография»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rot="10795217" flipV="1">
            <a:off x="9048750" y="404813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35360" y="710569"/>
          <a:ext cx="5904656" cy="307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623888" y="5072063"/>
          <a:ext cx="10152062" cy="90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951984" y="1326827"/>
            <a:ext cx="5976664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Культура, в </a:t>
            </a:r>
            <a:r>
              <a:rPr lang="ru-RU" altLang="ru-RU" sz="1100" b="1" u="sng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"Импульс"      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293,4 (17 структурных подразделений (ДК))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ПКиО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«Елочки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»»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105,6  (5 структурных подразделений (парки))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музея                                           -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80,2  (23 филиала)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Комплектования книжных фондов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библиотек                            -       1,2  (в </a:t>
            </a: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. ОБ 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0,8)</a:t>
            </a:r>
          </a:p>
          <a:p>
            <a:endParaRPr lang="ru-RU" alt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ремонта ДК "Мир"                  -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303,8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199,3)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мероприятий                               -      10,0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Другие вопросы: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Комитета по культуре              -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33,9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63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«Социальная политика»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23389" y="333376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80960" y="928670"/>
          <a:ext cx="6768752" cy="298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31950" y="5373688"/>
          <a:ext cx="8135938" cy="93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7176120" y="1268759"/>
            <a:ext cx="4689723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Охрана семьи и детства: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детям-сиротам  -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105,3 – ОБ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Выплаты молодым семьям на приобретение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жилого помещения              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-     10,8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(в т.ч. ОБ –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10,6)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Выплата компенсации части оплаты за       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пребывание детей в детском саду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69,0  - ОБ</a:t>
            </a:r>
          </a:p>
          <a:p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Пенсионное обеспечение: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Доплаты к пенсиям муниципальным служащим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14,0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Денежные выплаты Почетным гражданам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  3,0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000" b="1" u="sng" dirty="0">
                <a:latin typeface="Times New Roman" pitchFamily="18" charset="0"/>
                <a:cs typeface="Times New Roman" pitchFamily="18" charset="0"/>
              </a:rPr>
              <a:t>Социальное обеспечение населения: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Обеспечение жильем ветеранов, инвалидов 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3,2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-ОБ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гражданам, нах-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в трудной 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жизн.ситуации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5,2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по медицинским показаниям                                -    3,0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Оганизация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 горячего питания малоимущим                            -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1,9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инвалидам                                                               -    4,0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Помощь пенсионерам на зубопротезирование                          -    5,6</a:t>
            </a:r>
          </a:p>
          <a:p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работникам реанимации                                      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 -   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2,4</a:t>
            </a:r>
          </a:p>
          <a:p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социально-значимых мероприятий (</a:t>
            </a:r>
            <a:r>
              <a:rPr lang="ru-RU" altLang="ru-RU" sz="1000" dirty="0" err="1">
                <a:latin typeface="Times New Roman" pitchFamily="18" charset="0"/>
                <a:cs typeface="Times New Roman" pitchFamily="18" charset="0"/>
              </a:rPr>
              <a:t>мат.помощь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ВОВ, вдовы, труженики тыла, узники, блокадники,</a:t>
            </a:r>
          </a:p>
          <a:p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дети войны,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семьи погибших участников </a:t>
            </a: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000" dirty="0" smtClean="0">
                <a:latin typeface="Times New Roman" pitchFamily="18" charset="0"/>
                <a:cs typeface="Times New Roman" pitchFamily="18" charset="0"/>
              </a:rPr>
              <a:t>локальных войн и т.д.) – 22,1</a:t>
            </a: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0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40" y="116632"/>
            <a:ext cx="8229600" cy="5620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«Физическая культура и спорт»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64651" y="312739"/>
            <a:ext cx="108395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руб., %</a:t>
            </a: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03513" y="678706"/>
          <a:ext cx="4970463" cy="295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/>
          </p:nvPr>
        </p:nvGraphicFramePr>
        <p:xfrm>
          <a:off x="695401" y="764704"/>
          <a:ext cx="5978576" cy="339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827213" y="5013325"/>
          <a:ext cx="8301235" cy="93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5807969" y="1067573"/>
            <a:ext cx="504056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МАУ ГС "Авангард"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221,1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"СШ "Олимп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109,2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МБУ «ЦФКС «Горизонт»»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67,4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в области спорта        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3,0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Функционирование круглогодичной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спортивной секции по хоккею для детей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 и подростков (Академия Фетисова)            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         -   10,0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Функционирование футбольных команд               -    6,0 (1-е полугодие 2024 г.)</a:t>
            </a: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Устройство </a:t>
            </a:r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многофункциональной</a:t>
            </a: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хоккейной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площадки в ЖК «Домодедово Парк»  -    4,1</a:t>
            </a:r>
          </a:p>
          <a:p>
            <a:endParaRPr lang="ru-RU" alt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Субсидия МБУ «СШ «Олимп»» на укрепление</a:t>
            </a:r>
          </a:p>
          <a:p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материально-технической базы                               -    5,3 (в </a:t>
            </a:r>
            <a:r>
              <a:rPr lang="ru-RU" altLang="ru-RU" sz="11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. ОБ – 2,6)</a:t>
            </a:r>
          </a:p>
          <a:p>
            <a:endParaRPr lang="ru-RU" altLang="ru-RU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562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Раздел бюджета «Средства массовой информации 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20189" y="306389"/>
            <a:ext cx="121219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., %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79376" y="692696"/>
          <a:ext cx="6336704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2"/>
          <p:cNvGraphicFramePr>
            <a:graphicFrameLocks/>
          </p:cNvGraphicFramePr>
          <p:nvPr>
            <p:extLst/>
          </p:nvPr>
        </p:nvGraphicFramePr>
        <p:xfrm>
          <a:off x="1682304" y="4703936"/>
          <a:ext cx="8137525" cy="93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8132316" y="1457956"/>
            <a:ext cx="3375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Телевидение и радиовещание: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19,0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altLang="ru-RU" sz="1100" b="1" u="sng" dirty="0">
                <a:latin typeface="Times New Roman" pitchFamily="18" charset="0"/>
                <a:cs typeface="Times New Roman" pitchFamily="18" charset="0"/>
              </a:rPr>
              <a:t>Периодическая печать и издательство: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100" dirty="0">
                <a:latin typeface="Times New Roman" pitchFamily="18" charset="0"/>
                <a:cs typeface="Times New Roman" pitchFamily="18" charset="0"/>
              </a:rPr>
              <a:t>Содержание МБУ «Редакция газеты «Призыв»  - </a:t>
            </a:r>
            <a:r>
              <a:rPr lang="ru-RU" altLang="ru-RU" sz="1100" dirty="0" smtClean="0">
                <a:latin typeface="Times New Roman" pitchFamily="18" charset="0"/>
                <a:cs typeface="Times New Roman" pitchFamily="18" charset="0"/>
              </a:rPr>
              <a:t>47,4</a:t>
            </a:r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1052736"/>
          <a:ext cx="105851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Программные расходы                                                                                                            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547352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5683" y="124743"/>
            <a:ext cx="86868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89" y="758825"/>
          <a:ext cx="10945218" cy="5694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4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7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"Здравоохранение"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"Культура"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741,9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 туризм"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4 033,0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4 981,5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"Образование"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"Социальная защита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"Спорт"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289,3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сельского хозяйства"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9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"Экология и окружающая среда"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"Безопасность и обеспечение безопасности жизнедеятельности населения"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224,7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71,8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227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 и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«Развитие инженерной инфраструктуры,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и отрасли обращения с отходами»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7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"Предпринимательство"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9" marR="8709" marT="8709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40653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35560" y="404664"/>
            <a:ext cx="7632848" cy="529568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latin typeface="Georgia" panose="02040502050405020303" pitchFamily="18" charset="0"/>
              </a:rPr>
              <a:t>Численность постоянного </a:t>
            </a:r>
            <a:r>
              <a:rPr lang="ru-RU" sz="1400" dirty="0" smtClean="0">
                <a:latin typeface="Georgia" panose="02040502050405020303" pitchFamily="18" charset="0"/>
              </a:rPr>
              <a:t>населения на конец года                                                        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6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7062" y="149908"/>
            <a:ext cx="8660938" cy="40594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Расходы бюджета городского округа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2022-2026 </a:t>
            </a:r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годах по программам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3392" y="758827"/>
          <a:ext cx="10945217" cy="562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6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3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E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план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прогноз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1 195,6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"Управление имуществом и муниципальными финансами"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1 128,8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и функционирование дорожно-транспортного комплекса"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853,6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955,0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"Цифровое муниципальное образование"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"Архитектура и градостроительство"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5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комфортной городской среды"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991,5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"Строительство объектов социальной инфраструктуры"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5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9" marR="8709" marT="87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"Переселение граждан из аварийного жилищного фонда"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8175" y="352881"/>
            <a:ext cx="94288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8612080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8" y="1124744"/>
          <a:ext cx="9937105" cy="436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1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986">
                  <a:extLst>
                    <a:ext uri="{9D8B030D-6E8A-4147-A177-3AD203B41FA5}">
                      <a16:colId xmlns:a16="http://schemas.microsoft.com/office/drawing/2014/main" val="868375748"/>
                    </a:ext>
                  </a:extLst>
                </a:gridCol>
                <a:gridCol w="970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977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5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«Здравоохранение»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0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Диспансеризация определенных групп взрослого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57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мерами социальной поддержки медицинских работников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6" y="836713"/>
          <a:ext cx="993710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060">
                  <a:extLst>
                    <a:ext uri="{9D8B030D-6E8A-4147-A177-3AD203B41FA5}">
                      <a16:colId xmlns:a16="http://schemas.microsoft.com/office/drawing/2014/main" val="1440043733"/>
                    </a:ext>
                  </a:extLst>
                </a:gridCol>
              </a:tblGrid>
              <a:tr h="50733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84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858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860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865	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31318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31340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31350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31400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граждан, принимающих участие в добровольческой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931,157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1085,038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1086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1087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1088</a:t>
                      </a:r>
                      <a:endParaRPr kumimoji="0" lang="ru-RU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87091850"/>
                  </a:ext>
                </a:extLst>
              </a:tr>
              <a:tr h="62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процентах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8832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3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836712"/>
          <a:ext cx="9289029" cy="4694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129224277"/>
                    </a:ext>
                  </a:extLst>
                </a:gridCol>
                <a:gridCol w="922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00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9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03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«Культура и туризм»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(реконструированных) и капитально отремонтированных объектов организаций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 сферы культуры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9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3"/>
          <a:ext cx="10369150" cy="514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777970656"/>
                    </a:ext>
                  </a:extLst>
                </a:gridCol>
                <a:gridCol w="1023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от трех до семи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Доступность дошкольного образования для детей в возрасте до 3-х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 (нарастающим итогом)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308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39416" y="836713"/>
          <a:ext cx="10297143" cy="5507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5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630203483"/>
                    </a:ext>
                  </a:extLst>
                </a:gridCol>
                <a:gridCol w="1016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96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59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 инвалидов в возрасте от 1,5 года до 7 лет, охваченных дошкольным образованием, в общей численности детей- 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9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 инвалидов школьного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8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74289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8693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836712"/>
          <a:ext cx="10081119" cy="4968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679526662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925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674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«Образование»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В общеобразовательных организациях, расположенных в сельской местности и малых городах, созданы и функционируют центры образования естественно-научной и технологической направленностей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776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559497" y="836713"/>
          <a:ext cx="9361038" cy="5383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3399460651"/>
                    </a:ext>
                  </a:extLst>
                </a:gridCol>
                <a:gridCol w="870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34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5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53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числа граждан старшего возраста, ведущих активный образ жизни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поощрение и поздравление в связи с праздниками, памятными датами,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8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5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16007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5433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5" y="836713"/>
          <a:ext cx="10441159" cy="5598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4270859359"/>
                    </a:ext>
                  </a:extLst>
                </a:gridCol>
                <a:gridCol w="9712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3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45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детей, находящихся в трудной жизненной ситуации, охваченных отдыхом и оздоровлением,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4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пострадавших в результате несчастных случаев, связанных с производством со смертельным исходом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8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37188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818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27447" y="836713"/>
          <a:ext cx="9865097" cy="5341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3427451013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09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2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 которым оказана  имущественная поддержка 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08214081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образования, 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8669518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9514566"/>
                  </a:ext>
                </a:extLst>
              </a:tr>
              <a:tr h="366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охраны здоровья, которым оказана имущественная поддержка органами местного самоуправления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8226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8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839416" y="1052736"/>
          <a:ext cx="97210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55440" y="260648"/>
            <a:ext cx="10585176" cy="504056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      </a:t>
            </a:r>
            <a:r>
              <a:rPr lang="ru-RU" sz="1200" dirty="0" smtClean="0">
                <a:latin typeface="Georgia" panose="02040502050405020303" pitchFamily="18" charset="0"/>
              </a:rPr>
              <a:t> Инвестиции в основной капитал за счет всех источников финансирования по полному кругу организаций                                                                        (млрд. 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62709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79308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1433736708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634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8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9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7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8409056"/>
                  </a:ext>
                </a:extLst>
              </a:tr>
              <a:tr h="567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68179"/>
                  </a:ext>
                </a:extLst>
              </a:tr>
              <a:tr h="6485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51603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86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2" y="836712"/>
          <a:ext cx="9793088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1012936663"/>
                    </a:ext>
                  </a:extLst>
                </a:gridCol>
                <a:gridCol w="91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045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24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«Социальная защита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                СО НКО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доступных для инвалидов и других маломобильных групп населения муниципальных объектов инфраструктуры в общем количестве муниципальных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63552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8" cy="5789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3367674388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9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2032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07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«Спорт»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муниципального образования 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 в возрасте 3-79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проживающего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8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82255698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5275036"/>
                  </a:ext>
                </a:extLst>
              </a:tr>
              <a:tr h="56978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Сохранена сеть организаций, реализующих дополнительные образовательные программы спортивной подготовки, в ведении органов управления в сфере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6716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028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2"/>
          <a:ext cx="10225137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1463847858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419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86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101.1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1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сельского населения в общей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6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собак  без владельцев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5581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441161" cy="4795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6601353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05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3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населения, участвующего в мероприятиях по формированию экологической культуры и образования населения в сфере защиты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 по охране и воспроизводству объектов животного мира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51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гидротехнических  сооружений, находящихся в муниципальной собственности, для которых разработана документация, необходимая для их эксплуатации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гидротехнических 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73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водных объектов, находящихся в муниципальной собственности, на которых проведен комплекс мероприятий по ликвидации последствий их засорения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57543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006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225134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607123764"/>
                    </a:ext>
                  </a:extLst>
                </a:gridCol>
                <a:gridCol w="951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64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911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«Экология и окружающая среда»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3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прудов на которых выполнены работы по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очиствке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мусора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6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гидротехнических сооружений с неудовлетворительным и опасным уровнем безопасности, приведенных в безопасное техническое состояние и поддерживаемых в безаварийном режиме работы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2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отходов, на лесных участках в составе земель лесного фонда, не предоставленных гражданам и юридическим лицам, в общем объеме обнаруженных отходов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ликвидированных несанкционированных (стихийных)  свалок (навалов), в общем количестве выявленных несанкционированных (стихийных) свалок (навалов)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289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369150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1020410242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79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54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Снижение общего количества преступлений, совершенных на территории муниципального образования, не менее чем на 3%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8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Увеличение общего количества видеокамер, введенных в эксплуатацию в систему технологического обеспечения региональной общественной безопасности и оперативного управления "Безопасный регион", не менее чем на 5% ежегодно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вовлеченности населения в незаконный оборот наркотиков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уровня криминогенности наркомании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кладбищ, соответствующих требованиям Регионального стандарта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4010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343473" y="836712"/>
          <a:ext cx="9937103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4259857413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71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9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56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среднего времени совместного реагирования нескольких экстренных оперативных служб на обращения населения по единому номеру "112"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38,5</a:t>
                      </a:r>
                    </a:p>
                    <a:p>
                      <a:pPr algn="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резервного фонда материальных ресурсов для ликвидации чрезвычайных ситуаций муниципального характера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0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населения, проживающего или осуществляющего хозяйственную деятельность в границах зоны действия технических средств оповещения (электрических, электронных сирен и мощных акустических систем) муниципальной автоматизированной системы централизованного оповещения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54276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0586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71463" y="1340768"/>
          <a:ext cx="9865096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1108196868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674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44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средствами индивидуальной защиты, медицинскими средствами индивидуальной защиты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населения защитными сооружениями гражданской обороны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погибших при пожарах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0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547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2"/>
          <a:ext cx="10369154" cy="4996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4209453435"/>
                    </a:ext>
                  </a:extLst>
                </a:gridCol>
                <a:gridCol w="964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23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2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«Жилище»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жилищного строительства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семей, улучшивших жилищные условия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7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767408" y="874860"/>
          <a:ext cx="9937104" cy="500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7488" y="332656"/>
            <a:ext cx="864096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995469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22513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4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667535001"/>
                    </a:ext>
                  </a:extLst>
                </a:gridCol>
                <a:gridCol w="959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644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6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благоустроенных общественных территорий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 детских,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4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 пределах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1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освещенности территорий общественного пользования вне пределов городской черты на конец года,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территориях которых реализуются проекты по созданию комфортной городской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29397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15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332652"/>
          <a:ext cx="10441158" cy="5760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287974242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118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52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6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 ремонт асфальтового покрытия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4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Устранены дефекты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9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Приобретена коммунальная техника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устройство и модернизация контейнерных площадок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3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Благоустроены дворовые территории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606069"/>
                  </a:ext>
                </a:extLst>
              </a:tr>
              <a:tr h="991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Созданы и отремонтированы пешеходные коммуникации за счет средств муниципального образования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1709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49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10153129" cy="4708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6651324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82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2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современной комфортной городской среды»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Обеспечено содержание дворовых территорий и общественных пространств за счет бюджетных средств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3319,33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25693487"/>
                  </a:ext>
                </a:extLst>
              </a:tr>
              <a:tr h="458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 игровых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Заменена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неэнергоэффективных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светильников наружного освещения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2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Установка шкафов управления наружным освещением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многоквартирных домов, в которых проведен капитальный ремонт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многоквартирных домах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детских, игровых площадок, установленных ранее с привлечением средств бюджета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1002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39" y="836713"/>
          <a:ext cx="10081119" cy="5481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3275600096"/>
                    </a:ext>
                  </a:extLst>
                </a:gridCol>
                <a:gridCol w="93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51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21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28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инвестиций), на душу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совокупной результативности реализации мероприятий, направленных на развитие конкуренции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811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2419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0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797169"/>
          <a:ext cx="10585176" cy="5720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2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679454174"/>
                    </a:ext>
                  </a:extLst>
                </a:gridCol>
                <a:gridCol w="9846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5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97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Число субъектов МСП в расчете на 10 тыс. человек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Количество вновь созданных субъектов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004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недвижимого имущества, предоставленных субъектам  малого и среднего предпринимательства и физическим лицам, не являющимся индивидуальными предпринимателями и применяющим специальный налоговый режим «налог на профессиональный доход» в рамках оказания имущественной поддержи и (или) предоставления муниципальной преференции для поддержки субъектов малого и среднего предпринимательства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426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организации: мобильной торговли (в мобильных пунктах быстрого питания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фудтраках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и передвижных сооружениях (тележках), торговли в киосках малых площадью до 9 кв. м включительно и торговых автоматах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вендинговых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автоматах).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296299370"/>
                  </a:ext>
                </a:extLst>
              </a:tr>
              <a:tr h="3587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м. /на 1000 жителей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9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Обеспеченность населения предприятиями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Пос. мест /на 1000 жите­лей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972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764702"/>
          <a:ext cx="10441159" cy="4824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370841674"/>
                    </a:ext>
                  </a:extLst>
                </a:gridCol>
                <a:gridCol w="971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158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7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3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«Предпринимательство»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83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предприятиями бытового обслуживания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/на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2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1" y="836712"/>
          <a:ext cx="9937104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1685380569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9133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058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9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7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55440" y="836712"/>
          <a:ext cx="9865096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1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448508884"/>
                    </a:ext>
                  </a:extLst>
                </a:gridCol>
                <a:gridCol w="917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59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7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8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незарегистрированных объектов недвижимого имущества, вовлеченных в налоговый оборот по результатам МЗК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44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12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работы по расторжению договоров аренды земельных участков и размещению на Инвестиционном портале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864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3" y="836713"/>
          <a:ext cx="10297143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4005580125"/>
                    </a:ext>
                  </a:extLst>
                </a:gridCol>
                <a:gridCol w="9578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762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3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«Управление имуществом и муниципальными финансами»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поступлений налоговых и неналоговых доходов в бюджет городского округа на уровне утвержденных плановых назначений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806843386"/>
                  </a:ext>
                </a:extLst>
              </a:tr>
              <a:tr h="9585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2027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911082925"/>
                  </a:ext>
                </a:extLst>
              </a:tr>
              <a:tr h="4294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да/нет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3713588772"/>
                  </a:ext>
                </a:extLst>
              </a:tr>
              <a:tr h="7349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задолженности по имущественным налогам в консолидированный бюджет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Ctr="1"/>
                </a:tc>
                <a:extLst>
                  <a:ext uri="{0D108BD9-81ED-4DB2-BD59-A6C34878D82A}">
                    <a16:rowId xmlns:a16="http://schemas.microsoft.com/office/drawing/2014/main" val="2490815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04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836712"/>
          <a:ext cx="10801202" cy="5470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7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499520442"/>
                    </a:ext>
                  </a:extLst>
                </a:gridCol>
                <a:gridCol w="1004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38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61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институтов гражданского общества, повышение эффективности местного самоуправления и реализации молодежной политики»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 населения в средствах массовой информации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информированности населения в социальных сетях и мессенджерах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246101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молодежи, задействованной в мероприятиях по вовлечению в общественную жизнь, от общего числа молодежи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реализованных проектов инициативного бюджетирования от общего числа заявленных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0,25046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0,034939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0,034939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4817887"/>
                  </a:ext>
                </a:extLst>
              </a:tr>
              <a:tr h="3166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граждан, занимающихся добровольческой (волонтерской) деятельностью в городском округе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69820662"/>
                  </a:ext>
                </a:extLst>
              </a:tr>
              <a:tr h="501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трудоустроенных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42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03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343472" y="1124744"/>
          <a:ext cx="93610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9900" y="476672"/>
            <a:ext cx="6172200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Объем жилищного строительства (тыс. м2 общей площади)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300173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51384" y="836712"/>
          <a:ext cx="10945217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8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5916629"/>
                    </a:ext>
                  </a:extLst>
                </a:gridCol>
                <a:gridCol w="1018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6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8139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 функционирование дорожно-транспортного комплекса»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35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области, включенных в Перечень маршрутов регулярных перевозок по регулируемым тарифам, на которых отдельным категориям граждан предоставляются меры социальной поддержки, утверждаемый Правительством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автомобильных дорог местного значения, соответствующих нормативным требованиям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87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погибших в дорожно-транспортных происшествиях, человек на 100 тысяч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1661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73524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199456" y="836713"/>
          <a:ext cx="9937103" cy="5388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5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509660716"/>
                    </a:ext>
                  </a:extLst>
                </a:gridCol>
                <a:gridCol w="92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072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9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удовлетворенности граждан качеством предоставления государственных и муниципальных услуг в МФЦ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97,5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8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684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3" y="836713"/>
          <a:ext cx="10081119" cy="5117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3460435113"/>
                    </a:ext>
                  </a:extLst>
                </a:gridCol>
                <a:gridCol w="937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07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533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99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юридически значимого электронного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15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65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Быстро/качественно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решаем - Доля сообщений, отправленных на портал «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пользователями с подтвержденной учётной записью ЕСИА, которые имеют признак повторной отправки, повторного переноса сроков решения, нарушения срока предоставления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6020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2"/>
          <a:ext cx="1015312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1527666161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7681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9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017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«Цифровое муниципальное образование» 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1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домохозяйств, которым обеспечена возможность фиксированного широкополосного доступа к информационно-телекоммуникационной сети «Интернет»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9852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019436" y="881470"/>
          <a:ext cx="10153127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300130975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7710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742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«Архитектура и градостроительство»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актуальными документами территориального планирования и градостроительного зонирования городского округа Московской области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7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ликвидированных самовольных, недостроенных и аварийных объектов на территории 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8449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908720"/>
          <a:ext cx="10441160" cy="5417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3010567434"/>
                    </a:ext>
                  </a:extLst>
                </a:gridCol>
                <a:gridCol w="97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857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984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1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ВНС, станций водоподготовки, сетей (участков сетей)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построенных (реконструируемых) канализационных коллекторов,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36059447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теплоснабжения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80081643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актуальных схем теплоснабжения, водоснабжения и водоотведения, программ комплексного развития систем коммунальной инфраструктуры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415537014"/>
                  </a:ext>
                </a:extLst>
              </a:tr>
              <a:tr h="5338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объектов  инженерной инфраструктуры для комплексов по переработке и размещению отходов (КПО)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7239576"/>
                  </a:ext>
                </a:extLst>
              </a:tr>
              <a:tr h="518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Доля зданий, строений, сооружений муниципальной собственности, соответствующих нормальному уровню энергетической эффективности и выше (А, B, C, D).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38,4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38,71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43,2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45,6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64939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83537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3" y="836712"/>
          <a:ext cx="1015312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70">
                  <a:extLst>
                    <a:ext uri="{9D8B030D-6E8A-4147-A177-3AD203B41FA5}">
                      <a16:colId xmlns:a16="http://schemas.microsoft.com/office/drawing/2014/main" val="2007737983"/>
                    </a:ext>
                  </a:extLst>
                </a:gridCol>
                <a:gridCol w="122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898166832"/>
                    </a:ext>
                  </a:extLst>
                </a:gridCol>
                <a:gridCol w="944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704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6">
                <a:tc gridSpan="8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«Развитие инженерной инфраструктуры и </a:t>
                      </a:r>
                      <a:r>
                        <a:rPr kumimoji="0"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94,48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7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Оснащенность многоквартирных домов общедомовыми (коллективными) приборами учета потребляемых энергетических ресурсов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83,96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84,51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 с присвоенными классами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57,86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59,31	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введенных в эксплуатацию газопроводов к населенным пунктам с последующей газификацией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86354082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возмещение недополученных доходов и (или) возмещение фактически понесенных затрат в связи с производством (реализацией) товаров, выполнением работ, оказанием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3096391"/>
                  </a:ext>
                </a:extLst>
              </a:tr>
              <a:tr h="760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выданных предписаний органами местного самоуправления  по региональному государственному жилищному контролю (надзору) за соблюдением гражданами требований правил пользования газом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9961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188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Целевые показатели (индикаторы)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432" y="1052735"/>
          <a:ext cx="10225137" cy="353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882986014"/>
                    </a:ext>
                  </a:extLst>
                </a:gridCol>
                <a:gridCol w="951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069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по годам реализации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(факт)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2027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6490">
                <a:tc gridSpan="7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 «Переселение граждан из аварийного жилищного фонда»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расселенных из аварийного жилищного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92606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1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4" y="836713"/>
          <a:ext cx="10513167" cy="5616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1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6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4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18.04.2023 №  290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381,0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92,36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 о. Домодедово МО от 29.03.2023 № 271 "Об 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9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24.10.2023 № 443 "Об  оказании единовременной материальной помощи«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1020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57706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928686"/>
          <a:ext cx="10369151" cy="4948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64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30.01.2023 №  19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550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911424" y="980728"/>
          <a:ext cx="95770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45067" y="332656"/>
            <a:ext cx="7039365" cy="529568"/>
          </a:xfrm>
        </p:spPr>
        <p:txBody>
          <a:bodyPr>
            <a:normAutofit/>
          </a:bodyPr>
          <a:lstStyle/>
          <a:p>
            <a:pPr algn="ctr"/>
            <a:r>
              <a:rPr lang="ru-RU" sz="1200" dirty="0">
                <a:latin typeface="Georgia" panose="02040502050405020303" pitchFamily="18" charset="0"/>
              </a:rPr>
              <a:t>Уровень обеспеченности населения жильем на конец года            (кв. м на человека)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94479562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5400" y="274638"/>
            <a:ext cx="95154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7499" y="1052736"/>
          <a:ext cx="10449059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7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5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13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221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30.01.2023 №  20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5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2)Распоряжение Администрации г.о. Домодедово МО от 08.02.2023 №  89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8049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79375" y="908721"/>
          <a:ext cx="10729192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6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5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40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1-4/1296«О  бюджете городского округа 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71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</a:p>
                    <a:p>
                      <a:pPr algn="l" fontAlgn="ctr"/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71,89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64702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74638"/>
            <a:ext cx="9371384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46309" y="980728"/>
          <a:ext cx="1029025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5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3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0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17.04.2023 № 287  "О выплате адресной материальной помощи к 78-ой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17022,0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16051,5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056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3432" y="274638"/>
            <a:ext cx="9227368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767408" y="908721"/>
          <a:ext cx="10369151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5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4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7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24.11.2023№ 1-4/1386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10349,5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46 (15 семей)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3999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7877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1424" y="274638"/>
            <a:ext cx="9299376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883792" y="908721"/>
          <a:ext cx="10324778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9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0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2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24.11.2023№ 1-4/1386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22.12.2022 № 1-4/1296 «О  бюджете городского округа Домодедово на 2023 год и плановый период 2024 и 2025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712,9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1135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7408" y="274638"/>
            <a:ext cx="944339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11426" y="908047"/>
          <a:ext cx="10297142" cy="5502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2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2023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1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22.12.2022 № 1-4/1296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2023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2024 и 2025 годов»;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687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2024 и 2025 годов»</a:t>
                      </a:r>
                    </a:p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16294,7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4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22.12.2022 № 1-4/1296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2023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</a:t>
                      </a:r>
                      <a:r>
                        <a:rPr kumimoji="0" lang="ru-RU" sz="9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период 2024 и 2025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8537,4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14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392" y="44624"/>
            <a:ext cx="10369152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90" y="764703"/>
          <a:ext cx="10873208" cy="5561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68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9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099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 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9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2 124,5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169,3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7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Строительство блока школы на 825 мест г.о. Домодедово (этап N 2 общеобразовательной школы на 1100 мест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г.о. Домодедово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10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Пахринский</a:t>
                      </a: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 fontAlgn="b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ЖК «Домодедово Парк»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286,0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385,0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244,8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76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общеобразовательной 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школы на 550 мест по адресу: г.о. Домодедово,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 Барыбино, ул. Макаренко 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– 2024 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(новых) мест в общеобразовательных организациях в связи с ростом числа учащихся.</a:t>
                      </a: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221,0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127,6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268,0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142,5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 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23387" y="764702"/>
          <a:ext cx="10657188" cy="5809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9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40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06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202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240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 </a:t>
                      </a:r>
                    </a:p>
                    <a:p>
                      <a:pPr algn="ctr" fontAlgn="ctr"/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(корректировка проекта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- 2025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296,9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282,4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5571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Строительство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ВЗУ по адресу: г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Домодедово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Ледовская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ВЗУ позволит обеспечить качественной водой порядка 5000 жителей микрорайона Востряково.  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ВЗУ планируется в октябре 2023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года. </a:t>
                      </a:r>
                      <a:endParaRPr lang="ru-RU" sz="900" b="1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484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250 мест  по адресу: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Западный, 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ул. Текстильщиков </a:t>
                      </a:r>
                      <a:r>
                        <a:rPr lang="ru-RU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(ПИР и строительство)</a:t>
                      </a:r>
                      <a:endParaRPr lang="en-US" sz="9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в эксплуатацию</a:t>
                      </a:r>
                      <a:r>
                        <a:rPr kumimoji="0" lang="en-US" sz="9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год.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1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Результаты от реализации: Создание дополнительных (</a:t>
                      </a:r>
                      <a:r>
                        <a:rPr kumimoji="0" lang="ru-RU" sz="9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новых) мест в целях ликвидации очередности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33,5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4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95400" y="678706"/>
          <a:ext cx="10513167" cy="584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8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81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5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двух сборных коллекторов и двух КНС в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мкр.Востряково</a:t>
                      </a:r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9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г.о.Домодедово</a:t>
                      </a:r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9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проекта позволит обеспечить около 1 000 человек централизованной системой водоотведения</a:t>
                      </a:r>
                    </a:p>
                    <a:p>
                      <a:pPr algn="ctr" fontAlgn="b"/>
                      <a:endParaRPr lang="ru-RU" sz="900" b="0" i="0" u="none" strike="noStrike" baseline="0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Плановый срок ввода в эксплуатацию – 2025 год</a:t>
                      </a:r>
                      <a:endParaRPr lang="ru-RU" sz="9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крытого футбольного манежа </a:t>
                      </a:r>
                    </a:p>
                    <a:p>
                      <a:pPr algn="ctr" fontAlgn="ctr"/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250 человек в день, 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baseline="0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. Северный, ул.1-ая Коммунистическая.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583,8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63,7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7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Строительство физкультурно-оздоровительного комплекса </a:t>
                      </a:r>
                    </a:p>
                    <a:p>
                      <a:pPr algn="ctr" fontAlgn="b"/>
                      <a:r>
                        <a:rPr lang="ru-RU" sz="9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 крытым катком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с пропускной способностью </a:t>
                      </a:r>
                      <a:r>
                        <a:rPr lang="en-US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~ </a:t>
                      </a:r>
                      <a:r>
                        <a:rPr lang="ru-RU" sz="900" b="0" i="1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360 человек в день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  <a:r>
                        <a:rPr lang="ru-RU" sz="9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9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Северный, ул. 1-я Коммунистическая.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Результаты от реализации: эксплуатация объектов спортивной инфраструктуры муниципальной собственности для занятий физической культурой и спортом.</a:t>
                      </a:r>
                      <a:endParaRPr kumimoji="0" lang="en-US" sz="900" b="0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Окончание строительства и ввод в эксплуатацию объекта планируется в 2023 году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550,2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</a:t>
                      </a:r>
                      <a:endParaRPr kumimoji="0"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9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268760"/>
            <a:ext cx="10441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21321</TotalTime>
  <Words>14656</Words>
  <Application>Microsoft Office PowerPoint</Application>
  <PresentationFormat>Широкоэкранный</PresentationFormat>
  <Paragraphs>3883</Paragraphs>
  <Slides>99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99</vt:i4>
      </vt:variant>
    </vt:vector>
  </HeadingPairs>
  <TitlesOfParts>
    <vt:vector size="110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основе  проекта бюджета городского округа Домодедово  на 2025 год и плановый период 2026 и 2027 гг. (по решению Совета депутатов г.о. Домодедово от 24.11.2024 №1-4/1496)  </vt:lpstr>
      <vt:lpstr>Глоссарий</vt:lpstr>
      <vt:lpstr>Социально-экономические условия реализации бюджетной и налоговой политики Московской области</vt:lpstr>
      <vt:lpstr>Бюджетная политика городского округа Домодедово</vt:lpstr>
      <vt:lpstr>Численность постоянного населения на конец года                                                                                                           (тыс. чел.)</vt:lpstr>
      <vt:lpstr>       Инвестиции в основной капитал за счет всех источников финансирования по полному кругу организаций                                                                        (млрд. руб.)</vt:lpstr>
      <vt:lpstr>Среднемесячная заработная плата работников крупных и средних организаций      (руб.)</vt:lpstr>
      <vt:lpstr>Объем жилищного строительства (тыс. м2 общей площади)</vt:lpstr>
      <vt:lpstr>Уровень обеспеченности населения жильем на конец года            (кв. м на человека)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бюджета на 20245год и плановый период 2026 и 2027 гг. в сравнении с фактическим исполнением                    2021-2023 годов и ожидаемым исполнением 2024 года                                                                                                                             млн. руб.</vt:lpstr>
      <vt:lpstr>Основные параметры бюджета на 2025 год и плановый период 2026 и 2027 гг. в сравнении с фактическим исполнением 2022-2023 годов и ожидаемым исполнением 2024 года, млн. руб.</vt:lpstr>
      <vt:lpstr>                                                                                   Муниципальный долг,  млн.руб.</vt:lpstr>
      <vt:lpstr>Объем и структура муниципального внутреннего долга городского округа Домодедово                            млн.руб.</vt:lpstr>
      <vt:lpstr>                                 Динамика доходов 2023-2027 гг.  млн. руб.</vt:lpstr>
      <vt:lpstr>Презентация PowerPoint</vt:lpstr>
      <vt:lpstr>Структура налоговых доходов 2025 года, млн.руб.</vt:lpstr>
      <vt:lpstr>Структура неналоговых доходов 2025 года, млн.руб.</vt:lpstr>
      <vt:lpstr>Изменение структуры налоговых и неналоговых доходов городского округа Домодедово за 2023-2027 гг.                                            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2023-2027 гг.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расходах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тыс. руб.</vt:lpstr>
      <vt:lpstr>Информация о налоговых ставках по налогу на имущество физических лиц</vt:lpstr>
      <vt:lpstr>Презентация PowerPoint</vt:lpstr>
      <vt:lpstr>Раздел бюджета «Общегосударственные вопросы»</vt:lpstr>
      <vt:lpstr>Раздел бюджета «Национальная безопасность и правоохранительная деятельность»</vt:lpstr>
      <vt:lpstr>Раздел бюджета «Национальная экономика»</vt:lpstr>
      <vt:lpstr>Раздел бюджета «Жилищно-коммунальное хозяйство»</vt:lpstr>
      <vt:lpstr>Раздел бюджета «Охрана окружающей среды»</vt:lpstr>
      <vt:lpstr>Раздел бюджета «Образование»</vt:lpstr>
      <vt:lpstr>Раздел бюджета «Культура и кинематография»</vt:lpstr>
      <vt:lpstr>Раздел бюджета «Социальная политика»</vt:lpstr>
      <vt:lpstr>Раздел бюджета «Физическая культура и спорт»</vt:lpstr>
      <vt:lpstr>Раздел бюджета «Средства массовой информации »</vt:lpstr>
      <vt:lpstr>Программные расходы                                                                                                             млн. руб.</vt:lpstr>
      <vt:lpstr>Расходы бюджета городского округа в 2022-2026 годах по программам</vt:lpstr>
      <vt:lpstr>Расходы бюджета городского округа в 2022-2026 годах по программам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Целевые показатели (индикаторы) муниципальных программ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3482</cp:revision>
  <cp:lastPrinted>2022-11-09T13:42:47Z</cp:lastPrinted>
  <dcterms:created xsi:type="dcterms:W3CDTF">2015-09-30T07:48:07Z</dcterms:created>
  <dcterms:modified xsi:type="dcterms:W3CDTF">2024-11-25T09:26:03Z</dcterms:modified>
</cp:coreProperties>
</file>