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6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7.xml" ContentType="application/vnd.openxmlformats-officedocument.drawingml.chart+xml"/>
  <Override PartName="/ppt/drawings/drawing7.xml" ContentType="application/vnd.openxmlformats-officedocument.drawingml.chartshapes+xml"/>
  <Override PartName="/ppt/charts/chart18.xml" ContentType="application/vnd.openxmlformats-officedocument.drawingml.chart+xml"/>
  <Override PartName="/ppt/drawings/drawing8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drawings/drawing10.xml" ContentType="application/vnd.openxmlformats-officedocument.drawingml.chartshapes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drawings/drawing11.xml" ContentType="application/vnd.openxmlformats-officedocument.drawingml.chartshapes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drawings/drawing12.xml" ContentType="application/vnd.openxmlformats-officedocument.drawingml.chartshapes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drawings/drawing13.xml" ContentType="application/vnd.openxmlformats-officedocument.drawingml.chartshapes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drawings/drawing14.xml" ContentType="application/vnd.openxmlformats-officedocument.drawingml.chartshapes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drawings/drawing15.xml" ContentType="application/vnd.openxmlformats-officedocument.drawingml.chartshapes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drawings/drawing16.xml" ContentType="application/vnd.openxmlformats-officedocument.drawingml.chartshapes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1"/>
  </p:notesMasterIdLst>
  <p:sldIdLst>
    <p:sldId id="256" r:id="rId2"/>
    <p:sldId id="337" r:id="rId3"/>
    <p:sldId id="355" r:id="rId4"/>
    <p:sldId id="336" r:id="rId5"/>
    <p:sldId id="769" r:id="rId6"/>
    <p:sldId id="770" r:id="rId7"/>
    <p:sldId id="771" r:id="rId8"/>
    <p:sldId id="772" r:id="rId9"/>
    <p:sldId id="773" r:id="rId10"/>
    <p:sldId id="335" r:id="rId11"/>
    <p:sldId id="338" r:id="rId12"/>
    <p:sldId id="341" r:id="rId13"/>
    <p:sldId id="631" r:id="rId14"/>
    <p:sldId id="763" r:id="rId15"/>
    <p:sldId id="423" r:id="rId16"/>
    <p:sldId id="764" r:id="rId17"/>
    <p:sldId id="765" r:id="rId18"/>
    <p:sldId id="766" r:id="rId19"/>
    <p:sldId id="767" r:id="rId20"/>
    <p:sldId id="546" r:id="rId21"/>
    <p:sldId id="522" r:id="rId22"/>
    <p:sldId id="768" r:id="rId23"/>
    <p:sldId id="553" r:id="rId24"/>
    <p:sldId id="636" r:id="rId25"/>
    <p:sldId id="637" r:id="rId26"/>
    <p:sldId id="638" r:id="rId27"/>
    <p:sldId id="639" r:id="rId28"/>
    <p:sldId id="640" r:id="rId29"/>
    <p:sldId id="641" r:id="rId30"/>
    <p:sldId id="642" r:id="rId31"/>
    <p:sldId id="643" r:id="rId32"/>
    <p:sldId id="644" r:id="rId33"/>
    <p:sldId id="347" r:id="rId34"/>
    <p:sldId id="348" r:id="rId35"/>
    <p:sldId id="646" r:id="rId36"/>
    <p:sldId id="354" r:id="rId37"/>
    <p:sldId id="774" r:id="rId38"/>
    <p:sldId id="775" r:id="rId39"/>
    <p:sldId id="776" r:id="rId40"/>
    <p:sldId id="777" r:id="rId41"/>
    <p:sldId id="778" r:id="rId42"/>
    <p:sldId id="779" r:id="rId43"/>
    <p:sldId id="780" r:id="rId44"/>
    <p:sldId id="781" r:id="rId45"/>
    <p:sldId id="782" r:id="rId46"/>
    <p:sldId id="783" r:id="rId47"/>
    <p:sldId id="784" r:id="rId48"/>
    <p:sldId id="785" r:id="rId49"/>
    <p:sldId id="786" r:id="rId50"/>
    <p:sldId id="787" r:id="rId51"/>
    <p:sldId id="791" r:id="rId52"/>
    <p:sldId id="792" r:id="rId53"/>
    <p:sldId id="793" r:id="rId54"/>
    <p:sldId id="794" r:id="rId55"/>
    <p:sldId id="795" r:id="rId56"/>
    <p:sldId id="796" r:id="rId57"/>
    <p:sldId id="797" r:id="rId58"/>
    <p:sldId id="798" r:id="rId59"/>
    <p:sldId id="799" r:id="rId60"/>
    <p:sldId id="800" r:id="rId61"/>
    <p:sldId id="801" r:id="rId62"/>
    <p:sldId id="802" r:id="rId63"/>
    <p:sldId id="803" r:id="rId64"/>
    <p:sldId id="804" r:id="rId65"/>
    <p:sldId id="805" r:id="rId66"/>
    <p:sldId id="806" r:id="rId67"/>
    <p:sldId id="807" r:id="rId68"/>
    <p:sldId id="808" r:id="rId69"/>
    <p:sldId id="809" r:id="rId70"/>
    <p:sldId id="810" r:id="rId71"/>
    <p:sldId id="811" r:id="rId72"/>
    <p:sldId id="812" r:id="rId73"/>
    <p:sldId id="813" r:id="rId74"/>
    <p:sldId id="814" r:id="rId75"/>
    <p:sldId id="815" r:id="rId76"/>
    <p:sldId id="816" r:id="rId77"/>
    <p:sldId id="817" r:id="rId78"/>
    <p:sldId id="818" r:id="rId79"/>
    <p:sldId id="819" r:id="rId80"/>
    <p:sldId id="820" r:id="rId81"/>
    <p:sldId id="821" r:id="rId82"/>
    <p:sldId id="822" r:id="rId83"/>
    <p:sldId id="823" r:id="rId84"/>
    <p:sldId id="824" r:id="rId85"/>
    <p:sldId id="825" r:id="rId86"/>
    <p:sldId id="826" r:id="rId87"/>
    <p:sldId id="827" r:id="rId88"/>
    <p:sldId id="828" r:id="rId89"/>
    <p:sldId id="829" r:id="rId90"/>
    <p:sldId id="830" r:id="rId91"/>
    <p:sldId id="831" r:id="rId92"/>
    <p:sldId id="832" r:id="rId93"/>
    <p:sldId id="833" r:id="rId94"/>
    <p:sldId id="834" r:id="rId95"/>
    <p:sldId id="835" r:id="rId96"/>
    <p:sldId id="788" r:id="rId97"/>
    <p:sldId id="789" r:id="rId98"/>
    <p:sldId id="790" r:id="rId99"/>
    <p:sldId id="339" r:id="rId100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07" d="100"/>
          <a:sy n="107" d="100"/>
        </p:scale>
        <p:origin x="120" y="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0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5.xlsx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53751037008349E-3"/>
                  <c:y val="-0.348082746698178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11667862449349E-2"/>
                      <c:h val="6.17292523052994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0D3-4DAC-A901-46033453912D}"/>
                </c:ext>
              </c:extLst>
            </c:dLbl>
            <c:dLbl>
              <c:idx val="1"/>
              <c:layout>
                <c:manualLayout>
                  <c:x val="1.3070069057747477E-2"/>
                  <c:y val="-0.35747227580773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014492678383607E-2"/>
                      <c:h val="6.47779455481377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D3-4DAC-A901-46033453912D}"/>
                </c:ext>
              </c:extLst>
            </c:dLbl>
            <c:dLbl>
              <c:idx val="2"/>
              <c:layout>
                <c:manualLayout>
                  <c:x val="6.4191984898874163E-3"/>
                  <c:y val="-0.355456401308945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11667862449349E-2"/>
                      <c:h val="5.63847282961825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0D3-4DAC-A901-46033453912D}"/>
                </c:ext>
              </c:extLst>
            </c:dLbl>
            <c:dLbl>
              <c:idx val="3"/>
              <c:layout>
                <c:manualLayout>
                  <c:x val="1.2849104512790374E-2"/>
                  <c:y val="-0.358995044321674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813190019385161E-2"/>
                      <c:h val="6.5360582830863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D3-4DAC-A901-46033453912D}"/>
                </c:ext>
              </c:extLst>
            </c:dLbl>
            <c:dLbl>
              <c:idx val="4"/>
              <c:layout>
                <c:manualLayout>
                  <c:x val="6.3829875600530366E-3"/>
                  <c:y val="-0.376145495618331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0D3-4DAC-A901-46033453912D}"/>
                </c:ext>
              </c:extLst>
            </c:dLbl>
            <c:dLbl>
              <c:idx val="5"/>
              <c:layout>
                <c:manualLayout>
                  <c:x val="8.1364272090224659E-3"/>
                  <c:y val="-0.370533324580097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0D3-4DAC-A901-4603345391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 факт</c:v>
                </c:pt>
                <c:pt idx="2">
                  <c:v>2024 год ожидаемое</c:v>
                </c:pt>
                <c:pt idx="3">
                  <c:v>2025 год прогноз</c:v>
                </c:pt>
                <c:pt idx="4">
                  <c:v>2026 год 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222.80699999999999</c:v>
                </c:pt>
                <c:pt idx="1">
                  <c:v>226.57300000000001</c:v>
                </c:pt>
                <c:pt idx="2">
                  <c:v>230.93</c:v>
                </c:pt>
                <c:pt idx="3">
                  <c:v>235.779</c:v>
                </c:pt>
                <c:pt idx="4">
                  <c:v>240.68799999999999</c:v>
                </c:pt>
                <c:pt idx="5">
                  <c:v>245.14599999999999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D3-4DAC-A901-460334539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137344"/>
        <c:axId val="132138880"/>
        <c:axId val="0"/>
      </c:bar3DChart>
      <c:catAx>
        <c:axId val="13213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8880"/>
        <c:crosses val="autoZero"/>
        <c:auto val="1"/>
        <c:lblAlgn val="ctr"/>
        <c:lblOffset val="100"/>
        <c:noMultiLvlLbl val="0"/>
      </c:catAx>
      <c:valAx>
        <c:axId val="132138880"/>
        <c:scaling>
          <c:orientation val="minMax"/>
          <c:max val="30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7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221416785431045E-2"/>
          <c:y val="3.10678083414359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704"/>
          <c:y val="0.16202264617431977"/>
          <c:w val="0.21497824944500596"/>
          <c:h val="0.725844868976404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398607009905117"/>
                  <c:y val="-8.640613585984217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D4F866C-4DBE-4323-B012-BDE18C55593C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BF8743D-C9CD-44CE-8105-24CD85ED8991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60,8%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671437752785771"/>
                      <c:h val="0.54485271024743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67B-470E-B10D-F3C3B6950525}"/>
                </c:ext>
              </c:extLst>
            </c:dLbl>
            <c:dLbl>
              <c:idx val="1"/>
              <c:layout>
                <c:manualLayout>
                  <c:x val="-0.23296116136668579"/>
                  <c:y val="-4.387751812800578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2ADCF0E-A128-4661-B666-6D80A0E2BFF0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5 325,5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39,2%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67B-470E-B10D-F3C3B6950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8273.7000000000007</c:v>
                </c:pt>
                <c:pt idx="1">
                  <c:v>5008.2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3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575482932451956"/>
          <c:y val="0.22035205964769347"/>
          <c:w val="0.22707123253666261"/>
          <c:h val="0.779647940352306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315310017636931"/>
                  <c:y val="-1.441930834845515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8929108F-6854-4FA5-A57C-9E5C137940F4}" type="CATEGORYNAM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7 599,3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033-4304-88F9-CDE977EB63C5}"/>
                </c:ext>
              </c:extLst>
            </c:dLbl>
            <c:dLbl>
              <c:idx val="1"/>
              <c:layout>
                <c:manualLayout>
                  <c:x val="0.19861394757757397"/>
                  <c:y val="-4.928367973058472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EF125B1-2674-462F-9A27-F99668EEAA81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674,4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279319391862444"/>
                      <c:h val="0.477127541384290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033-4304-88F9-CDE977EB63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7599.3</c:v>
                </c:pt>
                <c:pt idx="1">
                  <c:v>674.4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НДФЛ</a:t>
                    </a:r>
                    <a:r>
                      <a:rPr lang="ru-RU" baseline="0" dirty="0"/>
                      <a:t>
</a:t>
                    </a:r>
                    <a:fld id="{22BD82B4-B15B-4003-8838-574CB20A1CEC}" type="VALUE">
                      <a:rPr lang="en-US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40%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20608999284979732"/>
                  <c:y val="-0.44658869714628358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111,2</a:t>
                    </a:r>
                    <a:endParaRPr lang="ru-RU" baseline="0" dirty="0"/>
                  </a:p>
                  <a:p>
                    <a:r>
                      <a:rPr lang="ru-RU" dirty="0" smtClean="0"/>
                      <a:t>2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5800575814463167"/>
                  <c:y val="-0.22257686741047042"/>
                </c:manualLayout>
              </c:layout>
              <c:tx>
                <c:rich>
                  <a:bodyPr/>
                  <a:lstStyle/>
                  <a:p>
                    <a:fld id="{7E5A8DE4-5AA8-4EF9-90C2-84F46A05DF23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1 585,0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1953220772240885E-2"/>
                      <c:h val="0.123941708151149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0.28478673309803182"/>
                  <c:y val="-4.635900425066925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23412476297360546"/>
                  <c:y val="0.19643394885948345"/>
                </c:manualLayout>
              </c:layout>
              <c:tx>
                <c:rich>
                  <a:bodyPr/>
                  <a:lstStyle/>
                  <a:p>
                    <a:fld id="{6ABBE69D-960F-4EFC-B125-CF75E04BDE1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82C3AB4-F695-4258-BA53-F0828E34FA86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23159008697715319"/>
                  <c:y val="0.17448499874282966"/>
                </c:manualLayout>
              </c:layout>
              <c:tx>
                <c:rich>
                  <a:bodyPr/>
                  <a:lstStyle/>
                  <a:p>
                    <a:fld id="{1CA8C72B-AD9E-474E-BDCF-217025DDAB37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577,5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755218421785673"/>
                  <c:y val="-8.67735273566095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451,4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23060622088689023"/>
                  <c:y val="-0.24829258737333282"/>
                </c:manualLayout>
              </c:layout>
              <c:tx>
                <c:rich>
                  <a:bodyPr/>
                  <a:lstStyle/>
                  <a:p>
                    <a:fld id="{6663F101-27AB-4DB8-BE26-A7228EED5A6F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86,2</a:t>
                    </a:r>
                    <a:r>
                      <a:rPr lang="ru-RU" baseline="0" dirty="0"/>
                      <a:t>
</a:t>
                    </a:r>
                    <a:fld id="{7D4A149A-A95C-4DF6-850A-365DA234B368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Патент</c:v>
                </c:pt>
                <c:pt idx="4">
                  <c:v>Земля ЮЛ</c:v>
                </c:pt>
                <c:pt idx="5">
                  <c:v>Земля ФЛ</c:v>
                </c:pt>
                <c:pt idx="6">
                  <c:v>Налог на имущество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3085.3</c:v>
                </c:pt>
                <c:pt idx="1">
                  <c:v>111.2</c:v>
                </c:pt>
                <c:pt idx="2">
                  <c:v>1585</c:v>
                </c:pt>
                <c:pt idx="3">
                  <c:v>210.3</c:v>
                </c:pt>
                <c:pt idx="4">
                  <c:v>1492.4</c:v>
                </c:pt>
                <c:pt idx="5">
                  <c:v>577.5</c:v>
                </c:pt>
                <c:pt idx="6">
                  <c:v>451.4</c:v>
                </c:pt>
                <c:pt idx="7">
                  <c:v>86.2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Lbls>
            <c:dLbl>
              <c:idx val="0"/>
              <c:layout>
                <c:manualLayout>
                  <c:x val="0.2838119758724128"/>
                  <c:y val="0.1400941757645080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E676E9A6-8BC1-42B6-9AE4-361D3AC49449}" type="CATEGORYNAME">
                      <a:rPr lang="ru-RU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7C2D6C4-1D16-4053-BC9F-830BF59C6969}" type="VALUE">
                      <a:rPr lang="ru-RU" baseline="0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47624114561982"/>
                      <c:h val="0.147305620189306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-0.31302747970532008"/>
                  <c:y val="0.17973916140215776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-0.30469926234249833"/>
                  <c:y val="-3.98246275527985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0F702E8-42E2-4A3D-A4BF-0923062F11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42692DB8-A50C-47D4-946F-2EABB828434A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452001980622841"/>
                      <c:h val="0.149585548333290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-2.7982882170180325E-2"/>
                  <c:y val="-0.16394962964541229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24748435518658848"/>
                  <c:y val="-0.18539704508575736"/>
                </c:manualLayout>
              </c:layout>
              <c:tx>
                <c:rich>
                  <a:bodyPr/>
                  <a:lstStyle/>
                  <a:p>
                    <a:fld id="{0880FBD3-8D5A-4E36-8B47-6546C8C06DA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C4C7135-D441-4AF4-BA68-308DBE201002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0.2431943625037831"/>
                  <c:y val="-3.456579405941196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931287-A28E-4F00-AA2F-BF0D44F7FAB9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DF282D29-E3C8-4D6A-BDA9-05FB63BF5FFD}" type="VALUE">
                      <a:rPr lang="ru-RU" baseline="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454038631722911"/>
                      <c:h val="0.196238469698191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0.25467057779020713"/>
                  <c:y val="5.82475234867358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40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40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400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 smtClean="0"/>
                      <a:t>13%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Аренда земли</c:v>
                </c:pt>
                <c:pt idx="1">
                  <c:v>Аренда имущества</c:v>
                </c:pt>
                <c:pt idx="2">
                  <c:v>Продажа земли</c:v>
                </c:pt>
                <c:pt idx="3">
                  <c:v>Перераспределение земли</c:v>
                </c:pt>
                <c:pt idx="4">
                  <c:v>Продажа помещений</c:v>
                </c:pt>
                <c:pt idx="5">
                  <c:v>Пользование природ рес</c:v>
                </c:pt>
                <c:pt idx="6">
                  <c:v>Прочее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389.5</c:v>
                </c:pt>
                <c:pt idx="1">
                  <c:v>48.4</c:v>
                </c:pt>
                <c:pt idx="2">
                  <c:v>30</c:v>
                </c:pt>
                <c:pt idx="3">
                  <c:v>55</c:v>
                </c:pt>
                <c:pt idx="4">
                  <c:v>20</c:v>
                </c:pt>
                <c:pt idx="5">
                  <c:v>44.7</c:v>
                </c:pt>
                <c:pt idx="6">
                  <c:v>86.8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A6-4ED6-9694-5DCE54BEDB0B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7A6-4ED6-9694-5DCE54BEDB0B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7A6-4ED6-9694-5DCE54BEDB0B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7A6-4ED6-9694-5DCE54BEDB0B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 formatCode="#,##0.00">
                  <c:v>2132.6999999999998</c:v>
                </c:pt>
                <c:pt idx="1">
                  <c:v>2436.6</c:v>
                </c:pt>
                <c:pt idx="2">
                  <c:v>3085.4</c:v>
                </c:pt>
                <c:pt idx="3">
                  <c:v>3472.1</c:v>
                </c:pt>
                <c:pt idx="4">
                  <c:v>3947.8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7A6-4ED6-9694-5DCE54BEDB0B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 formatCode="General">
                  <c:v>491.5</c:v>
                </c:pt>
                <c:pt idx="1">
                  <c:v>511.7</c:v>
                </c:pt>
                <c:pt idx="2">
                  <c:v>484.4</c:v>
                </c:pt>
                <c:pt idx="3">
                  <c:v>486.4</c:v>
                </c:pt>
                <c:pt idx="4">
                  <c:v>488.4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7A6-4ED6-9694-5DCE54BEDB0B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7A6-4ED6-9694-5DCE54BEDB0B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7A6-4ED6-9694-5DCE54BEDB0B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7A6-4ED6-9694-5DCE54BEDB0B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 formatCode="General">
                  <c:v>1762.7</c:v>
                </c:pt>
                <c:pt idx="1">
                  <c:v>2269.3000000000002</c:v>
                </c:pt>
                <c:pt idx="2">
                  <c:v>2521.3000000000002</c:v>
                </c:pt>
                <c:pt idx="3">
                  <c:v>2609.8000000000002</c:v>
                </c:pt>
                <c:pt idx="4">
                  <c:v>2658.4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D7A6-4ED6-9694-5DCE54BEDB0B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Лист1!$E$2:$E$6</c:f>
              <c:numCache>
                <c:formatCode>#,##0.0</c:formatCode>
                <c:ptCount val="5"/>
                <c:pt idx="0" formatCode="#,##0.00">
                  <c:v>992.3</c:v>
                </c:pt>
                <c:pt idx="1">
                  <c:v>1382.7</c:v>
                </c:pt>
                <c:pt idx="2">
                  <c:v>1795.2</c:v>
                </c:pt>
                <c:pt idx="3">
                  <c:v>2089.1999999999998</c:v>
                </c:pt>
                <c:pt idx="4">
                  <c:v>2546.4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Лист1!$F$2:$F$6</c:f>
              <c:numCache>
                <c:formatCode>#,##0.0</c:formatCode>
                <c:ptCount val="5"/>
                <c:pt idx="0" formatCode="General">
                  <c:v>371.8</c:v>
                </c:pt>
                <c:pt idx="1">
                  <c:v>434.8</c:v>
                </c:pt>
                <c:pt idx="2">
                  <c:v>110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664376738088076E-3"/>
                  <c:y val="-5.11320659957121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D7A6-4ED6-9694-5DCE54BEDB0B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D7A6-4ED6-9694-5DCE54BEDB0B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Лист1!$G$2:$G$6</c:f>
              <c:numCache>
                <c:formatCode>#,##0.0</c:formatCode>
                <c:ptCount val="5"/>
                <c:pt idx="0" formatCode="General">
                  <c:v>117.9</c:v>
                </c:pt>
                <c:pt idx="1">
                  <c:v>108.7</c:v>
                </c:pt>
                <c:pt idx="2">
                  <c:v>111.2</c:v>
                </c:pt>
                <c:pt idx="3">
                  <c:v>119.4</c:v>
                </c:pt>
                <c:pt idx="4">
                  <c:v>124.9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853345163691316E-3"/>
                  <c:y val="-1.6375463609066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D7A6-4ED6-9694-5DCE54BEDB0B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D7A6-4ED6-9694-5DCE54BEDB0B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Лист1!$H$2:$H$6</c:f>
              <c:numCache>
                <c:formatCode>#,##0.0</c:formatCode>
                <c:ptCount val="5"/>
                <c:pt idx="0" formatCode="General">
                  <c:v>361.4</c:v>
                </c:pt>
                <c:pt idx="1">
                  <c:v>460.5</c:v>
                </c:pt>
                <c:pt idx="2">
                  <c:v>166.2</c:v>
                </c:pt>
                <c:pt idx="3" formatCode="0.0">
                  <c:v>171.2</c:v>
                </c:pt>
                <c:pt idx="4" formatCode="0.0">
                  <c:v>174.9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1376"/>
        <c:axId val="459856472"/>
        <c:axId val="0"/>
      </c:bar3DChart>
      <c:catAx>
        <c:axId val="459851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6472"/>
        <c:crosses val="autoZero"/>
        <c:auto val="1"/>
        <c:lblAlgn val="ctr"/>
        <c:lblOffset val="100"/>
        <c:noMultiLvlLbl val="0"/>
      </c:catAx>
      <c:valAx>
        <c:axId val="4598564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674-42E8-91ED-A401F9929C69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74-42E8-91ED-A401F9929C69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674-42E8-91ED-A401F9929C6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29401</c:v>
                </c:pt>
                <c:pt idx="1">
                  <c:v>35087</c:v>
                </c:pt>
                <c:pt idx="2">
                  <c:v>34536</c:v>
                </c:pt>
                <c:pt idx="3">
                  <c:v>24022</c:v>
                </c:pt>
                <c:pt idx="4">
                  <c:v>26553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74-42E8-91ED-A401F9929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858432"/>
        <c:axId val="459854120"/>
      </c:barChart>
      <c:catAx>
        <c:axId val="4598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4120"/>
        <c:crosses val="autoZero"/>
        <c:auto val="1"/>
        <c:lblAlgn val="ctr"/>
        <c:lblOffset val="100"/>
        <c:noMultiLvlLbl val="0"/>
      </c:catAx>
      <c:valAx>
        <c:axId val="45985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36"/>
          <c:h val="0.88757710748058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5E-2"/>
                  <c:y val="-1.078936609660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EFC-462B-A098-E39074A69FF1}"/>
                </c:ext>
              </c:extLst>
            </c:dLbl>
            <c:dLbl>
              <c:idx val="1"/>
              <c:layout>
                <c:manualLayout>
                  <c:x val="1.1942701363818885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EFC-462B-A098-E39074A69FF1}"/>
                </c:ext>
              </c:extLst>
            </c:dLbl>
            <c:dLbl>
              <c:idx val="2"/>
              <c:layout>
                <c:manualLayout>
                  <c:x val="1.34354214880229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EFC-462B-A098-E39074A69FF1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EFC-462B-A098-E39074A69FF1}"/>
                </c:ext>
              </c:extLst>
            </c:dLbl>
            <c:dLbl>
              <c:idx val="4"/>
              <c:layout>
                <c:manualLayout>
                  <c:x val="1.1942701363818885E-2"/>
                  <c:y val="-1.771926077894895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(ожидаемые)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3497.9</c:v>
                </c:pt>
                <c:pt idx="1">
                  <c:v>3834.3</c:v>
                </c:pt>
                <c:pt idx="2">
                  <c:v>3631.8</c:v>
                </c:pt>
                <c:pt idx="3">
                  <c:v>3643.8</c:v>
                </c:pt>
                <c:pt idx="4">
                  <c:v>3643.3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0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EFC-462B-A098-E39074A69FF1}"/>
                </c:ext>
              </c:extLst>
            </c:dLbl>
            <c:dLbl>
              <c:idx val="1"/>
              <c:layout>
                <c:manualLayout>
                  <c:x val="5.9713506819094432E-3"/>
                  <c:y val="-8.0917060013486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EFC-462B-A098-E39074A69FF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EFC-462B-A098-E39074A69FF1}"/>
                </c:ext>
              </c:extLst>
            </c:dLbl>
            <c:dLbl>
              <c:idx val="3"/>
              <c:layout>
                <c:manualLayout>
                  <c:x val="8.95702602286416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EFC-462B-A098-E39074A69FF1}"/>
                </c:ext>
              </c:extLst>
            </c:dLbl>
            <c:dLbl>
              <c:idx val="4"/>
              <c:layout>
                <c:manualLayout>
                  <c:x val="7.20799851470642E-3"/>
                  <c:y val="-3.547399962095715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(ожидаемые)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3293</c:v>
                </c:pt>
                <c:pt idx="1">
                  <c:v>3057.7</c:v>
                </c:pt>
                <c:pt idx="2">
                  <c:v>1376.4</c:v>
                </c:pt>
                <c:pt idx="3">
                  <c:v>751.9</c:v>
                </c:pt>
                <c:pt idx="4">
                  <c:v>503.5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МБТ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8.2858056785636795E-3"/>
                  <c:y val="-2.593666063247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4C0-43A7-BB9D-BAC837B471BD}"/>
                </c:ext>
              </c:extLst>
            </c:dLbl>
            <c:dLbl>
              <c:idx val="3"/>
              <c:layout>
                <c:manualLayout>
                  <c:x val="8.285805678563679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4C0-43A7-BB9D-BAC837B471BD}"/>
                </c:ext>
              </c:extLst>
            </c:dLbl>
            <c:dLbl>
              <c:idx val="4"/>
              <c:layout>
                <c:manualLayout>
                  <c:x val="5.9184326275454856E-3"/>
                  <c:y val="-2.59366606324792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4C0-43A7-BB9D-BAC837B47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(ожидаемые)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2">
                  <c:v>317.3</c:v>
                </c:pt>
                <c:pt idx="3">
                  <c:v>294.89999999999998</c:v>
                </c:pt>
                <c:pt idx="4">
                  <c:v>189.7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0-43A7-BB9D-BAC837B47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0833280"/>
        <c:axId val="90834816"/>
        <c:axId val="0"/>
      </c:bar3DChart>
      <c:catAx>
        <c:axId val="90833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4816"/>
        <c:crosses val="autoZero"/>
        <c:auto val="1"/>
        <c:lblAlgn val="ctr"/>
        <c:lblOffset val="100"/>
        <c:noMultiLvlLbl val="0"/>
      </c:catAx>
      <c:valAx>
        <c:axId val="9083481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3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96530810521427"/>
          <c:y val="0.18922121398276012"/>
          <c:w val="8.7842588705654631E-2"/>
          <c:h val="0.1490612562656436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6E-4"/>
          <c:y val="1.2905070168355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549524711679206"/>
          <c:y val="0.17051614148135594"/>
          <c:w val="0.43555969399485761"/>
          <c:h val="0.6108642061451173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574681555125645"/>
                  <c:y val="0.16488561456134512"/>
                </c:manualLayout>
              </c:layout>
              <c:tx>
                <c:rich>
                  <a:bodyPr/>
                  <a:lstStyle/>
                  <a:p>
                    <a:fld id="{B409C3E4-A8CC-4DCF-8E25-161731720951}" type="CATEGORYNAME">
                      <a:rPr lang="ru-RU" dirty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D592CAC-0871-4BAC-8873-67E1BEAA666B}" type="VALUE">
                      <a:rPr lang="ru-RU" baseline="0" dirty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3B7-431B-B302-9CF72CD53D88}"/>
                </c:ext>
              </c:extLst>
            </c:dLbl>
            <c:dLbl>
              <c:idx val="1"/>
              <c:layout>
                <c:manualLayout>
                  <c:x val="-0.23542850151636044"/>
                  <c:y val="4.362198567443123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C82C00B-4D97-4F32-9B92-65F70A670BE3}" type="CATEGORYNAME">
                      <a:rPr lang="ru-RU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E639E75-4708-4F1E-84FD-E96B9D91CE19}" type="VALUE">
                      <a:rPr lang="ru-RU" baseline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0,7%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109220187655918"/>
                      <c:h val="0.195647435778740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3B7-431B-B302-9CF72CD53D88}"/>
                </c:ext>
              </c:extLst>
            </c:dLbl>
            <c:dLbl>
              <c:idx val="2"/>
              <c:layout>
                <c:manualLayout>
                  <c:x val="-0.2244274281737291"/>
                  <c:y val="-7.5565870767445587E-2"/>
                </c:manualLayout>
              </c:layout>
              <c:tx>
                <c:rich>
                  <a:bodyPr/>
                  <a:lstStyle/>
                  <a:p>
                    <a:fld id="{F14065D4-B41B-42FE-B12F-EF582A95E56C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FA46F09-1EA8-400D-874B-FC5C308A7D53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6,3%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3B7-431B-B302-9CF72CD53D88}"/>
                </c:ext>
              </c:extLst>
            </c:dLbl>
            <c:dLbl>
              <c:idx val="3"/>
              <c:layout>
                <c:manualLayout>
                  <c:x val="-0.20542965382175166"/>
                  <c:y val="-0.1534462027367329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34DB67E-4FBB-4E3D-A3F1-14614F1B36D5}" type="CATEGORYNAME">
                      <a:rPr lang="ru-RU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2514C51-00ED-4845-BDB5-6D5C2DED88AC}" type="VALUE">
                      <a:rPr lang="ru-RU" baseline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8,9%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63918425960019"/>
                      <c:h val="0.140311570319347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3B7-431B-B302-9CF72CD53D88}"/>
                </c:ext>
              </c:extLst>
            </c:dLbl>
            <c:dLbl>
              <c:idx val="4"/>
              <c:layout>
                <c:manualLayout>
                  <c:x val="-0.19954262428141592"/>
                  <c:y val="-0.2577796139935069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aseline="0" dirty="0" smtClean="0"/>
                      <a:t>Охрана окружающей среды</a:t>
                    </a:r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aseline="0" dirty="0" smtClean="0"/>
                      <a:t>14,2</a:t>
                    </a:r>
                    <a:r>
                      <a:rPr lang="ru-RU" sz="1050" baseline="0" dirty="0"/>
                      <a:t>
</a:t>
                    </a:r>
                    <a:r>
                      <a:rPr lang="ru-RU" sz="1050" baseline="0" dirty="0" smtClean="0"/>
                      <a:t>0,1%</a:t>
                    </a:r>
                    <a:endParaRPr lang="ru-RU" sz="1050" baseline="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84008204781654"/>
                      <c:h val="0.112521255354343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73B7-431B-B302-9CF72CD53D88}"/>
                </c:ext>
              </c:extLst>
            </c:dLbl>
            <c:dLbl>
              <c:idx val="5"/>
              <c:layout>
                <c:manualLayout>
                  <c:x val="0.31086462156179157"/>
                  <c:y val="-7.4494037699514865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A4AA7BEF-AD8B-4422-B553-EC2FB1C9E368}" type="CATEGORYNAME">
                      <a:rPr lang="ru-RU" sz="1050" b="0" dirty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050" b="0" baseline="0" dirty="0"/>
                      <a:t>
</a:t>
                    </a:r>
                    <a:endParaRPr lang="ru-RU" sz="1050" b="0" baseline="0" dirty="0" smtClean="0"/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6EB19BEB-D2F3-49F5-AF33-DFD32871160D}" type="VALUE">
                      <a:rPr lang="ru-RU" sz="1050" b="0" baseline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050" b="0" baseline="0" dirty="0"/>
                      <a:t>
</a:t>
                    </a:r>
                    <a:r>
                      <a:rPr lang="ru-RU" sz="1050" b="0" baseline="0" dirty="0" smtClean="0">
                        <a:solidFill>
                          <a:srgbClr val="FF0000"/>
                        </a:solidFill>
                      </a:rPr>
                      <a:t>60,0%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772653388862697"/>
                      <c:h val="0.167757016195731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3B7-431B-B302-9CF72CD53D88}"/>
                </c:ext>
              </c:extLst>
            </c:dLbl>
            <c:dLbl>
              <c:idx val="6"/>
              <c:layout>
                <c:manualLayout>
                  <c:x val="0.23451595369109585"/>
                  <c:y val="-0.1020475927057487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2AF7519-9100-491A-870E-B4BED8A14721}" type="CATEGORYNAME">
                      <a:rPr lang="ru-RU" sz="1050" b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050" b="0" baseline="0" dirty="0" smtClean="0"/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4A982D74-86B0-482D-A43C-1BDF00C2DF4E}" type="VALUE">
                      <a:rPr lang="ru-RU" sz="1050" b="0" baseline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050" b="0" baseline="0" dirty="0"/>
                      <a:t>
</a:t>
                    </a:r>
                    <a:r>
                      <a:rPr lang="ru-RU" sz="1050" b="0" baseline="0" dirty="0" smtClean="0"/>
                      <a:t>5,8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9388139609834"/>
                      <c:h val="0.144473337839005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3B7-431B-B302-9CF72CD53D88}"/>
                </c:ext>
              </c:extLst>
            </c:dLbl>
            <c:dLbl>
              <c:idx val="7"/>
              <c:layout>
                <c:manualLayout>
                  <c:x val="0.25068816963404433"/>
                  <c:y val="-8.3265246762706281E-3"/>
                </c:manualLayout>
              </c:layout>
              <c:tx>
                <c:rich>
                  <a:bodyPr/>
                  <a:lstStyle/>
                  <a:p>
                    <a:fld id="{7F794241-AB54-4EB6-9E7F-5D80E5704D42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5867170-0FB6-43EE-9B76-A79B37F4CAAB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1,8%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65022160072207"/>
                      <c:h val="0.100273387833450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3B7-431B-B302-9CF72CD53D88}"/>
                </c:ext>
              </c:extLst>
            </c:dLbl>
            <c:dLbl>
              <c:idx val="8"/>
              <c:layout>
                <c:manualLayout>
                  <c:x val="0.30309866855932444"/>
                  <c:y val="0.13613851933118551"/>
                </c:manualLayout>
              </c:layout>
              <c:tx>
                <c:rich>
                  <a:bodyPr/>
                  <a:lstStyle/>
                  <a:p>
                    <a:fld id="{AFA8D0B7-9E1B-404C-81EF-E38816EC2AD5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EABC99F-E234-4898-B583-F762F008333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3,0%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57573860021063"/>
                      <c:h val="0.125614129294275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3B7-431B-B302-9CF72CD53D88}"/>
                </c:ext>
              </c:extLst>
            </c:dLbl>
            <c:dLbl>
              <c:idx val="9"/>
              <c:layout>
                <c:manualLayout>
                  <c:x val="0.12708643024971514"/>
                  <c:y val="0.21343047145996105"/>
                </c:manualLayout>
              </c:layout>
              <c:tx>
                <c:rich>
                  <a:bodyPr/>
                  <a:lstStyle/>
                  <a:p>
                    <a:fld id="{1B07A7D7-023C-4243-AFB9-01627DF8B2EF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917F6C2B-138E-4922-AD4B-F6A57DCBEE1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845471715263961"/>
                      <c:h val="0.125614129294275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3B7-431B-B302-9CF72CD53D88}"/>
                </c:ext>
              </c:extLst>
            </c:dLbl>
            <c:dLbl>
              <c:idx val="10"/>
              <c:layout>
                <c:manualLayout>
                  <c:x val="-0.11906884083586672"/>
                  <c:y val="0.21273947956399888"/>
                </c:manualLayout>
              </c:layout>
              <c:tx>
                <c:rich>
                  <a:bodyPr/>
                  <a:lstStyle/>
                  <a:p>
                    <a:fld id="{B9F3F0BB-C323-4C73-90B2-59D43B80E3CC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67AD8D71-595A-431F-B156-37A33CA684A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3B7-431B-B302-9CF72CD53D8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1658.7</c:v>
                </c:pt>
                <c:pt idx="1">
                  <c:v>105.7</c:v>
                </c:pt>
                <c:pt idx="2">
                  <c:v>913.2</c:v>
                </c:pt>
                <c:pt idx="3">
                  <c:v>1273.9000000000001</c:v>
                </c:pt>
                <c:pt idx="4">
                  <c:v>14.2</c:v>
                </c:pt>
                <c:pt idx="5">
                  <c:v>8640.9</c:v>
                </c:pt>
                <c:pt idx="6">
                  <c:v>835.7</c:v>
                </c:pt>
                <c:pt idx="7">
                  <c:v>252</c:v>
                </c:pt>
                <c:pt idx="8">
                  <c:v>426.1</c:v>
                </c:pt>
                <c:pt idx="9">
                  <c:v>66.400000000000006</c:v>
                </c:pt>
                <c:pt idx="10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32"/>
          <c:y val="0.20975015217790399"/>
          <c:w val="0.50028659373616768"/>
          <c:h val="0.7382678082655034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9971875105664591"/>
                  <c:y val="8.531380987357359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Функционирование высшего должностного лица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4,9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800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0% </a:t>
                    </a:r>
                    <a:endParaRPr lang="ru-RU" sz="800" b="1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FB1-4F0F-8595-8BC72BA0AC30}"/>
                </c:ext>
              </c:extLst>
            </c:dLbl>
            <c:dLbl>
              <c:idx val="1"/>
              <c:layout>
                <c:manualLayout>
                  <c:x val="-0.21708734448044817"/>
                  <c:y val="-0.190217635392757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5D5E55A9-EE0A-46B7-8675-88A791640CF0}" type="CATEGORYNAME">
                      <a:rPr lang="ru-RU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31E94D22-AA0E-49AD-A4E8-CD4B455CA5EE}" type="VALUE">
                      <a:rPr lang="ru-RU" baseline="0" smtClean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
</a:t>
                    </a:r>
                    <a:fld id="{5D1E40C4-B284-4DA2-A36E-59D55E08A231}" type="PERCENTAGE">
                      <a:rPr lang="ru-RU" baseline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FB1-4F0F-8595-8BC72BA0AC30}"/>
                </c:ext>
              </c:extLst>
            </c:dLbl>
            <c:dLbl>
              <c:idx val="2"/>
              <c:layout>
                <c:manualLayout>
                  <c:x val="0.13590938047169382"/>
                  <c:y val="-0.19737715312955767"/>
                </c:manualLayout>
              </c:layout>
              <c:tx>
                <c:rich>
                  <a:bodyPr/>
                  <a:lstStyle/>
                  <a:p>
                    <a:fld id="{D66D5F7C-EF58-4BD8-BF98-1F706D9E6E0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BF64593-F129-4094-8C00-CD72DEAB7A42}" type="VALUE">
                      <a:rPr lang="ru-RU" baseline="0" smtClean="0"/>
                      <a:pPr/>
                      <a:t>[ЗНАЧЕНИЕ]</a:t>
                    </a:fld>
                    <a:endParaRPr lang="ru-RU" baseline="0" dirty="0" smtClean="0"/>
                  </a:p>
                  <a:p>
                    <a:r>
                      <a:rPr lang="ru-RU" baseline="0" dirty="0"/>
                      <a:t>
</a:t>
                    </a:r>
                    <a:fld id="{7039AF5F-8BA7-438F-B449-CEF3500D6827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FB1-4F0F-8595-8BC72BA0AC30}"/>
                </c:ext>
              </c:extLst>
            </c:dLbl>
            <c:dLbl>
              <c:idx val="3"/>
              <c:layout>
                <c:manualLayout>
                  <c:x val="0.22870865144496116"/>
                  <c:y val="-0.13189196472259584"/>
                </c:manualLayout>
              </c:layout>
              <c:tx>
                <c:rich>
                  <a:bodyPr/>
                  <a:lstStyle/>
                  <a:p>
                    <a:fld id="{88CA461F-9533-49F3-8608-E436A939D208}" type="CATEGORYNAME">
                      <a:rPr lang="ru-RU" smtClean="0"/>
                      <a:pPr/>
                      <a:t>[ИМЯ КАТЕГОРИИ]</a:t>
                    </a:fld>
                    <a:endParaRPr lang="ru-RU" dirty="0" smtClean="0"/>
                  </a:p>
                  <a:p>
                    <a:r>
                      <a:rPr lang="ru-RU" baseline="0" dirty="0"/>
                      <a:t>
</a:t>
                    </a:r>
                    <a:fld id="{A0AF4E34-DD9D-45CA-864F-32099468F5A7}" type="VALUE">
                      <a:rPr lang="ru-RU" baseline="0" smtClean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fld id="{735AB53B-C99B-480A-AC63-A16548DBC1EF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52F-462A-8C11-BD13986E7E65}"/>
                </c:ext>
              </c:extLst>
            </c:dLbl>
            <c:dLbl>
              <c:idx val="4"/>
              <c:layout>
                <c:manualLayout>
                  <c:x val="0.2181768875944233"/>
                  <c:y val="6.2759279701782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FB1-4F0F-8595-8BC72BA0AC30}"/>
                </c:ext>
              </c:extLst>
            </c:dLbl>
            <c:dLbl>
              <c:idx val="5"/>
              <c:layout>
                <c:manualLayout>
                  <c:x val="-0.37522630739703361"/>
                  <c:y val="-7.88140856689682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7A7D21D-327C-4EAF-8970-C03B2E2E1269}" type="CATEGORYNAME">
                      <a:rPr lang="ru-RU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7F500552-3C30-471D-BF34-697977B9775E}" type="VALUE">
                      <a:rPr lang="ru-RU" baseline="0" smtClean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
</a:t>
                    </a:r>
                    <a:fld id="{3F202863-C419-4CE5-9DC9-1039BFC6347A}" type="PERCENTAGE">
                      <a:rPr lang="ru-RU" baseline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52F-462A-8C11-BD13986E7E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6.6</c:v>
                </c:pt>
                <c:pt idx="1">
                  <c:v>16.7</c:v>
                </c:pt>
                <c:pt idx="2">
                  <c:v>592.4</c:v>
                </c:pt>
                <c:pt idx="3">
                  <c:v>50.809999999999995</c:v>
                </c:pt>
                <c:pt idx="4">
                  <c:v>7</c:v>
                </c:pt>
                <c:pt idx="5">
                  <c:v>985.2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907631624916461E-2"/>
                  <c:y val="-0.2727221597300337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1 592,0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F4-49D8-8CD9-29F1F393327F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1658,7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F4-49D8-8CD9-29F1F393327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7261964378650066E-3"/>
                  <c:y val="-0.2880274056652010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66,7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7F4-49D8-8CD9-29F1F393327F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1658,7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F4-49D8-8CD9-29F1F39332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4197632"/>
        <c:axId val="94199168"/>
        <c:axId val="0"/>
      </c:bar3DChart>
      <c:catAx>
        <c:axId val="941976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4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4199168"/>
        <c:crosses val="autoZero"/>
        <c:auto val="1"/>
        <c:lblAlgn val="ctr"/>
        <c:lblOffset val="100"/>
        <c:noMultiLvlLbl val="0"/>
      </c:catAx>
      <c:valAx>
        <c:axId val="94199168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94197632"/>
        <c:crosses val="autoZero"/>
        <c:crossBetween val="between"/>
      </c:valAx>
      <c:spPr>
        <a:noFill/>
        <a:ln w="25267">
          <a:noFill/>
        </a:ln>
      </c:spPr>
    </c:plotArea>
    <c:legend>
      <c:legendPos val="r"/>
      <c:layout>
        <c:manualLayout>
          <c:xMode val="edge"/>
          <c:yMode val="edge"/>
          <c:x val="0.35831885821139314"/>
          <c:y val="0.70865428229238359"/>
          <c:w val="0.56586268347357882"/>
          <c:h val="0.2831863007415335"/>
        </c:manualLayout>
      </c:layout>
      <c:overlay val="0"/>
      <c:txPr>
        <a:bodyPr/>
        <a:lstStyle/>
        <a:p>
          <a:pPr>
            <a:defRPr lang="ru-RU" sz="1094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1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616499401301092E-4"/>
                  <c:y val="-0.13508691027794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759-48A4-8197-C1A42A5DE673}"/>
                </c:ext>
              </c:extLst>
            </c:dLbl>
            <c:dLbl>
              <c:idx val="1"/>
              <c:layout>
                <c:manualLayout>
                  <c:x val="1.0667436128496011E-2"/>
                  <c:y val="-0.244624576027500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297909285799518E-2"/>
                      <c:h val="0.116974339452479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759-48A4-8197-C1A42A5DE673}"/>
                </c:ext>
              </c:extLst>
            </c:dLbl>
            <c:dLbl>
              <c:idx val="2"/>
              <c:layout>
                <c:manualLayout>
                  <c:x val="9.4378402399732889E-3"/>
                  <c:y val="-0.299232683296627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523666094713757E-2"/>
                      <c:h val="8.84440127567525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759-48A4-8197-C1A42A5DE673}"/>
                </c:ext>
              </c:extLst>
            </c:dLbl>
            <c:dLbl>
              <c:idx val="3"/>
              <c:layout>
                <c:manualLayout>
                  <c:x val="1.052002452402408E-2"/>
                  <c:y val="-0.325929063437395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749422903627989E-2"/>
                      <c:h val="8.06630145670088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759-48A4-8197-C1A42A5DE673}"/>
                </c:ext>
              </c:extLst>
            </c:dLbl>
            <c:dLbl>
              <c:idx val="4"/>
              <c:layout>
                <c:manualLayout>
                  <c:x val="5.3399416525734865E-3"/>
                  <c:y val="-0.361751676284334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685030881342405E-2"/>
                      <c:h val="6.51010181875216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759-48A4-8197-C1A42A5DE673}"/>
                </c:ext>
              </c:extLst>
            </c:dLbl>
            <c:dLbl>
              <c:idx val="5"/>
              <c:layout>
                <c:manualLayout>
                  <c:x val="5.4625617729717277E-3"/>
                  <c:y val="-0.40338634759536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759-48A4-8197-C1A42A5DE6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 год  факт</c:v>
                </c:pt>
                <c:pt idx="1">
                  <c:v>2023 год  факт
</c:v>
                </c:pt>
                <c:pt idx="2">
                  <c:v>2024 год 
ожидаемое</c:v>
                </c:pt>
                <c:pt idx="3">
                  <c:v>2025 год
 прогноз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44.965000000000003</c:v>
                </c:pt>
                <c:pt idx="1">
                  <c:v>50.033000000000001</c:v>
                </c:pt>
                <c:pt idx="2">
                  <c:v>54.3</c:v>
                </c:pt>
                <c:pt idx="3">
                  <c:v>58.984000000000002</c:v>
                </c:pt>
                <c:pt idx="4">
                  <c:v>62.73</c:v>
                </c:pt>
                <c:pt idx="5">
                  <c:v>65.611999999999995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59-48A4-8197-C1A42A5DE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6488"/>
        <c:axId val="411856880"/>
        <c:axId val="0"/>
      </c:bar3DChart>
      <c:catAx>
        <c:axId val="411856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880"/>
        <c:crossesAt val="0"/>
        <c:auto val="1"/>
        <c:lblAlgn val="ctr"/>
        <c:lblOffset val="100"/>
        <c:tickLblSkip val="1"/>
        <c:noMultiLvlLbl val="0"/>
      </c:catAx>
      <c:valAx>
        <c:axId val="411856880"/>
        <c:scaling>
          <c:orientation val="minMax"/>
          <c:max val="70"/>
          <c:min val="4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35"/>
          <c:y val="0.22986797763211492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731351947161927"/>
                  <c:y val="-0.185899979367371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2990945762580686"/>
                  <c:y val="-0.251955801207273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9854305315"/>
                      <c:h val="0.430665441935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69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44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9D-4A27-9044-8611141A5F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39</c:v>
                </c:pt>
                <c:pt idx="1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105,7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2F-4112-8FFD-2FDC026DE8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105,7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3A2F-4112-8FFD-2FDC026DE8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4329472"/>
        <c:axId val="99303808"/>
        <c:axId val="0"/>
      </c:bar3DChart>
      <c:catAx>
        <c:axId val="9432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095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9303808"/>
        <c:crosses val="autoZero"/>
        <c:auto val="1"/>
        <c:lblAlgn val="ctr"/>
        <c:lblOffset val="100"/>
        <c:noMultiLvlLbl val="0"/>
      </c:catAx>
      <c:valAx>
        <c:axId val="99303808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94329472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46185397000813494"/>
          <c:y val="0.69114875792041153"/>
          <c:w val="0.17603389050052962"/>
          <c:h val="0.24074127097749148"/>
        </c:manualLayout>
      </c:layout>
      <c:overlay val="0"/>
      <c:txPr>
        <a:bodyPr/>
        <a:lstStyle/>
        <a:p>
          <a:pPr>
            <a:defRPr lang="ru-RU" sz="1095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4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6"/>
          <c:y val="0.2544547602387679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1716611202545314"/>
                  <c:y val="-0.1896757883132264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Сельское хозяйство и рыболовство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4,6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0%</a:t>
                    </a:r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330763786332798"/>
                      <c:h val="0.237136913165391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29491186299420868"/>
                  <c:y val="3.75268587178256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6210298963760612"/>
                  <c:y val="-5.32900223123968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806675009758196"/>
                      <c:h val="0.359130346759428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34995737370100233"/>
                  <c:y val="-0.188985832959491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0728318502"/>
                      <c:h val="0.259170821978385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0.28083169504405758"/>
                  <c:y val="-0.182342384849006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347398253554563"/>
                      <c:h val="0.259276345655292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AEC-4E2A-89E8-5700C34D6D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8.1999999999999993</c:v>
                </c:pt>
                <c:pt idx="1">
                  <c:v>7.5</c:v>
                </c:pt>
                <c:pt idx="2">
                  <c:v>864.8</c:v>
                </c:pt>
                <c:pt idx="3">
                  <c:v>0</c:v>
                </c:pt>
                <c:pt idx="4">
                  <c:v>20.6</c:v>
                </c:pt>
                <c:pt idx="5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3754431325812345E-2"/>
                  <c:y val="-0.246747156298872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899,4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659-4660-9322-0ADB38260A08}"/>
                </c:ext>
              </c:extLst>
            </c:dLbl>
            <c:spPr>
              <a:noFill/>
              <a:ln w="25192">
                <a:noFill/>
              </a:ln>
            </c:spPr>
            <c:txPr>
              <a:bodyPr/>
              <a:lstStyle/>
              <a:p>
                <a:pPr>
                  <a:defRPr sz="119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913,2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899.4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59-4660-9322-0ADB38260A0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698824273965363E-2"/>
                  <c:y val="-0.29376217803283067"/>
                </c:manualLayout>
              </c:layout>
              <c:tx>
                <c:rich>
                  <a:bodyPr/>
                  <a:lstStyle/>
                  <a:p>
                    <a:endParaRPr lang="en-US" dirty="0" smtClean="0"/>
                  </a:p>
                  <a:p>
                    <a:r>
                      <a:rPr lang="en-US" dirty="0" smtClean="0"/>
                      <a:t>13,8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659-4660-9322-0ADB38260A08}"/>
                </c:ext>
              </c:extLst>
            </c:dLbl>
            <c:spPr>
              <a:noFill/>
              <a:ln w="25192">
                <a:noFill/>
              </a:ln>
            </c:spPr>
            <c:txPr>
              <a:bodyPr/>
              <a:lstStyle/>
              <a:p>
                <a:pPr>
                  <a:defRPr sz="119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913,2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59-4660-9322-0ADB38260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4328192"/>
        <c:axId val="110830336"/>
        <c:axId val="0"/>
      </c:bar3DChart>
      <c:catAx>
        <c:axId val="104328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0830336"/>
        <c:crosses val="autoZero"/>
        <c:auto val="1"/>
        <c:lblAlgn val="ctr"/>
        <c:lblOffset val="100"/>
        <c:noMultiLvlLbl val="0"/>
      </c:catAx>
      <c:valAx>
        <c:axId val="110830336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04328192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ayout>
        <c:manualLayout>
          <c:xMode val="edge"/>
          <c:yMode val="edge"/>
          <c:x val="0.35884968764869307"/>
          <c:y val="0.69114875792041153"/>
          <c:w val="0.47507949225645041"/>
          <c:h val="0.27777830801452841"/>
        </c:manualLayout>
      </c:layout>
      <c:overlay val="0"/>
      <c:txPr>
        <a:bodyPr/>
        <a:lstStyle/>
        <a:p>
          <a:pPr>
            <a:defRPr lang="ru-RU" sz="1091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6"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56602380880243"/>
          <c:y val="0.39677929244655619"/>
          <c:w val="0.26165674352681351"/>
          <c:h val="0.775129108834945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558504484941403"/>
                  <c:y val="-0.2404293356194380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00" dirty="0"/>
                      <a:t>Жилищное хозяйство</a:t>
                    </a:r>
                    <a:r>
                      <a:rPr lang="ru-RU" sz="1000" b="0" dirty="0"/>
                      <a:t>
</a:t>
                    </a:r>
                    <a:r>
                      <a:rPr lang="ru-RU" sz="1000" b="0" dirty="0" smtClean="0"/>
                      <a:t>88,8 </a:t>
                    </a:r>
                    <a:r>
                      <a:rPr lang="ru-RU" sz="1000" dirty="0"/>
                      <a:t>
</a:t>
                    </a:r>
                    <a:r>
                      <a:rPr lang="ru-RU" sz="1000" dirty="0" smtClean="0"/>
                      <a:t>7%</a:t>
                    </a:r>
                    <a:endParaRPr lang="ru-RU" sz="1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302909936964878"/>
                      <c:h val="0.29204942945044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956605920221218"/>
                  <c:y val="0.18350224517660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77247237948359"/>
                      <c:h val="0.21078274135436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23122207407859546"/>
                  <c:y val="-0.4562492865801879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00" dirty="0"/>
                      <a:t>Благоустройство
1 </a:t>
                    </a:r>
                    <a:r>
                      <a:rPr lang="ru-RU" sz="1000" dirty="0" smtClean="0"/>
                      <a:t>114,7 </a:t>
                    </a:r>
                    <a:r>
                      <a:rPr lang="ru-RU" sz="1000" dirty="0"/>
                      <a:t>
</a:t>
                    </a:r>
                    <a:r>
                      <a:rPr lang="ru-RU" sz="1000" dirty="0" smtClean="0"/>
                      <a:t>88%</a:t>
                    </a:r>
                    <a:endParaRPr lang="ru-RU" sz="1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dLbl>
              <c:idx val="3"/>
              <c:layout>
                <c:manualLayout>
                  <c:x val="-0.17399457572642141"/>
                  <c:y val="-0.197866159225479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вопросы</a:t>
                    </a:r>
                    <a:r>
                      <a:rPr lang="ru-RU" dirty="0"/>
                      <a:t>
147,3 
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9B-41B5-B379-ABE936632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88.8</c:v>
                </c:pt>
                <c:pt idx="1">
                  <c:v>70.400000000000006</c:v>
                </c:pt>
                <c:pt idx="2">
                  <c:v>1114.7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3754431325812345E-2"/>
                  <c:y val="-0.246747156298872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1 156,8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E3A-4A89-B186-54DD43F0B9AE}"/>
                </c:ext>
              </c:extLst>
            </c:dLbl>
            <c:spPr>
              <a:noFill/>
              <a:ln w="25134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1 273,9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1156.8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A-4A89-B186-54DD43F0B9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117,1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E3A-4A89-B186-54DD43F0B9AE}"/>
                </c:ext>
              </c:extLst>
            </c:dLbl>
            <c:spPr>
              <a:noFill/>
              <a:ln w="25134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1 273,9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344.7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3A-4A89-B186-54DD43F0B9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2929536"/>
        <c:axId val="122931072"/>
        <c:axId val="0"/>
      </c:bar3DChart>
      <c:catAx>
        <c:axId val="1229295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87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2931072"/>
        <c:crosses val="autoZero"/>
        <c:auto val="1"/>
        <c:lblAlgn val="ctr"/>
        <c:lblOffset val="100"/>
        <c:noMultiLvlLbl val="0"/>
      </c:catAx>
      <c:valAx>
        <c:axId val="12293107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22929536"/>
        <c:crosses val="autoZero"/>
        <c:crossBetween val="between"/>
      </c:valAx>
      <c:spPr>
        <a:noFill/>
        <a:ln w="25149">
          <a:noFill/>
        </a:ln>
      </c:spPr>
    </c:plotArea>
    <c:legend>
      <c:legendPos val="r"/>
      <c:layout>
        <c:manualLayout>
          <c:xMode val="edge"/>
          <c:yMode val="edge"/>
          <c:x val="0.31980491985066767"/>
          <c:y val="0.63691125050046726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88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1"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52071374785535"/>
          <c:y val="0.241534551716476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1"/>
                <c:pt idx="0">
                  <c:v>Охрана объектов растительного и животного мира  и среды их обитания
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_ ;[Red]\-#,##0.0\ 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3754431325812345E-2"/>
                  <c:y val="-0.246747156298872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864-4B88-972E-A256E28BF3D0}"/>
                </c:ext>
              </c:extLst>
            </c:dLbl>
            <c:spPr>
              <a:noFill/>
              <a:ln w="25247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14,2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64-4B88-972E-A256E28BF3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606710885680843E-3"/>
                  <c:y val="-0.2716467138233953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864-4B88-972E-A256E28BF3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14,2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64-4B88-972E-A256E28BF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3167488"/>
        <c:axId val="123169024"/>
        <c:axId val="0"/>
      </c:bar3DChart>
      <c:catAx>
        <c:axId val="123167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3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3169024"/>
        <c:crosses val="autoZero"/>
        <c:auto val="1"/>
        <c:lblAlgn val="ctr"/>
        <c:lblOffset val="100"/>
        <c:noMultiLvlLbl val="0"/>
      </c:catAx>
      <c:valAx>
        <c:axId val="123169024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23167488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36041032132005751"/>
          <c:y val="0.70496172348075692"/>
          <c:w val="0.29776621269980741"/>
          <c:h val="0.24074127097749148"/>
        </c:manualLayout>
      </c:layout>
      <c:overlay val="0"/>
      <c:txPr>
        <a:bodyPr/>
        <a:lstStyle/>
        <a:p>
          <a:pPr>
            <a:defRPr lang="ru-RU" sz="1094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6"/>
          <c:y val="0.2544547602387679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555937433258501"/>
                  <c:y val="0.1216920960633431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dirty="0" smtClean="0"/>
                      <a:t>Дошкольное образование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baseline="0" dirty="0" smtClean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1 703,0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20%</a:t>
                    </a:r>
                    <a:endParaRPr lang="ru-RU" b="0" baseline="0" dirty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1682857121556248"/>
                  <c:y val="3.1333524421285237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Общее </a:t>
                    </a:r>
                    <a:r>
                      <a:rPr lang="ru-RU" dirty="0"/>
                      <a:t>образование
6 302,0 
</a:t>
                    </a:r>
                    <a:r>
                      <a:rPr lang="ru-RU" dirty="0" smtClean="0"/>
                      <a:t>73%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297006954930003"/>
                  <c:y val="9.265713921737234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Дополнительное образование детей
378,5 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0-1BEC-4F6B-8C93-27118FDF561F}"/>
                </c:ext>
              </c:extLst>
            </c:dLbl>
            <c:dLbl>
              <c:idx val="3"/>
              <c:layout>
                <c:manualLayout>
                  <c:x val="-0.26610000440009651"/>
                  <c:y val="-0.200665623032467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FD79EA4-4946-4FB1-AFB9-376C7A9DE165}" type="CATEGORYNAME">
                      <a:rPr lang="ru-RU" smtClean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fld id="{6D177E6C-0831-4606-B692-E49A35127A7B}" type="VALUE">
                      <a:rPr lang="ru-RU" baseline="0" smtClean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fld id="{DCA52FEC-C71C-4676-9E90-8F2C659BD9DE}" type="PERCENTAGE">
                      <a:rPr lang="ru-RU" baseline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74648017858836"/>
                      <c:h val="0.287905349018067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0.26624297099196159"/>
                  <c:y val="-0.1192826729774687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Другие вопросы в области образования
112,0 
</a:t>
                    </a:r>
                    <a:r>
                      <a:rPr lang="ru-RU" dirty="0" smtClean="0"/>
                      <a:t>2%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8398160199"/>
                      <c:h val="0.280804716788573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AC-400A-97F2-BB0607E5F4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
</c:v>
                </c:pt>
                <c:pt idx="1">
                  <c:v>Общее образование
</c:v>
                </c:pt>
                <c:pt idx="2">
                  <c:v>Дополнительное образование детей
</c:v>
                </c:pt>
                <c:pt idx="3">
                  <c:v>Молодежная политика и оздоровление детей
</c:v>
                </c:pt>
                <c:pt idx="4">
                  <c:v>Другие вопросы в области образования
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1703</c:v>
                </c:pt>
                <c:pt idx="1">
                  <c:v>6302</c:v>
                </c:pt>
                <c:pt idx="2">
                  <c:v>378.5</c:v>
                </c:pt>
                <c:pt idx="3">
                  <c:v>63.5</c:v>
                </c:pt>
                <c:pt idx="4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1874252116234074E-3"/>
                  <c:y val="-0.2627751775783271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2 499,3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157-4EC6-A56C-556F97AFD571}"/>
                </c:ext>
              </c:extLst>
            </c:dLbl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8 640,9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2499.3000000000002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57-4EC6-A56C-556F97AFD57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6 141,6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157-4EC6-A56C-556F97AFD571}"/>
                </c:ext>
              </c:extLst>
            </c:dLbl>
            <c:numFmt formatCode="#,##0.0" sourceLinked="0"/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8 640,9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6141.6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57-4EC6-A56C-556F97AFD5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3201792"/>
        <c:axId val="122863616"/>
        <c:axId val="0"/>
      </c:bar3DChart>
      <c:catAx>
        <c:axId val="1232017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87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2863616"/>
        <c:crosses val="autoZero"/>
        <c:auto val="1"/>
        <c:lblAlgn val="ctr"/>
        <c:lblOffset val="100"/>
        <c:noMultiLvlLbl val="0"/>
      </c:catAx>
      <c:valAx>
        <c:axId val="122863616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23201792"/>
        <c:crosses val="autoZero"/>
        <c:crossBetween val="between"/>
      </c:valAx>
      <c:spPr>
        <a:noFill/>
        <a:ln w="25189">
          <a:noFill/>
        </a:ln>
      </c:spPr>
    </c:plotArea>
    <c:legend>
      <c:legendPos val="r"/>
      <c:layout>
        <c:manualLayout>
          <c:xMode val="edge"/>
          <c:yMode val="edge"/>
          <c:x val="0.28020761228651475"/>
          <c:y val="0.66426946631671058"/>
          <c:w val="0.51855291284465721"/>
          <c:h val="0.28571412948381458"/>
        </c:manualLayout>
      </c:layout>
      <c:overlay val="0"/>
      <c:txPr>
        <a:bodyPr/>
        <a:lstStyle/>
        <a:p>
          <a:pPr>
            <a:defRPr lang="ru-RU" sz="1088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868528295567803"/>
          <c:y val="6.1000773226995299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799524690493303E-2"/>
                  <c:y val="-9.997017438787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53499290677104"/>
                      <c:h val="4.56404416603283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97-40EC-9F27-89E4A54BE1BD}"/>
                </c:ext>
              </c:extLst>
            </c:dLbl>
            <c:dLbl>
              <c:idx val="1"/>
              <c:layout>
                <c:manualLayout>
                  <c:x val="1.3680394207406906E-2"/>
                  <c:y val="-0.136577215151410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36364236495E-2"/>
                      <c:h val="4.62460908857567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97-40EC-9F27-89E4A54BE1BD}"/>
                </c:ext>
              </c:extLst>
            </c:dLbl>
            <c:dLbl>
              <c:idx val="2"/>
              <c:layout>
                <c:manualLayout>
                  <c:x val="3.3057417935849318E-3"/>
                  <c:y val="-0.235422232315131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297-40EC-9F27-89E4A54BE1BD}"/>
                </c:ext>
              </c:extLst>
            </c:dLbl>
            <c:dLbl>
              <c:idx val="3"/>
              <c:layout>
                <c:manualLayout>
                  <c:x val="1.0497223335893435E-2"/>
                  <c:y val="-0.282378780476298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297-40EC-9F27-89E4A54BE1BD}"/>
                </c:ext>
              </c:extLst>
            </c:dLbl>
            <c:dLbl>
              <c:idx val="4"/>
              <c:layout>
                <c:manualLayout>
                  <c:x val="1.2565733437025516E-2"/>
                  <c:y val="-0.32638775054913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97-40EC-9F27-89E4A54BE1BD}"/>
                </c:ext>
              </c:extLst>
            </c:dLbl>
            <c:dLbl>
              <c:idx val="5"/>
              <c:layout>
                <c:manualLayout>
                  <c:x val="9.2592368963833067E-3"/>
                  <c:y val="-0.392176614001405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297-40EC-9F27-89E4A54BE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год 
ожидаемое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83591.399999999994</c:v>
                </c:pt>
                <c:pt idx="1">
                  <c:v>97922.1</c:v>
                </c:pt>
                <c:pt idx="2">
                  <c:v>118863.4</c:v>
                </c:pt>
                <c:pt idx="3">
                  <c:v>137299.6</c:v>
                </c:pt>
                <c:pt idx="4">
                  <c:v>154145.29999999999</c:v>
                </c:pt>
                <c:pt idx="5">
                  <c:v>176038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97-40EC-9F27-89E4A54BE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7272"/>
        <c:axId val="411858056"/>
        <c:axId val="0"/>
      </c:bar3DChart>
      <c:catAx>
        <c:axId val="411857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8056"/>
        <c:crosses val="autoZero"/>
        <c:auto val="1"/>
        <c:lblAlgn val="ctr"/>
        <c:lblOffset val="100"/>
        <c:noMultiLvlLbl val="0"/>
      </c:catAx>
      <c:valAx>
        <c:axId val="411858056"/>
        <c:scaling>
          <c:orientation val="minMax"/>
          <c:max val="180000"/>
          <c:min val="7000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7272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35"/>
          <c:y val="0.22986797763211492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989111643421736"/>
                  <c:y val="-0.143223697738260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72614695929"/>
                      <c:h val="0.533978718656112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19572554269037859"/>
                  <c:y val="-0.121485633614869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44949087635249202"/>
                      <c:h val="0.41416371958676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69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44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44-4E5A-8624-881DFA66D4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
</c:v>
                </c:pt>
                <c:pt idx="1">
                  <c:v>Другие вопросы в области культуры,  кинематографии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721.1</c:v>
                </c:pt>
                <c:pt idx="1">
                  <c:v>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69543212009545E-2"/>
                  <c:y val="-0.2627751775783271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635,6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27E-4D52-BC72-BB6105BF9E1B}"/>
                </c:ext>
              </c:extLst>
            </c:dLbl>
            <c:spPr>
              <a:noFill/>
              <a:ln w="25187">
                <a:noFill/>
              </a:ln>
            </c:spPr>
            <c:txPr>
              <a:bodyPr/>
              <a:lstStyle/>
              <a:p>
                <a:pPr>
                  <a:defRPr sz="1388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835,7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635.6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7E-4D52-BC72-BB6105BF9E1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200,1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27E-4D52-BC72-BB6105BF9E1B}"/>
                </c:ext>
              </c:extLst>
            </c:dLbl>
            <c:numFmt formatCode="#,##0.0" sourceLinked="0"/>
            <c:spPr>
              <a:noFill/>
              <a:ln w="25187">
                <a:noFill/>
              </a:ln>
            </c:spPr>
            <c:txPr>
              <a:bodyPr/>
              <a:lstStyle/>
              <a:p>
                <a:pPr>
                  <a:defRPr sz="1388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835,7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200.1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7E-4D52-BC72-BB6105BF9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9381504"/>
        <c:axId val="129383040"/>
        <c:axId val="0"/>
      </c:bar3DChart>
      <c:catAx>
        <c:axId val="1293815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9383040"/>
        <c:crosses val="autoZero"/>
        <c:auto val="1"/>
        <c:lblAlgn val="ctr"/>
        <c:lblOffset val="100"/>
        <c:noMultiLvlLbl val="0"/>
      </c:catAx>
      <c:valAx>
        <c:axId val="12938304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29381504"/>
        <c:crosses val="autoZero"/>
        <c:crossBetween val="between"/>
      </c:valAx>
      <c:spPr>
        <a:noFill/>
        <a:ln w="25189">
          <a:noFill/>
        </a:ln>
      </c:spPr>
    </c:plotArea>
    <c:legend>
      <c:legendPos val="r"/>
      <c:layout>
        <c:manualLayout>
          <c:xMode val="edge"/>
          <c:yMode val="edge"/>
          <c:x val="0.26016673806956125"/>
          <c:y val="0.6782556867891516"/>
          <c:w val="0.51855283567978028"/>
          <c:h val="0.28571412948381458"/>
        </c:manualLayout>
      </c:layout>
      <c:overlay val="0"/>
      <c:txPr>
        <a:bodyPr/>
        <a:lstStyle/>
        <a:p>
          <a:pPr>
            <a:defRPr lang="ru-RU" sz="1091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5"/>
      </a:pPr>
      <a:endParaRPr lang="ru-RU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8"/>
          <c:y val="0.39677929244655619"/>
          <c:w val="0.47528097015545012"/>
          <c:h val="0.7751291523164104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584442745132336"/>
                  <c:y val="-0.1984223854106342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Пенсионное обеспечение</a:t>
                    </a:r>
                  </a:p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
</a:t>
                    </a:r>
                    <a:r>
                      <a:rPr lang="ru-RU" b="1" dirty="0" smtClean="0"/>
                      <a:t>17,0 </a:t>
                    </a:r>
                    <a:r>
                      <a:rPr lang="ru-RU" b="1" dirty="0"/>
                      <a:t>
</a:t>
                    </a:r>
                    <a:r>
                      <a:rPr lang="ru-RU" b="1" dirty="0" smtClean="0"/>
                      <a:t>7%</a:t>
                    </a:r>
                    <a:endParaRPr lang="ru-RU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301998359520338"/>
                      <c:h val="0.309074249833773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6864656882095844"/>
                  <c:y val="0.129581630847435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32257813278476"/>
                      <c:h val="0.340160320641282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1661745030693989"/>
                  <c:y val="-0.197909293696244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51365999424"/>
                      <c:h val="0.26997203633399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
</c:v>
                </c:pt>
                <c:pt idx="1">
                  <c:v>Социальное обеспечение населения
</c:v>
                </c:pt>
                <c:pt idx="2">
                  <c:v>Охрана семьи и детства
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49.9</c:v>
                </c:pt>
                <c:pt idx="2">
                  <c:v>185.1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90062633220657E-2"/>
                  <c:y val="-0.2816102464394457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63,9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3B6-4D43-AECA-543357BB88D1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252,0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B6-4D43-AECA-543357BB88D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769223413472E-3"/>
                  <c:y val="-0.301015895627659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188,1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3B6-4D43-AECA-543357BB88D1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252,0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188.1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B6-4D43-AECA-543357BB88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5144192"/>
        <c:axId val="135145728"/>
        <c:axId val="0"/>
      </c:bar3DChart>
      <c:catAx>
        <c:axId val="135144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2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5145728"/>
        <c:crosses val="autoZero"/>
        <c:auto val="1"/>
        <c:lblAlgn val="ctr"/>
        <c:lblOffset val="100"/>
        <c:noMultiLvlLbl val="0"/>
      </c:catAx>
      <c:valAx>
        <c:axId val="135145728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35144192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ayout>
        <c:manualLayout>
          <c:xMode val="edge"/>
          <c:yMode val="edge"/>
          <c:x val="0.31044754493407628"/>
          <c:y val="0.69137888067021924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93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73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01527710708749"/>
          <c:y val="0.16648005537769323"/>
          <c:w val="0.46861742542750134"/>
          <c:h val="0.8089332666740739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2.7028080120572945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426,1</a:t>
                    </a:r>
                    <a:r>
                      <a:rPr lang="en-US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en-US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10F-4624-B7FE-FB65FE13B1D2}"/>
                </c:ext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604.79999999999995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0F-4624-B7FE-FB65FE13B1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90062633220657E-2"/>
                  <c:y val="-0.2816102464394457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423,5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C09-46AD-85E4-9BBB6AD8100A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 426,1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09-46AD-85E4-9BBB6AD810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2362890694978475E-3"/>
                  <c:y val="-0.301015895627659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74089560919655E-2"/>
                      <c:h val="0.25799700119139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C09-46AD-85E4-9BBB6AD8100A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 426,1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09-46AD-85E4-9BBB6AD81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8713344"/>
        <c:axId val="138727424"/>
        <c:axId val="0"/>
      </c:bar3DChart>
      <c:catAx>
        <c:axId val="1387133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2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8727424"/>
        <c:crosses val="autoZero"/>
        <c:auto val="1"/>
        <c:lblAlgn val="ctr"/>
        <c:lblOffset val="100"/>
        <c:noMultiLvlLbl val="0"/>
      </c:catAx>
      <c:valAx>
        <c:axId val="138727424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38713344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ayout>
        <c:manualLayout>
          <c:xMode val="edge"/>
          <c:yMode val="edge"/>
          <c:x val="0.26830126935887411"/>
          <c:y val="0.69137888067021924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93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93"/>
          <c:h val="0.726627596933674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620077882760506"/>
                  <c:y val="-0.1690104898806028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2744568785286484"/>
                      <c:h val="0.228104214314392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5D4-438F-A293-BC4E8A92B4D1}"/>
                </c:ext>
              </c:extLst>
            </c:dLbl>
            <c:dLbl>
              <c:idx val="1"/>
              <c:layout>
                <c:manualLayout>
                  <c:x val="-0.22078118214137823"/>
                  <c:y val="-0.15493212021746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6591679207360797"/>
                      <c:h val="0.282190780595125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D4-438F-A293-BC4E8A92B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19</c:v>
                </c:pt>
                <c:pt idx="1">
                  <c:v>47.4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371144789109726E-2"/>
                  <c:y val="-0.2874255972240759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D74-4BD8-AE8B-EE8AA62A479A}"/>
                </c:ext>
              </c:extLst>
            </c:dLbl>
            <c:spPr>
              <a:noFill/>
              <a:ln w="25286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66,4</c:v>
                </c:pt>
              </c:strCache>
            </c:strRef>
          </c:cat>
          <c:val>
            <c:numRef>
              <c:f>Лист1!$B$2</c:f>
              <c:numCache>
                <c:formatCode>_-* #,##0.0\ _₽_-;\-* #,##0.0\ _₽_-;_-* "-"?\ _₽_-;_-@_-</c:formatCode>
                <c:ptCount val="1"/>
                <c:pt idx="0">
                  <c:v>66.400000000000006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74-4BD8-AE8B-EE8AA62A479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66,4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74-4BD8-AE8B-EE8AA62A47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8838784"/>
        <c:axId val="138840320"/>
        <c:axId val="0"/>
      </c:bar3DChart>
      <c:catAx>
        <c:axId val="1388387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5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8840320"/>
        <c:crosses val="autoZero"/>
        <c:auto val="1"/>
        <c:lblAlgn val="ctr"/>
        <c:lblOffset val="100"/>
        <c:noMultiLvlLbl val="0"/>
      </c:catAx>
      <c:valAx>
        <c:axId val="13884032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38838784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31981433899709916"/>
          <c:y val="0.69114875792041153"/>
          <c:w val="0.47507949225645041"/>
          <c:h val="0.27777830801452841"/>
        </c:manualLayout>
      </c:layout>
      <c:overlay val="0"/>
      <c:txPr>
        <a:bodyPr/>
        <a:lstStyle/>
        <a:p>
          <a:pPr>
            <a:defRPr lang="ru-RU" sz="1095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2"/>
      </a:pPr>
      <a:endParaRPr lang="ru-RU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9056.42</c:v>
                </c:pt>
                <c:pt idx="1">
                  <c:v>11713.6</c:v>
                </c:pt>
                <c:pt idx="2">
                  <c:v>13300.5</c:v>
                </c:pt>
                <c:pt idx="3">
                  <c:v>11693.9</c:v>
                </c:pt>
                <c:pt idx="4">
                  <c:v>10991.1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8D-4155-B90B-8F4A01A14F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A8D-4155-B90B-8F4A01A14F97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A8D-4155-B90B-8F4A01A14F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52.08</c:v>
                </c:pt>
                <c:pt idx="1">
                  <c:v>60.93</c:v>
                </c:pt>
                <c:pt idx="2">
                  <c:v>229.08</c:v>
                </c:pt>
                <c:pt idx="3">
                  <c:v>279</c:v>
                </c:pt>
                <c:pt idx="4">
                  <c:v>233.08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8D-4155-B90B-8F4A01A14F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7344240"/>
        <c:axId val="460024032"/>
        <c:axId val="0"/>
      </c:bar3DChart>
      <c:catAx>
        <c:axId val="45734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4032"/>
        <c:crosses val="autoZero"/>
        <c:auto val="1"/>
        <c:lblAlgn val="ctr"/>
        <c:lblOffset val="100"/>
        <c:noMultiLvlLbl val="0"/>
      </c:catAx>
      <c:valAx>
        <c:axId val="46002403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7344240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354456342461E-3"/>
                  <c:y val="-0.393393064120570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038-45D9-8840-7DE46B8A358E}"/>
                </c:ext>
              </c:extLst>
            </c:dLbl>
            <c:dLbl>
              <c:idx val="1"/>
              <c:layout>
                <c:manualLayout>
                  <c:x val="1.1587387726150131E-3"/>
                  <c:y val="-0.44450637325537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701563074188341E-2"/>
                      <c:h val="7.15359984877302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038-45D9-8840-7DE46B8A358E}"/>
                </c:ext>
              </c:extLst>
            </c:dLbl>
            <c:dLbl>
              <c:idx val="2"/>
              <c:layout>
                <c:manualLayout>
                  <c:x val="8.7082204541376242E-3"/>
                  <c:y val="-0.363627921939021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62989582354099E-2"/>
                      <c:h val="6.87050526724228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038-45D9-8840-7DE46B8A358E}"/>
                </c:ext>
              </c:extLst>
            </c:dLbl>
            <c:dLbl>
              <c:idx val="3"/>
              <c:layout>
                <c:manualLayout>
                  <c:x val="-1.4823139309308507E-3"/>
                  <c:y val="-0.33891487181357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038-45D9-8840-7DE46B8A358E}"/>
                </c:ext>
              </c:extLst>
            </c:dLbl>
            <c:dLbl>
              <c:idx val="4"/>
              <c:layout>
                <c:manualLayout>
                  <c:x val="9.7948518540673969E-3"/>
                  <c:y val="-0.238481690259954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72565441446674E-2"/>
                      <c:h val="7.39698076664781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1038-45D9-8840-7DE46B8A358E}"/>
                </c:ext>
              </c:extLst>
            </c:dLbl>
            <c:dLbl>
              <c:idx val="5"/>
              <c:layout>
                <c:manualLayout>
                  <c:x val="5.7246844367718833E-3"/>
                  <c:y val="-0.237863807006518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72565441446674E-2"/>
                      <c:h val="5.29107876902566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038-45D9-8840-7DE46B8A35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год 
ожидаемое</c:v>
                </c:pt>
                <c:pt idx="3">
                  <c:v>2025  год 
прогноз</c:v>
                </c:pt>
                <c:pt idx="4">
                  <c:v>2026 год  
прогноз</c:v>
                </c:pt>
                <c:pt idx="5">
                  <c:v>2027 год 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633.79999999999995</c:v>
                </c:pt>
                <c:pt idx="1">
                  <c:v>688.32</c:v>
                </c:pt>
                <c:pt idx="2">
                  <c:v>589.70000000000005</c:v>
                </c:pt>
                <c:pt idx="3">
                  <c:v>534.4</c:v>
                </c:pt>
                <c:pt idx="4">
                  <c:v>361</c:v>
                </c:pt>
                <c:pt idx="5">
                  <c:v>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38-45D9-8840-7DE46B8A3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60016"/>
        <c:axId val="411859232"/>
        <c:axId val="0"/>
      </c:bar3DChart>
      <c:catAx>
        <c:axId val="41186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9232"/>
        <c:crosses val="autoZero"/>
        <c:auto val="1"/>
        <c:lblAlgn val="ctr"/>
        <c:lblOffset val="100"/>
        <c:noMultiLvlLbl val="0"/>
      </c:catAx>
      <c:valAx>
        <c:axId val="411859232"/>
        <c:scaling>
          <c:orientation val="minMax"/>
          <c:max val="8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6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021487694685728E-2"/>
          <c:y val="1.8312281541367197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554977600650888E-3"/>
                  <c:y val="-0.280024441728696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3AF-476A-A6FC-C7DA292C8151}"/>
                </c:ext>
              </c:extLst>
            </c:dLbl>
            <c:dLbl>
              <c:idx val="1"/>
              <c:layout>
                <c:manualLayout>
                  <c:x val="4.4372680395577948E-3"/>
                  <c:y val="-0.329787761677273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3AF-476A-A6FC-C7DA292C8151}"/>
                </c:ext>
              </c:extLst>
            </c:dLbl>
            <c:dLbl>
              <c:idx val="2"/>
              <c:layout>
                <c:manualLayout>
                  <c:x val="1.1229537570178132E-2"/>
                  <c:y val="-0.365937911660609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3AF-476A-A6FC-C7DA292C8151}"/>
                </c:ext>
              </c:extLst>
            </c:dLbl>
            <c:dLbl>
              <c:idx val="3"/>
              <c:layout>
                <c:manualLayout>
                  <c:x val="4.9599752074329954E-3"/>
                  <c:y val="-0.395405867602012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3AF-476A-A6FC-C7DA292C8151}"/>
                </c:ext>
              </c:extLst>
            </c:dLbl>
            <c:dLbl>
              <c:idx val="4"/>
              <c:layout>
                <c:manualLayout>
                  <c:x val="7.9332246291765416E-3"/>
                  <c:y val="-0.40731248115288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3AF-476A-A6FC-C7DA292C8151}"/>
                </c:ext>
              </c:extLst>
            </c:dLbl>
            <c:dLbl>
              <c:idx val="5"/>
              <c:layout>
                <c:manualLayout>
                  <c:x val="5.2810548201410231E-3"/>
                  <c:y val="-0.38849592108813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3AF-476A-A6FC-C7DA292C8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 год 
ожидаемое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40.67</c:v>
                </c:pt>
                <c:pt idx="1">
                  <c:v>43.03</c:v>
                </c:pt>
                <c:pt idx="2">
                  <c:v>44.77</c:v>
                </c:pt>
                <c:pt idx="3">
                  <c:v>46.12</c:v>
                </c:pt>
                <c:pt idx="4">
                  <c:v>46.67</c:v>
                </c:pt>
                <c:pt idx="5">
                  <c:v>47.27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AF-476A-A6FC-C7DA292C8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1208"/>
        <c:axId val="460054736"/>
        <c:axId val="0"/>
      </c:bar3DChart>
      <c:catAx>
        <c:axId val="460051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4736"/>
        <c:crosses val="autoZero"/>
        <c:auto val="1"/>
        <c:lblAlgn val="ctr"/>
        <c:lblOffset val="100"/>
        <c:noMultiLvlLbl val="0"/>
      </c:catAx>
      <c:valAx>
        <c:axId val="460054736"/>
        <c:scaling>
          <c:orientation val="minMax"/>
          <c:max val="50"/>
          <c:min val="3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1208"/>
        <c:crosses val="autoZero"/>
        <c:crossBetween val="between"/>
      </c:valAx>
      <c:spPr>
        <a:ln w="127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130849837995705E-2"/>
          <c:y val="2.0062098363339744E-2"/>
          <c:w val="0.79675193094487073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A7B-4B27-A087-7A19834BEB58}"/>
                </c:ext>
              </c:extLst>
            </c:dLbl>
            <c:dLbl>
              <c:idx val="1"/>
              <c:layout>
                <c:manualLayout>
                  <c:x val="-1.3802814180066949E-2"/>
                  <c:y val="2.5712786298598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335320841481129E-2"/>
                      <c:h val="6.77258082435285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A7B-4B27-A087-7A19834BEB58}"/>
                </c:ext>
              </c:extLst>
            </c:dLbl>
            <c:dLbl>
              <c:idx val="2"/>
              <c:layout>
                <c:manualLayout>
                  <c:x val="-2.0203734987413312E-2"/>
                  <c:y val="4.6413361478354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A7B-4B27-A087-7A19834BEB58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A7B-4B27-A087-7A19834BEB58}"/>
                </c:ext>
              </c:extLst>
            </c:dLbl>
            <c:dLbl>
              <c:idx val="4"/>
              <c:layout>
                <c:manualLayout>
                  <c:x val="-2.592579652109098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A7B-4B27-A087-7A19834BEB58}"/>
                </c:ext>
              </c:extLst>
            </c:dLbl>
            <c:dLbl>
              <c:idx val="5"/>
              <c:layout>
                <c:manualLayout>
                  <c:x val="-1.1118185884379517E-2"/>
                  <c:y val="4.85797874310261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7B-4B27-A087-7A19834BEB58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 ожидаемое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9052.5</c:v>
                </c:pt>
                <c:pt idx="1">
                  <c:v>10965</c:v>
                </c:pt>
                <c:pt idx="2">
                  <c:v>13007.5</c:v>
                </c:pt>
                <c:pt idx="3">
                  <c:v>14496.3</c:v>
                </c:pt>
                <c:pt idx="4">
                  <c:v>13599.2</c:v>
                </c:pt>
                <c:pt idx="5">
                  <c:v>13738.6</c:v>
                </c:pt>
                <c:pt idx="6">
                  <c:v>14377.3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7B-4B27-A087-7A19834BEB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A7B-4B27-A087-7A19834BEB58}"/>
                </c:ext>
              </c:extLst>
            </c:dLbl>
            <c:dLbl>
              <c:idx val="1"/>
              <c:layout>
                <c:manualLayout>
                  <c:x val="2.2363717687590334E-2"/>
                  <c:y val="-2.1555997820044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A7B-4B27-A087-7A19834BEB58}"/>
                </c:ext>
              </c:extLst>
            </c:dLbl>
            <c:dLbl>
              <c:idx val="2"/>
              <c:layout>
                <c:manualLayout>
                  <c:x val="2.8799769335693761E-3"/>
                  <c:y val="-1.34724986375281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A7B-4B27-A087-7A19834BEB58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A7B-4B27-A087-7A19834BEB58}"/>
                </c:ext>
              </c:extLst>
            </c:dLbl>
            <c:dLbl>
              <c:idx val="4"/>
              <c:layout>
                <c:manualLayout>
                  <c:x val="1.04544715236782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A7B-4B27-A087-7A19834BEB58}"/>
                </c:ext>
              </c:extLst>
            </c:dLbl>
            <c:dLbl>
              <c:idx val="5"/>
              <c:layout>
                <c:manualLayout>
                  <c:x val="4.946252259512130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A7B-4B27-A087-7A19834BEB58}"/>
                </c:ext>
              </c:extLst>
            </c:dLbl>
            <c:dLbl>
              <c:idx val="6"/>
              <c:layout>
                <c:manualLayout>
                  <c:x val="1.8152985143592055E-2"/>
                  <c:y val="6.7144391363922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 ожидаемое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9108.5</c:v>
                </c:pt>
                <c:pt idx="1">
                  <c:v>11221.8</c:v>
                </c:pt>
                <c:pt idx="2">
                  <c:v>13492.1</c:v>
                </c:pt>
                <c:pt idx="3">
                  <c:v>15521.7</c:v>
                </c:pt>
                <c:pt idx="4">
                  <c:v>14419.2</c:v>
                </c:pt>
                <c:pt idx="5">
                  <c:v>14138.6</c:v>
                </c:pt>
                <c:pt idx="6">
                  <c:v>14377.3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A7B-4B27-A087-7A19834BEB5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812237776455238E-3"/>
                  <c:y val="8.81472481835123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73053307851828E-2"/>
                      <c:h val="5.50464052450350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3A7B-4B27-A087-7A19834BEB58}"/>
                </c:ext>
              </c:extLst>
            </c:dLbl>
            <c:dLbl>
              <c:idx val="1"/>
              <c:layout>
                <c:manualLayout>
                  <c:x val="7.1809051356076931E-3"/>
                  <c:y val="6.1835956161343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A7B-4B27-A087-7A19834BEB58}"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A7B-4B27-A087-7A19834BEB58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A7B-4B27-A087-7A19834BEB58}"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A7B-4B27-A087-7A19834BEB58}"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3A7B-4B27-A087-7A19834BEB58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 ожидаемое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Лист1!$D$2:$D$8</c:f>
              <c:numCache>
                <c:formatCode>#,##0.0</c:formatCode>
                <c:ptCount val="7"/>
                <c:pt idx="0">
                  <c:v>-56</c:v>
                </c:pt>
                <c:pt idx="1">
                  <c:v>-256.79999999999927</c:v>
                </c:pt>
                <c:pt idx="2">
                  <c:v>-484.6</c:v>
                </c:pt>
                <c:pt idx="3">
                  <c:v>-1025.4000000000001</c:v>
                </c:pt>
                <c:pt idx="4">
                  <c:v>-820</c:v>
                </c:pt>
                <c:pt idx="5">
                  <c:v>-400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3A7B-4B27-A087-7A19834BE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25600"/>
        <c:axId val="460026384"/>
        <c:axId val="0"/>
      </c:bar3DChart>
      <c:catAx>
        <c:axId val="46002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6384"/>
        <c:crossesAt val="0"/>
        <c:auto val="1"/>
        <c:lblAlgn val="ctr"/>
        <c:lblOffset val="100"/>
        <c:noMultiLvlLbl val="0"/>
      </c:catAx>
      <c:valAx>
        <c:axId val="460026384"/>
        <c:scaling>
          <c:orientation val="minMax"/>
          <c:max val="16000"/>
          <c:min val="-65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5600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575732326037845E-2"/>
          <c:y val="2.9344692694963717E-2"/>
          <c:w val="0.80429829515204054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625298529031486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1F0-4303-B6F1-E4C6A325CDDC}"/>
                </c:ext>
              </c:extLst>
            </c:dLbl>
            <c:dLbl>
              <c:idx val="1"/>
              <c:layout>
                <c:manualLayout>
                  <c:x val="-1.5312091186358174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1F0-4303-B6F1-E4C6A325CDDC}"/>
                </c:ext>
              </c:extLst>
            </c:dLbl>
            <c:dLbl>
              <c:idx val="2"/>
              <c:layout>
                <c:manualLayout>
                  <c:x val="-1.458527400089453E-2"/>
                  <c:y val="6.9619457487179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42626033004879E-2"/>
                      <c:h val="4.36281933586326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1F0-4303-B6F1-E4C6A325CDDC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1F0-4303-B6F1-E4C6A325CDDC}"/>
                </c:ext>
              </c:extLst>
            </c:dLbl>
            <c:dLbl>
              <c:idx val="4"/>
              <c:layout>
                <c:manualLayout>
                  <c:x val="-2.1798859955731414E-2"/>
                  <c:y val="5.355530297203451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1F0-4303-B6F1-E4C6A325CDDC}"/>
                </c:ext>
              </c:extLst>
            </c:dLbl>
            <c:dLbl>
              <c:idx val="5"/>
              <c:layout>
                <c:manualLayout>
                  <c:x val="-1.2122988256590568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1F0-4303-B6F1-E4C6A325CDDC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10965</c:v>
                </c:pt>
                <c:pt idx="1">
                  <c:v>13007.5</c:v>
                </c:pt>
                <c:pt idx="2">
                  <c:v>14496.3</c:v>
                </c:pt>
                <c:pt idx="3">
                  <c:v>13599.2</c:v>
                </c:pt>
                <c:pt idx="4">
                  <c:v>13738.6</c:v>
                </c:pt>
                <c:pt idx="5">
                  <c:v>14377.3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1F0-4303-B6F1-E4C6A325CD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2036015531115472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1F0-4303-B6F1-E4C6A325CDDC}"/>
                </c:ext>
              </c:extLst>
            </c:dLbl>
            <c:dLbl>
              <c:idx val="1"/>
              <c:layout>
                <c:manualLayout>
                  <c:x val="1.2662410729292186E-2"/>
                  <c:y val="-2.32064858290599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1F0-4303-B6F1-E4C6A325CDDC}"/>
                </c:ext>
              </c:extLst>
            </c:dLbl>
            <c:dLbl>
              <c:idx val="2"/>
              <c:layout>
                <c:manualLayout>
                  <c:x val="1.8306294589208842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1F0-4303-B6F1-E4C6A325CDDC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1F0-4303-B6F1-E4C6A325CDDC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1F0-4303-B6F1-E4C6A325CDDC}"/>
                </c:ext>
              </c:extLst>
            </c:dLbl>
            <c:dLbl>
              <c:idx val="5"/>
              <c:layout>
                <c:manualLayout>
                  <c:x val="4.8711214994143395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1F0-4303-B6F1-E4C6A325CDDC}"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11221.8</c:v>
                </c:pt>
                <c:pt idx="1">
                  <c:v>13492.1</c:v>
                </c:pt>
                <c:pt idx="2">
                  <c:v>15521.7</c:v>
                </c:pt>
                <c:pt idx="3">
                  <c:v>14419.2</c:v>
                </c:pt>
                <c:pt idx="4">
                  <c:v>14138.6</c:v>
                </c:pt>
                <c:pt idx="5">
                  <c:v>14377.3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1F0-4303-B6F1-E4C6A325CD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8975426571440765E-3"/>
                  <c:y val="9.2831425163285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11F0-4303-B6F1-E4C6A325CDDC}"/>
                </c:ext>
              </c:extLst>
            </c:dLbl>
            <c:dLbl>
              <c:idx val="1"/>
              <c:layout>
                <c:manualLayout>
                  <c:x val="2.8013811563247937E-4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11F0-4303-B6F1-E4C6A325CDDC}"/>
                </c:ext>
              </c:extLst>
            </c:dLbl>
            <c:dLbl>
              <c:idx val="2"/>
              <c:layout>
                <c:manualLayout>
                  <c:x val="3.2182190176303263E-2"/>
                  <c:y val="4.1772039948777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11F0-4303-B6F1-E4C6A325CDDC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11F0-4303-B6F1-E4C6A325CDDC}"/>
                </c:ext>
              </c:extLst>
            </c:dLbl>
            <c:dLbl>
              <c:idx val="4"/>
              <c:layout>
                <c:manualLayout>
                  <c:x val="4.1408424793501576E-2"/>
                  <c:y val="1.1603973827469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11F0-4303-B6F1-E4C6A325CDDC}"/>
                </c:ext>
              </c:extLst>
            </c:dLbl>
            <c:dLbl>
              <c:idx val="5"/>
              <c:layout>
                <c:manualLayout>
                  <c:x val="3.6543661296935948E-4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11F0-4303-B6F1-E4C6A325CDDC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1F0-4303-B6F1-E4C6A325CD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Лист1!$D$2:$D$7</c:f>
              <c:numCache>
                <c:formatCode>#,##0.0</c:formatCode>
                <c:ptCount val="6"/>
                <c:pt idx="0">
                  <c:v>-256.8</c:v>
                </c:pt>
                <c:pt idx="1">
                  <c:v>-484.6</c:v>
                </c:pt>
                <c:pt idx="2">
                  <c:v>-1025.4000000000001</c:v>
                </c:pt>
                <c:pt idx="3">
                  <c:v>-820</c:v>
                </c:pt>
                <c:pt idx="4">
                  <c:v>-400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1F0-4303-B6F1-E4C6A325CD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19618190571418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748.1</c:v>
                </c:pt>
                <c:pt idx="1">
                  <c:v>1427.5</c:v>
                </c:pt>
                <c:pt idx="2">
                  <c:v>2094.3000000000002</c:v>
                </c:pt>
                <c:pt idx="3">
                  <c:v>2771.1</c:v>
                </c:pt>
                <c:pt idx="4">
                  <c:v>2974</c:v>
                </c:pt>
                <c:pt idx="5">
                  <c:v>2974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1F0-4303-B6F1-E4C6A325C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3560"/>
        <c:axId val="459851768"/>
        <c:axId val="0"/>
      </c:bar3DChart>
      <c:catAx>
        <c:axId val="460053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768"/>
        <c:crossesAt val="0"/>
        <c:auto val="1"/>
        <c:lblAlgn val="ctr"/>
        <c:lblOffset val="100"/>
        <c:noMultiLvlLbl val="0"/>
      </c:catAx>
      <c:valAx>
        <c:axId val="459851768"/>
        <c:scaling>
          <c:orientation val="minMax"/>
          <c:max val="14000"/>
          <c:min val="-65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3560"/>
        <c:crosses val="autoZero"/>
        <c:crossBetween val="between"/>
        <c:majorUnit val="1000"/>
        <c:minorUnit val="200"/>
      </c:valAx>
    </c:plotArea>
    <c:legend>
      <c:legendPos val="r"/>
      <c:layout>
        <c:manualLayout>
          <c:xMode val="edge"/>
          <c:yMode val="edge"/>
          <c:x val="0.86444089901691834"/>
          <c:y val="0.27648865038387549"/>
          <c:w val="0.12855097652967334"/>
          <c:h val="0.4052510247399411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01.01.2026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01.01.2024</c:v>
                </c:pt>
              </c:strCache>
            </c:strRef>
          </c:tx>
          <c:dLbls>
            <c:dLbl>
              <c:idx val="0"/>
              <c:layout>
                <c:manualLayout>
                  <c:x val="0.22999155920214148"/>
                  <c:y val="0.1711682510812065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0"/>
                    </a:pPr>
                    <a:r>
                      <a:rPr lang="ru-RU" sz="1400" b="0" dirty="0"/>
                      <a:t>Муниципальные гарантии
 </a:t>
                    </a:r>
                    <a:r>
                      <a:rPr lang="ru-RU" sz="1400" b="0" dirty="0" smtClean="0"/>
                      <a:t>197,1</a:t>
                    </a:r>
                    <a:r>
                      <a:rPr lang="ru-RU" sz="1400" b="0" dirty="0"/>
                      <a:t>
</a:t>
                    </a:r>
                    <a:r>
                      <a:rPr lang="ru-RU" sz="1400" b="0" dirty="0" smtClean="0"/>
                      <a:t>7%</a:t>
                    </a:r>
                    <a:endParaRPr lang="ru-RU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B13-49BF-987A-43905EE8ADB0}"/>
                </c:ext>
              </c:extLst>
            </c:dLbl>
            <c:dLbl>
              <c:idx val="1"/>
              <c:layout>
                <c:manualLayout>
                  <c:x val="-0.21450617283950618"/>
                  <c:y val="-0.270782101131207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0"/>
                    </a:pPr>
                    <a:fld id="{9D0B9725-2AC2-4387-8628-93695FB1D1A8}" type="CATEGORYNAME">
                      <a:rPr lang="ru-RU"/>
                      <a:pPr>
                        <a:defRPr sz="1400" b="0"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2 518,2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13-49BF-987A-43905EE8ADB0}"/>
                </c:ext>
              </c:extLst>
            </c:dLbl>
            <c:dLbl>
              <c:idx val="2"/>
              <c:layout>
                <c:manualLayout>
                  <c:x val="0.25271483669659561"/>
                  <c:y val="-0.1992283629425081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5C7-44B3-81BC-F493A15613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197.1</c:v>
                </c:pt>
                <c:pt idx="1">
                  <c:v>2518.1999999999998</c:v>
                </c:pt>
                <c:pt idx="2">
                  <c:v>55.8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03E-2"/>
          <c:y val="4.9910592076206253E-2"/>
          <c:w val="0.8977737401730671"/>
          <c:h val="0.90982510293886354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0178975413478547"/>
                  <c:y val="-4.66331815982236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3A7-4B69-8C8E-EAB3A30EC48B}"/>
                </c:ext>
              </c:extLst>
            </c:dLbl>
            <c:dLbl>
              <c:idx val="1"/>
              <c:layout>
                <c:manualLayout>
                  <c:x val="8.6555639039490276E-2"/>
                  <c:y val="4.980046720205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320129759952168E-2"/>
                      <c:h val="4.22037082506861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3A7-4B69-8C8E-EAB3A30EC48B}"/>
                </c:ext>
              </c:extLst>
            </c:dLbl>
            <c:dLbl>
              <c:idx val="2"/>
              <c:layout>
                <c:manualLayout>
                  <c:x val="7.3089939671354062E-2"/>
                  <c:y val="4.79002910286287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93365759855211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705-403E-8879-68B96791C007}"/>
                </c:ext>
              </c:extLst>
            </c:dLbl>
            <c:dLbl>
              <c:idx val="3"/>
              <c:layout>
                <c:manualLayout>
                  <c:x val="7.4807288594415933E-2"/>
                  <c:y val="4.6001244851444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58707490688146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1C-4790-A937-3AE304DC8249}"/>
                </c:ext>
              </c:extLst>
            </c:dLbl>
            <c:dLbl>
              <c:idx val="4"/>
              <c:layout>
                <c:manualLayout>
                  <c:x val="7.3017444068289569E-2"/>
                  <c:y val="-4.7266825605705252E-3"/>
                </c:manualLayout>
              </c:layout>
              <c:tx>
                <c:rich>
                  <a:bodyPr/>
                  <a:lstStyle/>
                  <a:p>
                    <a:fld id="{569065ED-678A-4324-827F-B8C37E265047}" type="VALUE">
                      <a:rPr lang="en-US" sz="140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63212326387491E-2"/>
                      <c:h val="4.57449484805933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31C-4790-A937-3AE304DC82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  <c:pt idx="4">
                  <c:v>2027 год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6230.3</c:v>
                </c:pt>
                <c:pt idx="1">
                  <c:v>7604.3</c:v>
                </c:pt>
                <c:pt idx="2">
                  <c:v>8273.7000000000007</c:v>
                </c:pt>
                <c:pt idx="3">
                  <c:v>9048.1</c:v>
                </c:pt>
                <c:pt idx="4">
                  <c:v>10040.799999999999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348954083075456E-2"/>
                  <c:y val="-4.790046961318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42D-48B7-A5F3-9210A8E27B3A}"/>
                </c:ext>
              </c:extLst>
            </c:dLbl>
            <c:dLbl>
              <c:idx val="1"/>
              <c:layout>
                <c:manualLayout>
                  <c:x val="4.3610170724021666E-2"/>
                  <c:y val="-2.3950234806594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42D-48B7-A5F3-9210A8E27B3A}"/>
                </c:ext>
              </c:extLst>
            </c:dLbl>
            <c:dLbl>
              <c:idx val="2"/>
              <c:layout>
                <c:manualLayout>
                  <c:x val="1.6674477041537735E-2"/>
                  <c:y val="4.7901412535816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76472726978916E-2"/>
                      <c:h val="4.57449484805933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42D-48B7-A5F3-9210A8E27B3A}"/>
                </c:ext>
              </c:extLst>
            </c:dLbl>
            <c:dLbl>
              <c:idx val="3"/>
              <c:layout>
                <c:manualLayout>
                  <c:x val="1.6674477041537735E-2"/>
                  <c:y val="-2.3950234806592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42D-48B7-A5F3-9210A8E27B3A}"/>
                </c:ext>
              </c:extLst>
            </c:dLbl>
            <c:dLbl>
              <c:idx val="4"/>
              <c:layout>
                <c:manualLayout>
                  <c:x val="1.6674477041537735E-2"/>
                  <c:y val="2.3950234806592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42D-48B7-A5F3-9210A8E27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  <c:pt idx="4">
                  <c:v>2027 год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6790.9</c:v>
                </c:pt>
                <c:pt idx="1">
                  <c:v>6892</c:v>
                </c:pt>
                <c:pt idx="2">
                  <c:v>5325.5</c:v>
                </c:pt>
                <c:pt idx="3">
                  <c:v>4690.5</c:v>
                </c:pt>
                <c:pt idx="4">
                  <c:v>4336.5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1088384"/>
        <c:axId val="72732672"/>
        <c:axId val="0"/>
      </c:bar3DChart>
      <c:catAx>
        <c:axId val="71088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2732672"/>
        <c:crosses val="autoZero"/>
        <c:auto val="1"/>
        <c:lblAlgn val="ctr"/>
        <c:lblOffset val="100"/>
        <c:noMultiLvlLbl val="0"/>
      </c:catAx>
      <c:valAx>
        <c:axId val="7273267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1088384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8"/>
          <c:y val="1.4863379405825113E-2"/>
          <c:w val="0.63783719743365419"/>
          <c:h val="4.4452430901816421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0.44548</cdr:y>
    </cdr:from>
    <cdr:to>
      <cdr:x>0.55555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4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2 771,1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0.69655</cdr:x>
      <cdr:y>0.3367</cdr:y>
    </cdr:from>
    <cdr:to>
      <cdr:x>0.79974</cdr:x>
      <cdr:y>0.44012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832648" y="1523909"/>
          <a:ext cx="864096" cy="468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0.79974</cdr:x>
      <cdr:y>0.33555</cdr:y>
    </cdr:from>
    <cdr:to>
      <cdr:x>0.96598</cdr:x>
      <cdr:y>0.33555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696744" y="1518683"/>
          <a:ext cx="139203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0.5</cdr:y>
    </cdr:from>
    <cdr:to>
      <cdr:x>0.21874</cdr:x>
      <cdr:y>0.5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0" y="2262981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0.21875</cdr:x>
      <cdr:y>0.38328</cdr:y>
    </cdr:from>
    <cdr:to>
      <cdr:x>0.315</cdr:x>
      <cdr:y>0.5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800200" y="1734707"/>
          <a:ext cx="792088" cy="5282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0.69124</cdr:x>
      <cdr:y>0.69106</cdr:y>
    </cdr:from>
    <cdr:to>
      <cdr:x>0.80499</cdr:x>
      <cdr:y>0.81562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688632" y="3127704"/>
          <a:ext cx="936104" cy="5637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0.80499</cdr:x>
      <cdr:y>0.81562</cdr:y>
    </cdr:from>
    <cdr:to>
      <cdr:x>0.95373</cdr:x>
      <cdr:y>0.81562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624736" y="3691468"/>
          <a:ext cx="1224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0.20612</cdr:x>
      <cdr:y>0.71923</cdr:y>
    </cdr:from>
    <cdr:to>
      <cdr:x>0.31955</cdr:x>
      <cdr:y>0.87234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68151" y="2434145"/>
          <a:ext cx="752938" cy="5181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0.03254</cdr:x>
      <cdr:y>0.87234</cdr:y>
    </cdr:from>
    <cdr:to>
      <cdr:x>0.20821</cdr:x>
      <cdr:y>0.87234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023" y="2952328"/>
          <a:ext cx="11660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913,2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0.57952</cdr:x>
      <cdr:y>0.15619</cdr:y>
    </cdr:from>
    <cdr:to>
      <cdr:x>0.84782</cdr:x>
      <cdr:y>0.15619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888432" y="550826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0.02146</cdr:x>
      <cdr:y>0.21569</cdr:y>
    </cdr:from>
    <cdr:to>
      <cdr:x>0.2683</cdr:x>
      <cdr:y>0.21569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44016" y="792088"/>
          <a:ext cx="16561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0.15619</cdr:y>
    </cdr:from>
    <cdr:to>
      <cdr:x>0.58425</cdr:x>
      <cdr:y>0.23786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54871" y="550826"/>
          <a:ext cx="5652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0.2683</cdr:x>
      <cdr:y>0.21569</cdr:y>
    </cdr:from>
    <cdr:to>
      <cdr:x>0.46147</cdr:x>
      <cdr:y>0.2549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800200" y="792088"/>
          <a:ext cx="129614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0.51513</cdr:x>
      <cdr:y>0.24501</cdr:y>
    </cdr:from>
    <cdr:to>
      <cdr:x>0.7405</cdr:x>
      <cdr:y>0.24501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456384" y="864096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0.74853</cdr:x>
      <cdr:y>0.38298</cdr:y>
    </cdr:from>
    <cdr:to>
      <cdr:x>0.91776</cdr:x>
      <cdr:y>0.38298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968551" y="1296144"/>
          <a:ext cx="11233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0.29406</cdr:x>
      <cdr:y>0.12251</cdr:y>
    </cdr:from>
    <cdr:to>
      <cdr:x>0.44431</cdr:x>
      <cdr:y>0.12251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>
          <a:off x="1973092" y="432049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0.44431</cdr:x>
      <cdr:y>0.12251</cdr:y>
    </cdr:from>
    <cdr:to>
      <cdr:x>0.49367</cdr:x>
      <cdr:y>0.2549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H="1" flipV="1">
          <a:off x="2981204" y="432049"/>
          <a:ext cx="331196" cy="46691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0.7405</cdr:x>
      <cdr:y>0.24501</cdr:y>
    </cdr:from>
    <cdr:to>
      <cdr:x>0.75109</cdr:x>
      <cdr:y>0.38794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968552" y="864096"/>
          <a:ext cx="71084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0.50801</cdr:x>
      <cdr:y>0.29335</cdr:y>
    </cdr:from>
    <cdr:to>
      <cdr:x>0.64669</cdr:x>
      <cdr:y>0.36594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402045" y="866065"/>
          <a:ext cx="928694" cy="2143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0.64669</cdr:x>
      <cdr:y>0.29335</cdr:y>
    </cdr:from>
    <cdr:to>
      <cdr:x>0.8242</cdr:x>
      <cdr:y>0.29335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30739" y="866065"/>
          <a:ext cx="118873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0.32258</cdr:x>
      <cdr:y>0.51431</cdr:y>
    </cdr:from>
    <cdr:to>
      <cdr:x>0.53772</cdr:x>
      <cdr:y>0.69154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60239" y="1518398"/>
          <a:ext cx="1440738" cy="5232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1 273,9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0.04301</cdr:x>
      <cdr:y>0.36092</cdr:y>
    </cdr:from>
    <cdr:to>
      <cdr:x>0.21407</cdr:x>
      <cdr:y>0.36092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88031" y="1065559"/>
          <a:ext cx="114554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0.21505</cdr:x>
      <cdr:y>0.36092</cdr:y>
    </cdr:from>
    <cdr:to>
      <cdr:x>0.32258</cdr:x>
      <cdr:y>0.55604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40159" y="1065559"/>
          <a:ext cx="72008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0.53763</cdr:x>
      <cdr:y>0.45848</cdr:y>
    </cdr:from>
    <cdr:to>
      <cdr:x>0.72043</cdr:x>
      <cdr:y>0.79995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600399" y="1353591"/>
          <a:ext cx="1224136" cy="10081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0.72043</cdr:x>
      <cdr:y>0.79995</cdr:y>
    </cdr:from>
    <cdr:to>
      <cdr:x>0.89148</cdr:x>
      <cdr:y>0.79995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4824535" y="2361703"/>
          <a:ext cx="114547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0.43333</cdr:x>
      <cdr:y>0.50251</cdr:y>
    </cdr:from>
    <cdr:to>
      <cdr:x>0.61473</cdr:x>
      <cdr:y>0.75598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08312" y="1809242"/>
          <a:ext cx="1175603" cy="912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14,2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0.13181</cdr:x>
      <cdr:y>0.87996</cdr:y>
    </cdr:from>
    <cdr:to>
      <cdr:x>0.37283</cdr:x>
      <cdr:y>0.87996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901664" y="2873509"/>
          <a:ext cx="164881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0.77473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188" y="1440656"/>
          <a:ext cx="1515370" cy="7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640,9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0.55789</cdr:x>
      <cdr:y>0.2093</cdr:y>
    </cdr:from>
    <cdr:to>
      <cdr:x>0.84618</cdr:x>
      <cdr:y>0.2093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816423" y="648072"/>
          <a:ext cx="197212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0.10023</cdr:x>
      <cdr:y>0.15227</cdr:y>
    </cdr:from>
    <cdr:to>
      <cdr:x>0.35286</cdr:x>
      <cdr:y>0.15227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85640" y="497245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0.02105</cdr:x>
      <cdr:y>0.4186</cdr:y>
    </cdr:from>
    <cdr:to>
      <cdr:x>0.22374</cdr:x>
      <cdr:y>0.42368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44015" y="1296144"/>
          <a:ext cx="1386553" cy="157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0.22105</cdr:x>
      <cdr:y>0.24771</cdr:y>
    </cdr:from>
    <cdr:to>
      <cdr:x>0.37895</cdr:x>
      <cdr:y>0.41861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512150" y="808886"/>
          <a:ext cx="1080137" cy="5580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0.49474</cdr:x>
      <cdr:y>0.2093</cdr:y>
    </cdr:from>
    <cdr:to>
      <cdr:x>0.55789</cdr:x>
      <cdr:y>0.23256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84376" y="648072"/>
          <a:ext cx="432047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0.35286</cdr:x>
      <cdr:y>0.15227</cdr:y>
    </cdr:from>
    <cdr:to>
      <cdr:x>0.47409</cdr:x>
      <cdr:y>0.22492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413832" y="497245"/>
          <a:ext cx="829303" cy="2372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0.64211</cdr:x>
      <cdr:y>0.40651</cdr:y>
    </cdr:from>
    <cdr:to>
      <cdr:x>0.75789</cdr:x>
      <cdr:y>0.47267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92487" y="1327475"/>
          <a:ext cx="79208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0.75789</cdr:x>
      <cdr:y>0.47267</cdr:y>
    </cdr:from>
    <cdr:to>
      <cdr:x>0.91579</cdr:x>
      <cdr:y>0.47267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5184575" y="1543499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0.37895</cdr:x>
      <cdr:y>0.24771</cdr:y>
    </cdr:from>
    <cdr:to>
      <cdr:x>0.44211</cdr:x>
      <cdr:y>0.24771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592287" y="808886"/>
          <a:ext cx="432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0.10976</cdr:x>
      <cdr:y>0.2281</cdr:y>
    </cdr:from>
    <cdr:to>
      <cdr:x>0.4878</cdr:x>
      <cdr:y>0.2281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48072" y="702207"/>
          <a:ext cx="22322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0.42795</cdr:x>
      <cdr:y>0.5</cdr:y>
    </cdr:from>
    <cdr:to>
      <cdr:x>0.60935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66469" y="1539235"/>
          <a:ext cx="1384599" cy="780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835,7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0.79268</cdr:x>
      <cdr:y>0.7427</cdr:y>
    </cdr:from>
    <cdr:to>
      <cdr:x>0.90244</cdr:x>
      <cdr:y>0.7427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680520" y="2286383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0.69512</cdr:x>
      <cdr:y>0.58963</cdr:y>
    </cdr:from>
    <cdr:to>
      <cdr:x>0.79268</cdr:x>
      <cdr:y>0.7427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4104457" y="1815144"/>
          <a:ext cx="576063" cy="4712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0.53826</cdr:x>
      <cdr:y>0.33518</cdr:y>
    </cdr:from>
    <cdr:to>
      <cdr:x>0.95266</cdr:x>
      <cdr:y>0.33518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643338" y="1000132"/>
          <a:ext cx="28049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0.69745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13752" y="1579033"/>
          <a:ext cx="228026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252,0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0.03665</cdr:x>
      <cdr:y>0.4545</cdr:y>
    </cdr:from>
    <cdr:to>
      <cdr:x>0.20771</cdr:x>
      <cdr:y>0.4545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55959" y="1440160"/>
          <a:ext cx="119481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0.20619</cdr:x>
      <cdr:y>0.45462</cdr:y>
    </cdr:from>
    <cdr:to>
      <cdr:x>0.26804</cdr:x>
      <cdr:y>0.5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40160" y="1440547"/>
          <a:ext cx="432048" cy="14377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0.58715</cdr:x>
      <cdr:y>0.58677</cdr:y>
    </cdr:from>
    <cdr:to>
      <cdr:x>0.74227</cdr:x>
      <cdr:y>0.74993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101111" y="1859269"/>
          <a:ext cx="1083465" cy="5169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0.74227</cdr:x>
      <cdr:y>0.74993</cdr:y>
    </cdr:from>
    <cdr:to>
      <cdr:x>0.90302</cdr:x>
      <cdr:y>0.74993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5184576" y="2376264"/>
          <a:ext cx="112280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0.43182</cdr:x>
      <cdr:y>0.46194</cdr:y>
    </cdr:from>
    <cdr:to>
      <cdr:x>0.63263</cdr:x>
      <cdr:y>0.79329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36304" y="1496847"/>
          <a:ext cx="1272474" cy="1073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66,4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0.6422</cdr:x>
      <cdr:y>0.37778</cdr:y>
    </cdr:from>
    <cdr:to>
      <cdr:x>0.98864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069432" y="1224136"/>
          <a:ext cx="2195264" cy="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0.04545</cdr:x>
      <cdr:y>0.73333</cdr:y>
    </cdr:from>
    <cdr:to>
      <cdr:x>0.28715</cdr:x>
      <cdr:y>0.73333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288032" y="2376254"/>
          <a:ext cx="1531553" cy="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0.73333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4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0.79934</cdr:x>
      <cdr:y>0.80817</cdr:y>
    </cdr:from>
    <cdr:to>
      <cdr:x>0.88629</cdr:x>
      <cdr:y>0.87211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8605217" y="4550494"/>
          <a:ext cx="936104" cy="36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13 007,5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0.85954</cdr:x>
      <cdr:y>0.2667</cdr:y>
    </cdr:from>
    <cdr:to>
      <cdr:x>0.97818</cdr:x>
      <cdr:y>0.33055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253288" y="1501685"/>
          <a:ext cx="1277266" cy="3595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r>
            <a:rPr lang="en-US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377,3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0.22424</cdr:x>
      <cdr:y>0.73334</cdr:y>
    </cdr:from>
    <cdr:to>
      <cdr:x>0.27487</cdr:x>
      <cdr:y>0.78766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14095" y="4129172"/>
          <a:ext cx="545055" cy="305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+ 22,1%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0.2241</cdr:x>
      <cdr:y>0.47525</cdr:y>
    </cdr:from>
    <cdr:to>
      <cdr:x>0.30244</cdr:x>
      <cdr:y>0.51403</cdr:y>
    </cdr:to>
    <cdr:sp macro="" textlink="">
      <cdr:nvSpPr>
        <cdr:cNvPr id="3" name="TextBox 2"/>
        <cdr:cNvSpPr txBox="1"/>
      </cdr:nvSpPr>
      <cdr:spPr>
        <a:xfrm xmlns:a="http://schemas.openxmlformats.org/drawingml/2006/main" rot="10800000" flipV="1">
          <a:off x="2412527" y="2675949"/>
          <a:ext cx="843341" cy="2183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+ 9,4%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599,2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0.4658</cdr:x>
      <cdr:y>0.50843</cdr:y>
    </cdr:from>
    <cdr:to>
      <cdr:x>0.57622</cdr:x>
      <cdr:y>0.84206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293270" y="1318000"/>
          <a:ext cx="1017744" cy="864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8 273,7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7 599,3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0.83761</cdr:x>
      <cdr:y>0.15068</cdr:y>
    </cdr:from>
    <cdr:to>
      <cdr:x>0.98039</cdr:x>
      <cdr:y>0.15354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056784" y="792088"/>
          <a:ext cx="1202912" cy="1498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0.7265</cdr:x>
      <cdr:y>0.15068</cdr:y>
    </cdr:from>
    <cdr:to>
      <cdr:x>0.83761</cdr:x>
      <cdr:y>0.41096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120680" y="792088"/>
          <a:ext cx="936104" cy="13681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0.34188</cdr:x>
      <cdr:y>0.15068</cdr:y>
    </cdr:from>
    <cdr:to>
      <cdr:x>0.44333</cdr:x>
      <cdr:y>0.15068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880320" y="792088"/>
          <a:ext cx="8547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0.44444</cdr:x>
      <cdr:y>0.15068</cdr:y>
    </cdr:from>
    <cdr:to>
      <cdr:x>0.46618</cdr:x>
      <cdr:y>0.20331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744416" y="792088"/>
          <a:ext cx="183159" cy="2766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0.01709</cdr:x>
      <cdr:y>0.47945</cdr:y>
    </cdr:from>
    <cdr:to>
      <cdr:x>0.1118</cdr:x>
      <cdr:y>0.47945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144016" y="2520280"/>
          <a:ext cx="7979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0.47945</cdr:y>
    </cdr:from>
    <cdr:to>
      <cdr:x>0.31624</cdr:x>
      <cdr:y>0.5137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936104" y="2520280"/>
          <a:ext cx="1728198" cy="1800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0.77778</cdr:x>
      <cdr:y>0.75342</cdr:y>
    </cdr:from>
    <cdr:to>
      <cdr:x>0.94872</cdr:x>
      <cdr:y>0.75342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6552728" y="3960440"/>
          <a:ext cx="144015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0.58974</cdr:x>
      <cdr:y>0.75342</cdr:y>
    </cdr:from>
    <cdr:to>
      <cdr:x>0.78632</cdr:x>
      <cdr:y>0.79452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4968552" y="3960440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0.00416</cdr:x>
      <cdr:y>0.80263</cdr:y>
    </cdr:from>
    <cdr:to>
      <cdr:x>0.18913</cdr:x>
      <cdr:y>0.80284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35361" y="4392488"/>
          <a:ext cx="1571679" cy="114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0.18644</cdr:x>
      <cdr:y>0.61842</cdr:y>
    </cdr:from>
    <cdr:to>
      <cdr:x>0.34732</cdr:x>
      <cdr:y>0.80263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1584176" y="3384377"/>
          <a:ext cx="1366959" cy="10081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0.8547</cdr:x>
      <cdr:y>0.46575</cdr:y>
    </cdr:from>
    <cdr:to>
      <cdr:x>1</cdr:x>
      <cdr:y>0.46575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7200793" y="2448272"/>
          <a:ext cx="1224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0.69231</cdr:x>
      <cdr:y>0.46575</cdr:y>
    </cdr:from>
    <cdr:to>
      <cdr:x>0.8547</cdr:x>
      <cdr:y>0.63014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832648" y="2448272"/>
          <a:ext cx="1368151" cy="8640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0.23288</cdr:y>
    </cdr:from>
    <cdr:to>
      <cdr:x>0.20531</cdr:x>
      <cdr:y>0.23288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936104" y="1224136"/>
          <a:ext cx="7936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0.20513</cdr:x>
      <cdr:y>0.23288</cdr:y>
    </cdr:from>
    <cdr:to>
      <cdr:x>0.32572</cdr:x>
      <cdr:y>0.38915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1728192" y="1224136"/>
          <a:ext cx="1015978" cy="8214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0.61864</cdr:x>
      <cdr:y>0.97368</cdr:y>
    </cdr:from>
    <cdr:to>
      <cdr:x>0.78632</cdr:x>
      <cdr:y>0.97368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5256584" y="5328592"/>
          <a:ext cx="14247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0.4527</cdr:x>
      <cdr:y>0.80263</cdr:y>
    </cdr:from>
    <cdr:to>
      <cdr:x>0.61509</cdr:x>
      <cdr:y>0.96702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3846581" y="4392488"/>
          <a:ext cx="1379846" cy="8996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3968" y="2117677"/>
          <a:ext cx="992662" cy="8772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674,4</a:t>
          </a:r>
          <a:endParaRPr lang="ru-RU" sz="24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0.63054</cdr:x>
      <cdr:y>0.21918</cdr:y>
    </cdr:from>
    <cdr:to>
      <cdr:x>0.78571</cdr:x>
      <cdr:y>0.22144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5266828" y="1152128"/>
          <a:ext cx="1296144" cy="118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0.59517</cdr:x>
      <cdr:y>0.08219</cdr:y>
    </cdr:from>
    <cdr:to>
      <cdr:x>0.77709</cdr:x>
      <cdr:y>0.17466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4971428" y="432048"/>
          <a:ext cx="1519536" cy="48605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0.05479</cdr:y>
    </cdr:from>
    <cdr:to>
      <cdr:x>0.54433</cdr:x>
      <cdr:y>0.17808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330724" y="288032"/>
          <a:ext cx="21602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0.01847</cdr:x>
      <cdr:y>0.56164</cdr:y>
    </cdr:from>
    <cdr:to>
      <cdr:x>0.14767</cdr:x>
      <cdr:y>0.56164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154260" y="2952328"/>
          <a:ext cx="107919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0.14603</cdr:x>
      <cdr:y>0.28767</cdr:y>
    </cdr:from>
    <cdr:to>
      <cdr:x>0.36818</cdr:x>
      <cdr:y>0.55687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219788" y="1512168"/>
          <a:ext cx="1855582" cy="1415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0.91549</cdr:y>
    </cdr:from>
    <cdr:to>
      <cdr:x>0.7396</cdr:x>
      <cdr:y>0.91549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330724" y="4680520"/>
          <a:ext cx="184708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0.77465</cdr:y>
    </cdr:from>
    <cdr:to>
      <cdr:x>0.56858</cdr:x>
      <cdr:y>0.91032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330724" y="3960440"/>
          <a:ext cx="418566" cy="6936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0.84782</cdr:x>
      <cdr:y>0.5493</cdr:y>
    </cdr:from>
    <cdr:to>
      <cdr:x>1</cdr:x>
      <cdr:y>0.5493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7081780" y="2808312"/>
          <a:ext cx="12711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0.69088</cdr:x>
      <cdr:y>0.41121</cdr:y>
    </cdr:from>
    <cdr:to>
      <cdr:x>0.84605</cdr:x>
      <cdr:y>0.5493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 flipV="1">
          <a:off x="5770872" y="2102339"/>
          <a:ext cx="1296156" cy="7059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0.61983</cdr:x>
      <cdr:y>0.25</cdr:y>
    </cdr:from>
    <cdr:to>
      <cdr:x>0.73707</cdr:x>
      <cdr:y>0.35976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400600" y="1296144"/>
          <a:ext cx="1021508" cy="56905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0.73554</cdr:x>
      <cdr:y>0.25</cdr:y>
    </cdr:from>
    <cdr:to>
      <cdr:x>0.94423</cdr:x>
      <cdr:y>0.25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408712" y="1296144"/>
          <a:ext cx="18183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0.19835</cdr:x>
      <cdr:y>0.40278</cdr:y>
    </cdr:from>
    <cdr:to>
      <cdr:x>0.31163</cdr:x>
      <cdr:y>0.55556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728192" y="2088232"/>
          <a:ext cx="987030" cy="7920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0.04132</cdr:x>
      <cdr:y>0.40278</cdr:y>
    </cdr:from>
    <cdr:to>
      <cdr:x>0.19835</cdr:x>
      <cdr:y>0.40278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360040" y="2088232"/>
          <a:ext cx="13681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0.24033</cdr:x>
      <cdr:y>0.23611</cdr:y>
    </cdr:from>
    <cdr:to>
      <cdr:x>0.28857</cdr:x>
      <cdr:y>0.47296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094025" y="1224136"/>
          <a:ext cx="420313" cy="12279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0.03306</cdr:x>
      <cdr:y>0.23611</cdr:y>
    </cdr:from>
    <cdr:to>
      <cdr:x>0.23967</cdr:x>
      <cdr:y>0.23611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288032" y="1224136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0.41992</cdr:x>
      <cdr:y>0.40789</cdr:y>
    </cdr:from>
    <cdr:to>
      <cdr:x>0.53034</cdr:x>
      <cdr:y>0.56275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447100" y="2232248"/>
          <a:ext cx="906428" cy="8474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14 386,8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0.52066</cdr:x>
      <cdr:y>0.77778</cdr:y>
    </cdr:from>
    <cdr:to>
      <cdr:x>0.54386</cdr:x>
      <cdr:y>0.92105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4" y="4032448"/>
          <a:ext cx="202131" cy="74280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0.53719</cdr:x>
      <cdr:y>0.75</cdr:y>
    </cdr:from>
    <cdr:to>
      <cdr:x>0.7686</cdr:x>
      <cdr:y>0.875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3888432"/>
          <a:ext cx="201622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0.54386</cdr:x>
      <cdr:y>0.92105</cdr:y>
    </cdr:from>
    <cdr:to>
      <cdr:x>0.72647</cdr:x>
      <cdr:y>0.92105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464496" y="5040560"/>
          <a:ext cx="14990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0.71074</cdr:x>
      <cdr:y>0.59722</cdr:y>
    </cdr:from>
    <cdr:to>
      <cdr:x>0.90056</cdr:x>
      <cdr:y>0.59722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192688" y="3096344"/>
          <a:ext cx="16538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0.60331</cdr:x>
      <cdr:y>0.59722</cdr:y>
    </cdr:from>
    <cdr:to>
      <cdr:x>0.71074</cdr:x>
      <cdr:y>0.66667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256584" y="3096344"/>
          <a:ext cx="936105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0.08847</cdr:x>
      <cdr:y>0.88158</cdr:y>
    </cdr:from>
    <cdr:to>
      <cdr:x>0.28847</cdr:x>
      <cdr:y>0.88158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726267" y="4824536"/>
          <a:ext cx="164178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0.28847</cdr:x>
      <cdr:y>0.7439</cdr:y>
    </cdr:from>
    <cdr:to>
      <cdr:x>0.4069</cdr:x>
      <cdr:y>0.88158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68049" y="4071073"/>
          <a:ext cx="972158" cy="753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0.7686</cdr:x>
      <cdr:y>0.875</cdr:y>
    </cdr:from>
    <cdr:to>
      <cdr:x>0.91736</cdr:x>
      <cdr:y>0.875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696744" y="4536504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0.45455</cdr:x>
      <cdr:y>0.77632</cdr:y>
    </cdr:from>
    <cdr:to>
      <cdr:x>0.50877</cdr:x>
      <cdr:y>0.94444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960440" y="4024890"/>
          <a:ext cx="472458" cy="8716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0.28926</cdr:x>
      <cdr:y>0.94444</cdr:y>
    </cdr:from>
    <cdr:to>
      <cdr:x>0.45455</cdr:x>
      <cdr:y>0.94444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520280" y="489654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0.55751</cdr:x>
      <cdr:y>0.72222</cdr:y>
    </cdr:from>
    <cdr:to>
      <cdr:x>0.7606</cdr:x>
      <cdr:y>0.72222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857584" y="3744416"/>
          <a:ext cx="176945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0.23966</cdr:x>
      <cdr:y>0.73175</cdr:y>
    </cdr:from>
    <cdr:to>
      <cdr:x>0.37899</cdr:x>
      <cdr:y>0.77778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2088158" y="3793835"/>
          <a:ext cx="1213956" cy="2386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0.26445</cdr:x>
      <cdr:y>0.61111</cdr:y>
    </cdr:from>
    <cdr:to>
      <cdr:x>0.36364</cdr:x>
      <cdr:y>0.69444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 flipV="1">
          <a:off x="2304182" y="3168352"/>
          <a:ext cx="86417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0.7606</cdr:x>
      <cdr:y>0.72222</cdr:y>
    </cdr:from>
    <cdr:to>
      <cdr:x>0.93388</cdr:x>
      <cdr:y>0.72222</cdr:y>
    </cdr:to>
    <cdr:cxnSp macro="">
      <cdr:nvCxnSpPr>
        <cdr:cNvPr id="62" name="Прямая соединительная линия 61"/>
        <cdr:cNvCxnSpPr/>
      </cdr:nvCxnSpPr>
      <cdr:spPr>
        <a:xfrm xmlns:a="http://schemas.openxmlformats.org/drawingml/2006/main">
          <a:off x="6627040" y="3744416"/>
          <a:ext cx="15098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0.45529</cdr:x>
      <cdr:y>0.5</cdr:y>
    </cdr:from>
    <cdr:to>
      <cdr:x>0.57759</cdr:x>
      <cdr:y>0.71359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21075" y="1692188"/>
          <a:ext cx="838387" cy="722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1 658,7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0.09815</cdr:x>
      <cdr:y>0.30917</cdr:y>
    </cdr:from>
    <cdr:to>
      <cdr:x>0.27672</cdr:x>
      <cdr:y>0.30917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72803" y="1046347"/>
          <a:ext cx="1224136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0.27672</cdr:x>
      <cdr:y>0.30917</cdr:y>
    </cdr:from>
    <cdr:to>
      <cdr:x>0.34874</cdr:x>
      <cdr:y>0.40426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896939" y="1046347"/>
          <a:ext cx="493732" cy="3218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0.08764</cdr:x>
      <cdr:y>0.55718</cdr:y>
    </cdr:from>
    <cdr:to>
      <cdr:x>0.27672</cdr:x>
      <cdr:y>0.55718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600795" y="1885723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0.27672</cdr:x>
      <cdr:y>0.42553</cdr:y>
    </cdr:from>
    <cdr:to>
      <cdr:x>0.35025</cdr:x>
      <cdr:y>0.55718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896939" y="1440154"/>
          <a:ext cx="504060" cy="4455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0.04562</cdr:x>
      <cdr:y>0.80851</cdr:y>
    </cdr:from>
    <cdr:to>
      <cdr:x>0.22235</cdr:x>
      <cdr:y>0.8125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312763" y="2736303"/>
          <a:ext cx="1211483" cy="135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0.22269</cdr:x>
      <cdr:y>0.68403</cdr:y>
    </cdr:from>
    <cdr:to>
      <cdr:x>0.41739</cdr:x>
      <cdr:y>0.80851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526576" y="2315015"/>
          <a:ext cx="1334702" cy="42128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0.79529</cdr:x>
      <cdr:y>0.57555</cdr:y>
    </cdr:from>
    <cdr:to>
      <cdr:x>0.94204</cdr:x>
      <cdr:y>0.57555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5451871" y="1947886"/>
          <a:ext cx="10059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0.68842</cdr:x>
      <cdr:y>0.51389</cdr:y>
    </cdr:from>
    <cdr:to>
      <cdr:x>0.79529</cdr:x>
      <cdr:y>0.57555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4719259" y="1739205"/>
          <a:ext cx="732612" cy="20868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0.23596</cdr:x>
      <cdr:y>0.59508</cdr:y>
    </cdr:from>
    <cdr:to>
      <cdr:x>0.33708</cdr:x>
      <cdr:y>0.66651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512168" y="1799728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0.07865</cdr:x>
      <cdr:y>0.66651</cdr:y>
    </cdr:from>
    <cdr:to>
      <cdr:x>0.23596</cdr:x>
      <cdr:y>0.66651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504056" y="201575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0.42697</cdr:x>
      <cdr:y>0.5</cdr:y>
    </cdr:from>
    <cdr:to>
      <cdr:x>0.60837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36304" y="1512168"/>
          <a:ext cx="1162540" cy="766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105,7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0.76404</cdr:x>
      <cdr:y>0.52365</cdr:y>
    </cdr:from>
    <cdr:to>
      <cdr:x>0.96834</cdr:x>
      <cdr:y>0.52365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896544" y="1583704"/>
          <a:ext cx="13093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0.62921</cdr:x>
      <cdr:y>0.52365</cdr:y>
    </cdr:from>
    <cdr:to>
      <cdr:x>0.76815</cdr:x>
      <cdr:y>0.6133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032448" y="1583704"/>
          <a:ext cx="890426" cy="2711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901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399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6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25.11.2024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olok-go.ru/?ysclid=m3wtfngsbz642152239" TargetMode="External"/><Relationship Id="rId5" Type="http://schemas.openxmlformats.org/officeDocument/2006/relationships/hyperlink" Target="http://www.balfin.ru/wp-content/uploads/2024/11/budget_dlya_grazhdan_2024.pdf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9536" y="2060848"/>
            <a:ext cx="8208912" cy="1296144"/>
          </a:xfrm>
        </p:spPr>
        <p:txBody>
          <a:bodyPr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400" dirty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проекта бюджета городского округа Домодедово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на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en-US" sz="2400" dirty="0" smtClean="0">
                <a:latin typeface="Georgia" panose="02040502050405020303" pitchFamily="18" charset="0"/>
              </a:rPr>
              <a:t>5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en-US" sz="2400" dirty="0" smtClean="0">
                <a:latin typeface="Georgia" panose="02040502050405020303" pitchFamily="18" charset="0"/>
              </a:rPr>
              <a:t>6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en-US" sz="2400" dirty="0" smtClean="0">
                <a:latin typeface="Georgia" panose="02040502050405020303" pitchFamily="18" charset="0"/>
              </a:rPr>
              <a:t>7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гг</a:t>
            </a:r>
            <a:r>
              <a:rPr lang="ru-RU" sz="2400" dirty="0" smtClean="0">
                <a:latin typeface="Georgia" panose="02040502050405020303" pitchFamily="18" charset="0"/>
              </a:rPr>
              <a:t>.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(по решению Совета депутатов </a:t>
            </a:r>
            <a:r>
              <a:rPr lang="ru-RU" sz="2400" dirty="0" err="1" smtClean="0">
                <a:latin typeface="Georgia" panose="02040502050405020303" pitchFamily="18" charset="0"/>
              </a:rPr>
              <a:t>г.о</a:t>
            </a:r>
            <a:r>
              <a:rPr lang="ru-RU" sz="2400" dirty="0" smtClean="0">
                <a:latin typeface="Georgia" panose="02040502050405020303" pitchFamily="18" charset="0"/>
              </a:rPr>
              <a:t>. Домодедово от 24.11.2024 </a:t>
            </a:r>
            <a:r>
              <a:rPr lang="ru-RU" sz="2400" smtClean="0">
                <a:latin typeface="Georgia" panose="02040502050405020303" pitchFamily="18" charset="0"/>
              </a:rPr>
              <a:t>№1-4/1496) 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300" y="188914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466" y="288150"/>
            <a:ext cx="11017224" cy="757970"/>
          </a:xfrm>
        </p:spPr>
        <p:txBody>
          <a:bodyPr>
            <a:noAutofit/>
          </a:bodyPr>
          <a:lstStyle/>
          <a:p>
            <a:pPr marL="137160" algn="ctr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135561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3200" b="1" dirty="0">
                  <a:latin typeface="Georgia" panose="02040502050405020303" pitchFamily="18" charset="0"/>
                </a:rPr>
                <a:t>Бюджет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4275553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5283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Доходы</a:t>
            </a:r>
          </a:p>
        </p:txBody>
      </p:sp>
      <p:sp>
        <p:nvSpPr>
          <p:cNvPr id="10" name="Плюс 9"/>
          <p:cNvSpPr/>
          <p:nvPr/>
        </p:nvSpPr>
        <p:spPr>
          <a:xfrm>
            <a:off x="6168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38935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Источники финансирования дефицита бюджета</a:t>
            </a:r>
          </a:p>
        </p:txBody>
      </p:sp>
      <p:sp>
        <p:nvSpPr>
          <p:cNvPr id="12" name="Равно 11"/>
          <p:cNvSpPr/>
          <p:nvPr/>
        </p:nvSpPr>
        <p:spPr>
          <a:xfrm>
            <a:off x="7589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3" y="2643257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Расходы</a:t>
            </a: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1919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210072"/>
              </p:ext>
            </p:extLst>
          </p:nvPr>
        </p:nvGraphicFramePr>
        <p:xfrm>
          <a:off x="531664" y="908721"/>
          <a:ext cx="1082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332656"/>
            <a:ext cx="11233248" cy="720080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4</a:t>
            </a:r>
            <a:r>
              <a:rPr lang="en-US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год </a:t>
            </a:r>
            <a:r>
              <a:rPr lang="ru-RU" sz="1400" dirty="0">
                <a:latin typeface="Georgia" panose="02040502050405020303" pitchFamily="18" charset="0"/>
              </a:rPr>
              <a:t>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6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7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en-US" sz="1400" dirty="0" smtClean="0">
                <a:latin typeface="Georgia" panose="02040502050405020303" pitchFamily="18" charset="0"/>
              </a:rPr>
              <a:t>                  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1</a:t>
            </a:r>
            <a:r>
              <a:rPr lang="ru-RU" sz="1400" dirty="0" smtClean="0">
                <a:latin typeface="Georgia" panose="02040502050405020303" pitchFamily="18" charset="0"/>
              </a:rPr>
              <a:t>-202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513131"/>
              </p:ext>
            </p:extLst>
          </p:nvPr>
        </p:nvGraphicFramePr>
        <p:xfrm>
          <a:off x="551384" y="836712"/>
          <a:ext cx="1123324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202630"/>
            <a:ext cx="11377264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2026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2027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2022-2023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2024 года, млн</a:t>
            </a:r>
            <a:r>
              <a:rPr lang="ru-RU" sz="1400" dirty="0">
                <a:latin typeface="Georgia" panose="02040502050405020303" pitchFamily="18" charset="0"/>
              </a:rPr>
              <a:t>. руб.</a:t>
            </a:r>
          </a:p>
        </p:txBody>
      </p:sp>
    </p:spTree>
    <p:extLst>
      <p:ext uri="{BB962C8B-B14F-4D97-AF65-F5344CB8AC3E}">
        <p14:creationId xmlns:p14="http://schemas.microsoft.com/office/powerpoint/2010/main" val="10034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609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Муниципальный долг,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271464" y="836712"/>
          <a:ext cx="10009112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8240" y="4556447"/>
            <a:ext cx="414046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Коммерческий кредит: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154,0 млн. руб. – кредит на дефицит 2021 года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250,0 млн.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года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550,0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года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690,0 млн. руб. –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дефицит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года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820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кредит на дефицит 2025 года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54,2 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 кредит на погашение бюджетного кредита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0176" y="4941168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01.01.2024 –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1 427,5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01.01.2025 –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2 094,3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01.01.2026 –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4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38749933"/>
              </p:ext>
            </p:extLst>
          </p:nvPr>
        </p:nvGraphicFramePr>
        <p:xfrm>
          <a:off x="479376" y="1268760"/>
          <a:ext cx="10808847" cy="4712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146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ожидаемое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 год план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1 427,5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2 094,3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2 771,1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2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435,0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1 644,1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2 518,3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363,5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340,3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197,1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31,2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728,0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3014" y="188640"/>
            <a:ext cx="9155554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400" dirty="0" smtClean="0">
                <a:latin typeface="Georgia" panose="02040502050405020303" pitchFamily="18" charset="0"/>
              </a:rPr>
              <a:t>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Динамика </a:t>
            </a:r>
            <a:r>
              <a:rPr lang="ru-RU" sz="1400" dirty="0">
                <a:latin typeface="Georgia" panose="02040502050405020303" pitchFamily="18" charset="0"/>
              </a:rPr>
              <a:t>доходов </a:t>
            </a:r>
            <a:r>
              <a:rPr lang="ru-RU" sz="1400" dirty="0" smtClean="0">
                <a:latin typeface="Georgia" panose="02040502050405020303" pitchFamily="18" charset="0"/>
              </a:rPr>
              <a:t>2023-202</a:t>
            </a:r>
            <a:r>
              <a:rPr lang="ru-RU" sz="1400" dirty="0">
                <a:latin typeface="Georgia" panose="02040502050405020303" pitchFamily="18" charset="0"/>
              </a:rPr>
              <a:t>7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гг. 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200" dirty="0">
                <a:latin typeface="Georgia" panose="02040502050405020303" pitchFamily="18" charset="0"/>
              </a:rPr>
              <a:t>млн.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99096" y="606698"/>
          <a:ext cx="10765456" cy="5630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264352" y="3047689"/>
            <a:ext cx="7920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738,6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64352" y="3681318"/>
            <a:ext cx="10081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599,2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24392" y="4317812"/>
            <a:ext cx="7920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496,3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2711624" y="4025424"/>
            <a:ext cx="7200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+ 8,8%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69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95400" y="854515"/>
          <a:ext cx="10530656" cy="2655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/>
          </p:nvPr>
        </p:nvGraphicFramePr>
        <p:xfrm>
          <a:off x="911424" y="3532622"/>
          <a:ext cx="936104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91745" y="363431"/>
            <a:ext cx="3928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2025 года,</a:t>
            </a:r>
            <a:endParaRPr lang="ru-RU" sz="1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7591071" y="363431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415480" y="220486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93426" y="2197208"/>
            <a:ext cx="1078438" cy="247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848246" y="2780928"/>
            <a:ext cx="15796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6528048" y="2321029"/>
            <a:ext cx="1320198" cy="459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95600" y="5517232"/>
            <a:ext cx="1120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616532" y="4985830"/>
            <a:ext cx="1413568" cy="53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848246" y="5251531"/>
            <a:ext cx="10199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528048" y="4985830"/>
            <a:ext cx="1320198" cy="265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66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847528" y="692696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2063552" y="260648"/>
            <a:ext cx="8640960" cy="432048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18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909292" y="764704"/>
          <a:ext cx="835292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31504" y="260648"/>
            <a:ext cx="8630716" cy="360040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354775" y="246290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6023992" y="1916833"/>
            <a:ext cx="61764" cy="7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506903" y="1772816"/>
            <a:ext cx="2013033" cy="69009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99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Глоссарий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400" y="836712"/>
            <a:ext cx="1072919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городского округа Домодедово над его расходами. 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285640"/>
              </p:ext>
            </p:extLst>
          </p:nvPr>
        </p:nvGraphicFramePr>
        <p:xfrm>
          <a:off x="551384" y="1124744"/>
          <a:ext cx="1123324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332656"/>
            <a:ext cx="10090121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050" dirty="0" smtClean="0">
                <a:latin typeface="Georgia" panose="02040502050405020303" pitchFamily="18" charset="0"/>
              </a:rPr>
              <a:t>2023-2027 </a:t>
            </a:r>
            <a:r>
              <a:rPr lang="ru-RU" altLang="ru-RU" sz="1050" dirty="0">
                <a:latin typeface="Georgia" panose="02040502050405020303" pitchFamily="18" charset="0"/>
              </a:rPr>
              <a:t>гг.  </a:t>
            </a:r>
            <a:r>
              <a:rPr lang="ru-RU" altLang="ru-RU" sz="1050" dirty="0" smtClean="0">
                <a:latin typeface="Georgia" panose="02040502050405020303" pitchFamily="18" charset="0"/>
              </a:rPr>
              <a:t>                                           </a:t>
            </a:r>
            <a:r>
              <a:rPr lang="ru-RU" altLang="ru-RU" sz="1050" dirty="0">
                <a:latin typeface="Georgia" panose="02040502050405020303" pitchFamily="18" charset="0"/>
              </a:rPr>
              <a:t>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958901"/>
              </p:ext>
            </p:extLst>
          </p:nvPr>
        </p:nvGraphicFramePr>
        <p:xfrm>
          <a:off x="839416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696400" y="2276872"/>
            <a:ext cx="20882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https://mosreg.ru/dokumenty/normotvorchestvo/vneseno-v-dumu/proekt-zakona-moskovskoi-oblasti-o-byudzete-moskovskoi-oblasti-na-2025-god-i-na-planovyi-period-2026-i-2027-godov?ysclid=m3wr24sebh68167962 /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http://budget.admhimki.ru/byudzhet/reshenie-o-byudzhete/resheniya-o-byudzhete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www.balfin.ru/wp-content/uploads/2024/11/budget_dlya_grazhdan_2024.pdf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https://volok-go.ru/?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ysclid=m3wtfngsbz642152239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городского округа Волоколамск)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839416" y="980728"/>
          <a:ext cx="107291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260648"/>
            <a:ext cx="8568952" cy="52956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2023-202</a:t>
            </a:r>
            <a:r>
              <a:rPr lang="ru-RU" altLang="ru-RU" sz="1400" dirty="0">
                <a:latin typeface="Georgia" panose="02040502050405020303" pitchFamily="18" charset="0"/>
              </a:rPr>
              <a:t>7</a:t>
            </a:r>
            <a:r>
              <a:rPr lang="ru-RU" altLang="ru-RU" sz="1400" dirty="0" smtClean="0">
                <a:latin typeface="Georgia" panose="02040502050405020303" pitchFamily="18" charset="0"/>
              </a:rPr>
              <a:t> </a:t>
            </a:r>
            <a:r>
              <a:rPr lang="ru-RU" altLang="ru-RU" sz="1400" dirty="0">
                <a:latin typeface="Georgia" panose="02040502050405020303" pitchFamily="18" charset="0"/>
              </a:rPr>
              <a:t>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3592" y="98072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6 790,9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7728" y="980728"/>
            <a:ext cx="792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892,0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1864" y="174684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5 325,5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174684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4 690,5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20135" y="2420888"/>
            <a:ext cx="792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4 336,5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93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0165996"/>
              </p:ext>
            </p:extLst>
          </p:nvPr>
        </p:nvGraphicFramePr>
        <p:xfrm>
          <a:off x="767408" y="671192"/>
          <a:ext cx="10657185" cy="5422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220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2 132 735,6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2 436 612,7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3 085 370,0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3 472 072,0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3 947 777,0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2 132 735,6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2 436 612,7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3 085 370,0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3 472 072,0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3 947 777,0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Федерации, а также доходов от долевого участия в организации, полученных физическим лицом - налоговым резидентом Российской Федерации в виде дивидендов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1 698 198,5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1 881 898,0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2 441 468,5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2 783 014,4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3 219 376,5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7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4 628,1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5 208,1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5 921,7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6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 (за исключением доходов от долевого участия в организации, полученных физическим лицом - налоговым резидентом Российской Федерации в виде дивидендов)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17 976,9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20 260,0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39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части суммы налога, превышающей 650 000 рублей, относящейся к части налоговой базы, превышающей 5 000 000 рублей (за исключением налога на доходы физических лиц с сумм прибыли контролируемой иностранной компании, в том числе фиксированной прибыли контролируемой иностранной компании, а также налога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127 174,7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182 036,8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204 852,3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232 918,8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32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 (в части суммы налога, не превышающей 650 000 рублей)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36 800,0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55 536,7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62 497,3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71 060,0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301269"/>
              </p:ext>
            </p:extLst>
          </p:nvPr>
        </p:nvGraphicFramePr>
        <p:xfrm>
          <a:off x="695400" y="673670"/>
          <a:ext cx="10801198" cy="5131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3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5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3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8342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 (в части суммы налога, превышающей 650 000 рублей)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246 186,0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449 454,7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7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117 892,4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108 682,0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111 227,0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119 444,0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124 888,0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9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117 892,4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108 682,0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111 227,0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119 444,0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124 888,0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61 086,5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54 251,0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59 260,0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62 849,0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65 745,0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76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4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63 137,6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60 137,0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60 884,0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776,0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2884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53396583"/>
              </p:ext>
            </p:extLst>
          </p:nvPr>
        </p:nvGraphicFramePr>
        <p:xfrm>
          <a:off x="695400" y="673670"/>
          <a:ext cx="10657185" cy="5592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2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-6 650,8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-6 013,0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-9 221,0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-9 606,0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-9 972,0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992 257,2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1 382 719,0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1 795 225,0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2 089 223,0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2 546 443,0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957 266,8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1 271 653,0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1 579 960,0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1 932 031,0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2 373 060,0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с налогоплательщиков, выбравших в качестве объекта налогообложения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781 337,3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1 013 653,0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1 325 567,2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1 624 265,4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2 006 218,1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175 910,8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254 392,8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307 765,6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366 841,9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34 483,4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108 515,0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210 337,0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151 791,0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167 480,0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патентной системы налогообложения, зачисляемый в бюджеты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34 483,4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108 515,0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210 337,0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151 791,0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167 480,0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специального налогового режима "Автоматизированная упрощенная система налогообложения"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5 903,0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специального налогового режима "Автоматизированная упрощенная система налогообложения" (сумма платежа (перерасчеты, недоимка и задолженность по соответствующему платежу, в том числе по отмененному)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5 903,0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1 762 700,1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2 269 329,0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2 521 307,0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2 609 840,0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2 658 393,0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320 704,8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326 179,0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387 752,0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480 143,0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320 704,8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326 179,0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387 752,0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480 143,0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9888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21354752"/>
              </p:ext>
            </p:extLst>
          </p:nvPr>
        </p:nvGraphicFramePr>
        <p:xfrm>
          <a:off x="695400" y="673670"/>
          <a:ext cx="10657185" cy="491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1 441 995,4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1 943 150,0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2 133 555,0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2 179 340,0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2 178 250,0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925 211,1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1 418 150,0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1 556 055,0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1 599 340,0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1 598 250,0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516 784,3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577 500,0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112 807,5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115 060,0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86 104,0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90 631,0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95 341,0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112 557,5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86 054,0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90 581,0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95 291,0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112 557,5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86 054,0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90 581,0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95 291,0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за выдачу разрешения на установку рекламной конструкции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491 516,1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511 711,2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484 426,0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486 363,0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488 378,0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443 871,5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464 741,0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437 886,0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439 823,0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441 838,0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1772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6283620"/>
              </p:ext>
            </p:extLst>
          </p:nvPr>
        </p:nvGraphicFramePr>
        <p:xfrm>
          <a:off x="767408" y="673670"/>
          <a:ext cx="10585177" cy="5059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90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11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376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8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319 429,6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377 486,0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67 718,2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56 101,6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47 255,0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48 432,0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50 369,0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52 384,0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по соглашениям об установлении сервитута в отношении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2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47 845,9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46 760,2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4021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327480"/>
              </p:ext>
            </p:extLst>
          </p:nvPr>
        </p:nvGraphicFramePr>
        <p:xfrm>
          <a:off x="695401" y="673670"/>
          <a:ext cx="10657185" cy="5696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495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поступления от использования имущества, находящегося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32 963,2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37 725,2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государственной или муниципальной собственности, и на землях или земельных участках,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14 882,7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33 513,8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40 801,0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33 513,8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40 801,0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выбросы загрязняющих веществ в атмосферный воздух стационарными объектами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1 738,4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сбросы загрязняющих веществ в водные объекты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30 014,1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5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размещение отходов производства и потребления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1 761,2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64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111 993,0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14 548,1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6575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3411998"/>
              </p:ext>
            </p:extLst>
          </p:nvPr>
        </p:nvGraphicFramePr>
        <p:xfrm>
          <a:off x="695401" y="673671"/>
          <a:ext cx="10873208" cy="5906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824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оказания платных услуг (работ)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10 431,9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доходы от оказания платных услуг (работ)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10 960,8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10 431,9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371 769,6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434 828,8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квартир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квартир, находящихся в собственности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реализации имущества, находящегося в собственности городских округов (за исключением движимого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36 536,8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5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36 362,6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43370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767408" y="980728"/>
            <a:ext cx="10585176" cy="51125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социально - экономического развития городского округа Домодедово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округа и основные параметры бюджета городского округа Домодедово на трехлетний период. Бюджет сформирован на основе базового варианта прогноза, который отражает сложившуюся тенденцию развития экономики городского округа Домодедово.</a:t>
            </a: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150280"/>
              </p:ext>
            </p:extLst>
          </p:nvPr>
        </p:nvGraphicFramePr>
        <p:xfrm>
          <a:off x="695399" y="673670"/>
          <a:ext cx="10945216" cy="4962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24 600,0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3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174 341,7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170 486,7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земельных участков после разграничения государственной собственности на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142 020,1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82 270,0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приватизации имущества, находящегося в собственности городских округов, в части приватизации нефинансовых активов имущества казны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142 020,1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82 270,0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0268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6393764"/>
              </p:ext>
            </p:extLst>
          </p:nvPr>
        </p:nvGraphicFramePr>
        <p:xfrm>
          <a:off x="695399" y="673670"/>
          <a:ext cx="10945216" cy="5047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65 684,0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10 853,3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казенным учреждением, Центральным банком Российской Федерации, государственной корпорацией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10 853,3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в целях возмещения причиненного ущерба (убытков)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4 908,4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по искам о возмещении ущерба, а также платежи, уплачиваемые при добровольном возмещении ущерба, причиненного муниципальному имуществу городского округа (за исключением имущества, закрепленного за муниципальными бюджетными (автономными) учреждениями, унитарными предприятиями)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4 765,2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36 129,2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279 082,8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6565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354716"/>
              </p:ext>
            </p:extLst>
          </p:nvPr>
        </p:nvGraphicFramePr>
        <p:xfrm>
          <a:off x="695400" y="679866"/>
          <a:ext cx="10945216" cy="498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36 011,7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279 082,8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36 011,7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279 082,8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6 777 244,9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6 891 966,7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5 325 544,4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4 690 545,3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4 336 500,8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6 790 933,4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6 725 555,1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5 325 544,4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4 690 545,3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4 336 500,8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3 188 115,7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2 829 560,4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1 376 430,7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751 910,4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503 455,6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3 497 913,6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3 834 274,8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3 631 783,6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3 643 736,7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3 643 330,2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48 858,8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48 201,8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317 330,1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294 898,2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189 715,0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межбюджетные трансферты, передаваемые бюджетам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48 858,8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47 733,1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222 856,6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199 375,0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189 715,0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13 007 540,5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14 496 291,2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13 599 194,4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13 738 597,3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14 377 299,8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7530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84459"/>
              </p:ext>
            </p:extLst>
          </p:nvPr>
        </p:nvGraphicFramePr>
        <p:xfrm>
          <a:off x="623392" y="432047"/>
          <a:ext cx="10873207" cy="6265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0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7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13.11.2020 №1-4/1083, от 23.07.2021 №1-4/1141, от 25.10.2021 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№1-4/1173, от 02.06.2022 № 1-4/1226,  от 17.02.2023 №1-4/1312, от 24.01.2024 №1-4/1411</a:t>
                      </a: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инвалиды с детства, дети-инвалиды;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подвергшихся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Социалистического Труда, полные кавалеры ордена Трудовой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Славы;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граждане, призванные на военную службу по мобилизации в Вооруженные Силы Российской Федерации или проходящие военную службу по контракту.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пожарных</a:t>
                      </a:r>
                    </a:p>
                    <a:p>
                      <a:pPr marL="0" indent="0" algn="l" fontAlgn="t">
                        <a:buFontTx/>
                        <a:buNone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- организациям, осуществляющим деятельность в области информационных технологий </a:t>
                      </a:r>
                      <a:endParaRPr kumimoji="0" lang="en-US" sz="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lang="ru-RU" sz="8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</a:t>
                      </a: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пользования;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en-US" sz="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Резиденты</a:t>
                      </a: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особой экономической зоны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0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70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121308"/>
              </p:ext>
            </p:extLst>
          </p:nvPr>
        </p:nvGraphicFramePr>
        <p:xfrm>
          <a:off x="551384" y="980729"/>
          <a:ext cx="11377264" cy="5517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Социалистического Труда, полные кавалеры ордена Трудовой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I и II групп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3 182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ветераны и инвалиды Великой Отечественной войны, а также ветераны и инвалиды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60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объектах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технику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с детства, дети-инвалиды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члены семей погибших (умерших) инвалидов, участников Великой Отечественной войны, ветеранов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3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труженики тыла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60425"/>
              </p:ext>
            </p:extLst>
          </p:nvPr>
        </p:nvGraphicFramePr>
        <p:xfrm>
          <a:off x="551384" y="847825"/>
          <a:ext cx="11377264" cy="5301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района»</a:t>
                      </a:r>
                    </a:p>
                    <a:p>
                      <a:pPr algn="just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получатели средств бюджета городского округа Домодедово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муниципальные бюджетные и автономные учреждения, получающим субсидию из бюджета городского округа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92 096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90 099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.Организацией получен документ о государственной аккредитации осуществляющей деятельность в области информационных технологий, в порядке, установленном Правительством Российской Федерации.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52 325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некоммерческие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 в отношении земельных участков, имеющих вид разрешенного использования охота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рыбалка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874763"/>
              </p:ext>
            </p:extLst>
          </p:nvPr>
        </p:nvGraphicFramePr>
        <p:xfrm>
          <a:off x="957772" y="764704"/>
          <a:ext cx="10322804" cy="460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59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974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№1-4/1000, от 19.11.2021 №1-4/1178, от 23.10.2024 №1-4/1487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9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3181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8197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45797" y="5661248"/>
            <a:ext cx="6752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Совета депутатов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налога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12.11.2014 №1-4/614 не предусмотрено предоставление налоговых льгот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/>
          </p:nvPr>
        </p:nvGraphicFramePr>
        <p:xfrm>
          <a:off x="1775520" y="836712"/>
          <a:ext cx="871296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4431601" y="332657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</a:t>
            </a:r>
            <a:r>
              <a:rPr lang="ru-RU" sz="1400" b="1" dirty="0" smtClean="0">
                <a:latin typeface="Georgia" pitchFamily="18" charset="0"/>
              </a:rPr>
              <a:t>2024 </a:t>
            </a:r>
            <a:r>
              <a:rPr lang="ru-RU" sz="1400" b="1" dirty="0">
                <a:latin typeface="Georgia" pitchFamily="18" charset="0"/>
              </a:rPr>
              <a:t>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35560" y="400506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063552" y="4869160"/>
            <a:ext cx="18001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0444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9026" y="-12619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69426" y="841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1003558"/>
          <a:ext cx="6855167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5787231" y="2442383"/>
            <a:ext cx="13888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5051976" y="2435624"/>
            <a:ext cx="735255" cy="231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Диаграмма 6"/>
          <p:cNvGraphicFramePr>
            <a:graphicFrameLocks/>
          </p:cNvGraphicFramePr>
          <p:nvPr>
            <p:extLst/>
          </p:nvPr>
        </p:nvGraphicFramePr>
        <p:xfrm>
          <a:off x="242888" y="5064125"/>
          <a:ext cx="11088687" cy="97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7646988" y="1052513"/>
            <a:ext cx="428148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общегосударственные вопросы, в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7-ми муниципальных казенных учреждений: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           МБУ «МФЦ»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245,9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«КРИТОЗ»  -  197,5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"РОЗ"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141,0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"ЦБ"           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108,6 ( в 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. ОБ – 3,7)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«УКС»         -    45,1 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«ДЕЗ»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24,2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"</a:t>
            </a:r>
            <a:r>
              <a:rPr lang="ru-RU" altLang="ru-RU" sz="1100" dirty="0" err="1">
                <a:latin typeface="Times New Roman" pitchFamily="18" charset="0"/>
                <a:cs typeface="Times New Roman" pitchFamily="18" charset="0"/>
              </a:rPr>
              <a:t>Домстат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"   -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9,5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КУИ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170,2 (в т.ч. ОБ – 32,4)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муниципальных гарантий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43,2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3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59826" y="7651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/>
          </p:nvPr>
        </p:nvGraphicFramePr>
        <p:xfrm>
          <a:off x="767408" y="765176"/>
          <a:ext cx="640871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2"/>
          <p:cNvGraphicFramePr>
            <a:graphicFrameLocks/>
          </p:cNvGraphicFramePr>
          <p:nvPr>
            <p:extLst/>
          </p:nvPr>
        </p:nvGraphicFramePr>
        <p:xfrm>
          <a:off x="1797050" y="5013325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608888" y="1557338"/>
            <a:ext cx="424775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Защита населения и территории от </a:t>
            </a:r>
            <a:r>
              <a:rPr lang="ru-RU" altLang="ru-RU" sz="1100" b="1" u="sng" dirty="0" smtClean="0">
                <a:latin typeface="Times New Roman" pitchFamily="18" charset="0"/>
                <a:cs typeface="Times New Roman" pitchFamily="18" charset="0"/>
              </a:rPr>
              <a:t>ЧС, ГО:</a:t>
            </a:r>
            <a:endParaRPr lang="ru-RU" altLang="ru-RU" sz="1100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Мероприятия ГО и ЧС                                            -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Развитие и совершенствование системы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оповещения населения                         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МКУ "ЕДДС"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32,4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нац.безопасности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Обеспечение функций, связанных с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пожарной безопасностью    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Мероприятия по антитеррористической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защищенности соц.значимых объектов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1,6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 обеспечению общественного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порядка и общественной безопасности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2,3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Обеспечение деятельности общественных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формирований правоохранительной 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направленности                  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13,5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Развитие АПК «Безопасный регион»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45,1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26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695400" y="847800"/>
            <a:ext cx="10873208" cy="5029471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задачами бюджетной политики при формировании бюджета городского округа Домодедово являются: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2018 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экономика»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773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9416" y="789942"/>
          <a:ext cx="6709743" cy="3526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738282" y="5214950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392144" y="836712"/>
            <a:ext cx="4248472" cy="441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Транспорт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Доставка товаров в сельскую местность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3,4  (в т.ч.ОБ -  2,2)          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Организация транспортного обслуживания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населения                                     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4,1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Дорожное хозяйство: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дорог и тротуаров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558,2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Безопасность дорожного движения                 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60,0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Капитальный ремонт дорог                              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63,0  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Капитальный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ремонт дорог                              -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134,6  ГП - МБ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Ямочный ремонт дорог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20,0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ремонт дорог  с переходящим типом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окрытия  (щебень)                                            -      15,0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Ремонт дворовых территорий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(ГП)                 -        8,0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Проектирование на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моста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р.Рожайка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Племхозский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проезд)           -        6,0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Связь 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и информатика: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Развитие информационно-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коммуникац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-х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технологий         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20,6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нац.экономики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Поддержка малого и среднего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предпринимательства                  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0,5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Транспорт-ка в морг  умерших, не имеющих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близких по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закл.судмедэкспертизы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           -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11,0 (в т.ч. ОБ -  3,4)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Топогеодезия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межевание,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кадастр.земель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-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0,6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Сельское хозяйство и рыболовство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Отлов и содержание безнадзорных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животных                                               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8,2 - ОБ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8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98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«Жилищно-коммунальное хозяйство»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72589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404664"/>
          <a:ext cx="6696743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314152" y="4991968"/>
          <a:ext cx="8135938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10446" y="642919"/>
            <a:ext cx="446880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Жилищное хозяйство: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Ремонт подъездов в МКЖД                             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12,8  ГП - МБ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муниципального жилого фонда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13,3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Переселение граждан из аварийного жилищного фонда            -    15,0 (ОБ – 9,7)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Установка газовых датчиков в квартирах МКЖД </a:t>
            </a:r>
            <a:r>
              <a:rPr lang="ru-RU" altLang="ru-RU" sz="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-   16,2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Взнос в Фонд капитального ремонта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31,5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Коммунальное хозяйство, в </a:t>
            </a:r>
            <a:r>
              <a:rPr lang="ru-RU" altLang="ru-RU" sz="9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ВЗУ в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мкр.Востряково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ул.Ледовская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70,4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(в т.ч. ОБ -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45,7)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b="1" u="sng" dirty="0" smtClean="0">
                <a:latin typeface="Times New Roman" pitchFamily="18" charset="0"/>
                <a:cs typeface="Times New Roman" pitchFamily="18" charset="0"/>
              </a:rPr>
              <a:t>Благоустройство</a:t>
            </a:r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, в т.ч.: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Благоустройство сквера у ж/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станции в 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Белые Столбы                                                                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93,4 (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 т.ч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. ОБ -  60,6)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парков культуры и отдыха                                       -    33,6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Создание и ремонт пешеходных коммуникаций                        -       1,2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Расходы на модернизацию детских игровых площадок,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Установленных ранее с привлечением средств бюджета МО   -    14,4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МКУ «Специализированная служба 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 сфере погребения»                                                                       -    90,0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мест общего пользования         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436,8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и ремонт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контейнерных площадок            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38,7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Вывоз и захоронение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несанкционированных свалок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30,0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детских игровых площадок                                     -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43,4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внутриквартальных дорог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8,7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Ямочный ремонт дворовых территорий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15,0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Ремонт шахтных колодцев                                                             -      1,0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Плата за уличное освещение                                                          -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145,1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и ремонт уличного освещения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60,5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Реконструкция объектов уличного освещения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20,0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Технологическое присоединение сетей уличного освещения    -      3,0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арх.худ.подсветки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на здании Администрации       -      1,5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Гос.программа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«Светлый город»       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13,5 ГП - МБ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Замена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неэнергоэффективных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светильников наружного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освещения                                            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60,0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Борьба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 борщевиком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3,0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Осуществление переданных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полномочий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жилищному 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контролю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(надзору) за соблюдением гражданами </a:t>
            </a:r>
            <a:endParaRPr lang="ru-RU" alt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правил пользования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газом                                           -     1,7  (в т.ч. ОБ -1,0)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2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309" y="18864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77351" y="342901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66712" y="857232"/>
          <a:ext cx="6293384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97038" y="4775200"/>
          <a:ext cx="8137525" cy="93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5953124" y="1268760"/>
            <a:ext cx="5143537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гидротехнических сооружений    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11,7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Организация мероприятий по охране окружающей среды                -   1,6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Сбор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отходов на лесных участках,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транспортировка, утилизация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0,9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ОБ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24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«Образование»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281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41808" y="555491"/>
          <a:ext cx="6840759" cy="3265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7937" y="5013176"/>
          <a:ext cx="8568951" cy="980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7248128" y="750988"/>
            <a:ext cx="467995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Общее образование, в т.ч</a:t>
            </a:r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учреждений образования                          -   2 869,7 (в т.ч.ОБ – 2 364,4)</a:t>
            </a: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блока школы на 825 мест в д.Павловское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1 786,2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1 116,8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школы на 550 мест в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мкр.Барыбино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      403,0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т.ч.ОБ -  260,6)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оснащение, благоустройство</a:t>
            </a: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Краснопутьской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СОШ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391,7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 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352,5)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оснащение, благоустройство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Домодедовской СОШ № 2                                  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577,4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519,7)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питания обучающихся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274,0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-220,3)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Дошкольное образование: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учреждений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, оказывающих услугу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образования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-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654,0  (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 т.ч. ОБ -  1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182,8)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Проектирование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детского сада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на 240 мест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мкр.Южный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-    49,1 (в т.ч. ОБ – 46,7)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Дополнительное образование, в т.ч</a:t>
            </a:r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.: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 МБУ ДО «ДДШИ»  (11 филиалов)           -  257,5 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МБУ ДО ДМЦ «Альбатрос»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35,8 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 МБУ ДО ДДТ «Лира»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85,2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образования, в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Оздоровительная компания в каникулярное время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   40,9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12,8)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Управления образования                             -   47,7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МКУ «Информационно-методический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центр»                                                                       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23,4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Молодежная политика и оздоровление детей, в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Молодежного Центра «Победа»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-   61,5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Мероприятия по работе с детьми и молодежью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2,0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59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9048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35360" y="710569"/>
          <a:ext cx="5904656" cy="307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623888" y="5072063"/>
          <a:ext cx="10152062" cy="90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5951984" y="1326827"/>
            <a:ext cx="5976664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Культура, в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"Импульс"      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293,4 (17 структурных подразделений (ДК))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МАУ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ПКиО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«Елочки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»»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105,6  (5 структурных подразделений (парки))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музея                                           -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7,6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библиотек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80,2  (23 филиала)</a:t>
            </a:r>
          </a:p>
          <a:p>
            <a:endParaRPr lang="ru-RU" altLang="ru-RU" sz="1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Комплектования книжных фондов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библиотек                            -       1,2  (в </a:t>
            </a:r>
            <a:r>
              <a:rPr lang="ru-RU" altLang="ru-RU" sz="11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. ОБ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0,8)</a:t>
            </a:r>
          </a:p>
          <a:p>
            <a:endParaRPr lang="ru-RU" altLang="ru-RU" sz="1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Капитальный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ремонта ДК "Мир"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303,8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(в т.ч. ОБ –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199,3)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мероприятий                               -      10,0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вопросы: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Комитета по культуре              -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33,9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639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3389" y="3333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80960" y="928670"/>
          <a:ext cx="6768752" cy="298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31950" y="5373688"/>
          <a:ext cx="8135938" cy="93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7176120" y="1268759"/>
            <a:ext cx="4689723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Охрана семьи и детства: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Предоставление жилых помещений детям-сиротам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105,3 – ОБ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Выплаты молодым семьям на приобретение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жилого помещения      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-     10,8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 –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10,6)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Выплата компенсации части оплаты за      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пребывание детей в детском саду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69,0  - ОБ</a:t>
            </a:r>
          </a:p>
          <a:p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Пенсионное обеспечение: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Доплаты к пенсиям муниципальным служащим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14,0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Денежные выплаты Почетным гражданам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Социальное обеспечение населения: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Обеспечение жильем ветеранов, инвалидов                   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3,2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-ОБ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гражданам, нах-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в трудной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жизн.ситуации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5,2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по медицинским показаниям                                -    3,0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Оганизация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горячего питания малоимущим                  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1,9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инвалидам                                                               -    4,0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Помощь пенсионерам на зубопротезирование                          -    5,6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работникам реанимации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-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2,4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социально-значимых мероприятий (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ВОВ, вдовы, труженики тыла, узники, блокадники,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дети войны,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семьи погибших участников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локальных войн и т.д.) – 22,1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01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64651" y="312739"/>
            <a:ext cx="1083951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руб., %</a:t>
            </a:r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03513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/>
          </p:nvPr>
        </p:nvGraphicFramePr>
        <p:xfrm>
          <a:off x="695401" y="764704"/>
          <a:ext cx="5978576" cy="3395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827213" y="5013325"/>
          <a:ext cx="8301235" cy="93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5807969" y="1067573"/>
            <a:ext cx="504056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МАУ ГС "Авангард"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221,1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"СШ "Олимп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109,2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МБУ «ЦФКС «Горизонт»»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67,4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в области спорта  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3,0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Функционирование круглогодичной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спортивной секции по хоккею для детей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и подростков (Академия Фетисова)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-   10,0 (1-е полугодие 2024 г.)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Функционирование футбольных команд               -    6,0 (1-е полугодие 2024 г.)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Устройство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многофункциональной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хоккейной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площадки в ЖК «Домодедово Парк»  -    4,1</a:t>
            </a:r>
          </a:p>
          <a:p>
            <a:endParaRPr lang="ru-RU" alt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Субсидия МБУ «СШ «Олимп»» на укрепление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материально-технической базы                               -    5,3 (в 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. ОБ – 2,6)</a:t>
            </a:r>
          </a:p>
          <a:p>
            <a:endParaRPr lang="ru-RU" altLang="ru-RU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98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20189" y="30638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692696"/>
          <a:ext cx="6336704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82304" y="4703936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8132316" y="1457956"/>
            <a:ext cx="33750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Телевидение и радиовещание: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«Редакция газеты «Призыв»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19,0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Периодическая печать и издательство: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«Редакция газеты «Призыв»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47,4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14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408" y="1052736"/>
          <a:ext cx="105851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расходы                                                                                                            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5473529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5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2022-2026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3389" y="758825"/>
          <a:ext cx="10945218" cy="569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4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741,9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 туризм"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786,5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763,7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4 033,0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4 981,5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538,3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481,0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8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115,6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27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инфраструктуры,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отрасли обращения с отходами»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340653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135560" y="1268760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35560" y="404664"/>
            <a:ext cx="7632848" cy="529568"/>
          </a:xfrm>
        </p:spPr>
        <p:txBody>
          <a:bodyPr>
            <a:normAutofit/>
          </a:bodyPr>
          <a:lstStyle/>
          <a:p>
            <a:pPr algn="ctr"/>
            <a:r>
              <a:rPr lang="ru-RU" sz="1400" dirty="0">
                <a:latin typeface="Georgia" panose="02040502050405020303" pitchFamily="18" charset="0"/>
              </a:rPr>
              <a:t>Численность постоянного </a:t>
            </a:r>
            <a:r>
              <a:rPr lang="ru-RU" sz="1400" dirty="0" smtClean="0">
                <a:latin typeface="Georgia" panose="02040502050405020303" pitchFamily="18" charset="0"/>
              </a:rPr>
              <a:t>населения на конец года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6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7062" y="149908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2022-2026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3392" y="758827"/>
          <a:ext cx="10945217" cy="562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1 216,0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6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853,6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955,0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237,9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1 042,8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809,6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5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8612080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8" y="1124744"/>
          <a:ext cx="9937105" cy="4368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1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868375748"/>
                    </a:ext>
                  </a:extLst>
                </a:gridCol>
                <a:gridCol w="970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77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56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070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Диспансеризация определенных групп взрослого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57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мерами социальной поддержки медицинских работников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0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6" y="836713"/>
          <a:ext cx="9937102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3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7060">
                  <a:extLst>
                    <a:ext uri="{9D8B030D-6E8A-4147-A177-3AD203B41FA5}">
                      <a16:colId xmlns:a16="http://schemas.microsoft.com/office/drawing/2014/main" val="1440043733"/>
                    </a:ext>
                  </a:extLst>
                </a:gridCol>
              </a:tblGrid>
              <a:tr h="5073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840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 и туризм»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Цифровизация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858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860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865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роста числа пользователей муниципальных библиотек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31318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31320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31340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31350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31400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граждан, принимающих участие в добровольческой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215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224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5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посещений культурных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931,157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1085,038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1087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87091850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 культуры и отдыха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процентах к базовому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88320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38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631505" y="836712"/>
          <a:ext cx="9289029" cy="4694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2749">
                  <a:extLst>
                    <a:ext uri="{9D8B030D-6E8A-4147-A177-3AD203B41FA5}">
                      <a16:colId xmlns:a16="http://schemas.microsoft.com/office/drawing/2014/main" val="129224277"/>
                    </a:ext>
                  </a:extLst>
                </a:gridCol>
                <a:gridCol w="922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80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03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 и туризм»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6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94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12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836713"/>
          <a:ext cx="10369150" cy="514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9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9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6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777970656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 (нарастающим итогом)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1308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85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39416" y="836713"/>
          <a:ext cx="10297143" cy="550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5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319">
                  <a:extLst>
                    <a:ext uri="{9D8B030D-6E8A-4147-A177-3AD203B41FA5}">
                      <a16:colId xmlns:a16="http://schemas.microsoft.com/office/drawing/2014/main" val="2630203483"/>
                    </a:ext>
                  </a:extLst>
                </a:gridCol>
                <a:gridCol w="1016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59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9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обучающихся, получающих начальное общее образование 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 инвалидов в возрасте от 1,5 года до 7 лет, охваченных дошкольным образованием, в общей численности детей- 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9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84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74289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8693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836712"/>
          <a:ext cx="10081119" cy="4968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3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918">
                  <a:extLst>
                    <a:ext uri="{9D8B030D-6E8A-4147-A177-3AD203B41FA5}">
                      <a16:colId xmlns:a16="http://schemas.microsoft.com/office/drawing/2014/main" val="679526662"/>
                    </a:ext>
                  </a:extLst>
                </a:gridCol>
                <a:gridCol w="990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925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3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746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3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В общеобразовательных организациях, расположенных в сельской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12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8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776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559497" y="836713"/>
          <a:ext cx="9361038" cy="5383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5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6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794">
                  <a:extLst>
                    <a:ext uri="{9D8B030D-6E8A-4147-A177-3AD203B41FA5}">
                      <a16:colId xmlns:a16="http://schemas.microsoft.com/office/drawing/2014/main" val="3399460651"/>
                    </a:ext>
                  </a:extLst>
                </a:gridCol>
                <a:gridCol w="870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4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5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числа граждан старшего возраста, ведущих активный образ жизни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16007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5433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5" y="836713"/>
          <a:ext cx="10441159" cy="5598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0">
                  <a:extLst>
                    <a:ext uri="{9D8B030D-6E8A-4147-A177-3AD203B41FA5}">
                      <a16:colId xmlns:a16="http://schemas.microsoft.com/office/drawing/2014/main" val="4270859359"/>
                    </a:ext>
                  </a:extLst>
                </a:gridCol>
                <a:gridCol w="97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3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9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45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7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пострадавших в результате несчастных случаев, связанных с производством со смертельным исходом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37188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818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7" y="836713"/>
          <a:ext cx="9865097" cy="5341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3427451013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 которым оказана  имущественная поддержка 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08214081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866951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951456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8226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28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839416" y="1052736"/>
          <a:ext cx="97210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5440" y="260648"/>
            <a:ext cx="10585176" cy="504056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</a:t>
            </a:r>
            <a:r>
              <a:rPr lang="ru-RU" sz="1200" dirty="0" smtClean="0">
                <a:latin typeface="Georgia" panose="02040502050405020303" pitchFamily="18" charset="0"/>
              </a:rPr>
              <a:t> Инвестиции в основной капитал за счет всех источников финансирования по полному кругу организаций                                                                        (млрд. 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627090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793088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984">
                  <a:extLst>
                    <a:ext uri="{9D8B030D-6E8A-4147-A177-3AD203B41FA5}">
                      <a16:colId xmlns:a16="http://schemas.microsoft.com/office/drawing/2014/main" val="1433736708"/>
                    </a:ext>
                  </a:extLst>
                </a:gridCol>
                <a:gridCol w="910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34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5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7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38409056"/>
                  </a:ext>
                </a:extLst>
              </a:tr>
              <a:tr h="5670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068179"/>
                  </a:ext>
                </a:extLst>
              </a:tr>
              <a:tr h="6485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51603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3863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343472" y="836712"/>
          <a:ext cx="9793088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985">
                  <a:extLst>
                    <a:ext uri="{9D8B030D-6E8A-4147-A177-3AD203B41FA5}">
                      <a16:colId xmlns:a16="http://schemas.microsoft.com/office/drawing/2014/main" val="1012936663"/>
                    </a:ext>
                  </a:extLst>
                </a:gridCol>
                <a:gridCol w="910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045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8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5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24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               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доступных для инвалидов и других маломобильных групп населения муниципальных объектов инфраструктуры в общем количестве муниципальных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6355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8" cy="5789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3367674388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59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8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07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1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проживающего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87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82255698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3527503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Сохранена сеть организаций, реализующих дополнительные образовательные программы спортивной подготовки, в ведении органов управления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67162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5028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2"/>
          <a:ext cx="10225137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1463847858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419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86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61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1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1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сельского населения в общей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6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собак  без владельцев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5581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441161" cy="4795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66013532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5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населения, участвующего в мероприятиях по формированию экологической культуры и образования населения в сфере защиты окружающей среды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мероприятий по охране и воспроизводству объектов животного мира на территории городского округа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51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гидротехнических  сооружений, находящихся в муниципальной собственности, для которых разработана документация, необходимая для их эксплуатации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обследованных гидротехнических 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водных объектов, находящихся в муниципальной собственности, на которых проведен комплекс мероприятий по ликвидации последствий их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57543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0068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225134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5">
                  <a:extLst>
                    <a:ext uri="{9D8B030D-6E8A-4147-A177-3AD203B41FA5}">
                      <a16:colId xmlns:a16="http://schemas.microsoft.com/office/drawing/2014/main" val="607123764"/>
                    </a:ext>
                  </a:extLst>
                </a:gridCol>
                <a:gridCol w="95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4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3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3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91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3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прудов на которых выполнены работы по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очиствке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мусора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6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гидротехнических сооружений с неудовлетворительным и опасным уровнем безопасности, приведенных в безопасное техническое состояние и поддерживаемых в безаварийном режиме работы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42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отходов, на лесных участках в составе земель лесного фонда, не предоставленных гражданам и юридическим лицам, в общем объеме обнаруженных отходов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30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28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369150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1020410242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79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54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Снижение общего количества преступлений, совершенных на территории муниципального образования, не менее чем на 3%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86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вовлеченности населения в незаконный оборот наркотиков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криминогенности наркомании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кладбищ, соответствующих требованиям Регионального стандарта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40101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343473" y="836712"/>
          <a:ext cx="9937103" cy="5184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4259857413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71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9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56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6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"112"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</a:t>
                      </a:r>
                    </a:p>
                    <a:p>
                      <a:pPr algn="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05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Укомплектованность резервного фонда материальных ресурсов для ликвидации чрезвычайных ситуаций муниципального характера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205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населения, проживающего или осуществляющего хозяйственную деятельность в границах зоны действия технических средств оповещения (электрических, электронных сирен и мощных акустических систем) муниципальной автоматизированной системы централизованного оповещения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542760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0586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3" y="1340768"/>
          <a:ext cx="9865096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1108196868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67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8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4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средствами индивидуальной защиты, медицинскими средствами индивидуальной защиты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1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защитными сооружениями гражданской обороны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числа погибших при пожарах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547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2"/>
          <a:ext cx="10369154" cy="4996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4209453435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923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55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02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жилищного строительства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688,32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83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471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408" y="874860"/>
          <a:ext cx="9937104" cy="50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7488" y="332656"/>
            <a:ext cx="864096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995469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225137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9748">
                  <a:extLst>
                    <a:ext uri="{9D8B030D-6E8A-4147-A177-3AD203B41FA5}">
                      <a16:colId xmlns:a16="http://schemas.microsoft.com/office/drawing/2014/main" val="2667535001"/>
                    </a:ext>
                  </a:extLst>
                </a:gridCol>
                <a:gridCol w="9597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44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6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детских,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41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освещенности территорий общественного пользования в пределах городской черты на конец года, не менее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411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освещенности территорий общественного пользования вне пределов городской черты на конец года, не менее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07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территориях которых реализуются проекты по созданию комфортной городской среды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29397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3156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332652"/>
          <a:ext cx="10441158" cy="5760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3287974242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118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18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52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6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 ремонт асфальтового покрытия дворовых территорий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9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Устранены дефекты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9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и отремонтированы пешеходные коммуникации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Приобретена коммунальная техника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 устройство и модернизация контейнерных площадок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1585,54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Благоустроены дворовые территории за счет средств муниципального образования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75606069"/>
                  </a:ext>
                </a:extLst>
              </a:tr>
              <a:tr h="991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и отремонтированы пешеходные коммуникации за счет средств муниципального образования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17092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4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9" cy="4708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1665132461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8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42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Обеспечено содержание дворовых территорий и общественных пространств за счет бюджетных средств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25693487"/>
                  </a:ext>
                </a:extLst>
              </a:tr>
              <a:tr h="4587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0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Заменена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неэнергоэффективных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светильников наружного освещения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2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шкафов управления наружным освещением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5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домов, в которых проведен капитальный ремонт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в многоквартирных домах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детских, игровых площадок, установленных ранее с привлечением средств бюджета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10025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0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3"/>
          <a:ext cx="10081119" cy="5481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6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778">
                  <a:extLst>
                    <a:ext uri="{9D8B030D-6E8A-4147-A177-3AD203B41FA5}">
                      <a16:colId xmlns:a16="http://schemas.microsoft.com/office/drawing/2014/main" val="3275600096"/>
                    </a:ext>
                  </a:extLst>
                </a:gridCol>
                <a:gridCol w="93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5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2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28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5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совокупной результативности реализации мероприятий, направленных на развитие конкуренции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2419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02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797169"/>
          <a:ext cx="10585176" cy="5720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2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3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4669">
                  <a:extLst>
                    <a:ext uri="{9D8B030D-6E8A-4147-A177-3AD203B41FA5}">
                      <a16:colId xmlns:a16="http://schemas.microsoft.com/office/drawing/2014/main" val="2679454174"/>
                    </a:ext>
                  </a:extLst>
                </a:gridCol>
                <a:gridCol w="9846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357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0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2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2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Число субъектов МСП в расчете на 10 тыс. человек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вновь созданных субъектов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00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недвижимого имущества, предоставленных субъектам  малого и среднего предпринимательства и физическим лицам, не являющимся индивидуальными предпринимателями и применяющим специальный налоговый режим «налог на профессиональный доход» в рамках оказания имущественной поддержи и (или) предоставления муниципальной преференции для поддержки субъектов малого и среднего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42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заключенных договоров с субъектами малого и среднего предпринимательства для размещения нестационарных торговых объектов на территории парков культуры и отдыха городских округов Московской области без проведения торгов на льготных условиях при организации: мобильной торговли (в мобильных пунктах быстрого питания (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фудтраках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и передвижных сооружениях (тележках), торговли в киосках малых площадью до 9 кв. м включительно и торговых автоматах (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вендинговых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автоматах).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296299370"/>
                  </a:ext>
                </a:extLst>
              </a:tr>
              <a:tr h="3587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 м. /на 1000 жителей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39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предприятиями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 мест /на 1000 жите­лей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9721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14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764702"/>
          <a:ext cx="10441159" cy="48245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2">
                  <a:extLst>
                    <a:ext uri="{9D8B030D-6E8A-4147-A177-3AD203B41FA5}">
                      <a16:colId xmlns:a16="http://schemas.microsoft.com/office/drawing/2014/main" val="370841674"/>
                    </a:ext>
                  </a:extLst>
                </a:gridCol>
                <a:gridCol w="971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315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7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37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83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предприятиями бытового обслуживания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раб. мест /на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2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1" y="836712"/>
          <a:ext cx="9937104" cy="5400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1685380569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913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05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8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1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9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земельных участков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7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9865096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44850888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59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77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использования земель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незарегистрированных объектов недвижимого имущества, вовлеченных в налоговый оборот по результатам МЗК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09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44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расторжению договоров аренды земельных участков и размещению на Инвестиционном портале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98641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3" y="836713"/>
          <a:ext cx="10297143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7873">
                  <a:extLst>
                    <a:ext uri="{9D8B030D-6E8A-4147-A177-3AD203B41FA5}">
                      <a16:colId xmlns:a16="http://schemas.microsoft.com/office/drawing/2014/main" val="4005580125"/>
                    </a:ext>
                  </a:extLst>
                </a:gridCol>
                <a:gridCol w="957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762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41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3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поступлений налоговых и неналоговых доходов в бюджет городского округа на уровне утвержденных плановых назначений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806843386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2027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2911082925"/>
                  </a:ext>
                </a:extLst>
              </a:tr>
              <a:tr h="4294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3713588772"/>
                  </a:ext>
                </a:extLst>
              </a:tr>
              <a:tr h="7349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задолженности по имущественным налогам в консолидированный бюджет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2490815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80419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836712"/>
          <a:ext cx="10801202" cy="5470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7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763">
                  <a:extLst>
                    <a:ext uri="{9D8B030D-6E8A-4147-A177-3AD203B41FA5}">
                      <a16:colId xmlns:a16="http://schemas.microsoft.com/office/drawing/2014/main" val="499520442"/>
                    </a:ext>
                  </a:extLst>
                </a:gridCol>
                <a:gridCol w="1004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38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5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61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информированности  населения в средствах массовой информации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информированности населения в социальных сетях и мессенджерах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2461017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5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молодежи, задействованной в мероприятиях по вовлечению в общественную жизнь, от общего числа молодежи в городском округе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1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реализованных проектов инициативного бюджетирования от общего числа заявленных проектов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Общая численность граждан Российской Федерации, вовлеченных центрами (сообществами, объединениями) поддержки добровольчества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0,25046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0,034939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44817887"/>
                  </a:ext>
                </a:extLst>
              </a:tr>
              <a:tr h="316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занимающихся добровольческой (волонтерской) деятельностью в городском округе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69820662"/>
                  </a:ext>
                </a:extLst>
              </a:tr>
              <a:tr h="501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трудоустроенных несовершеннолетних граждан в возрасте от 14 до 18 лет в свободное от учебы время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5428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03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343472" y="1124744"/>
          <a:ext cx="93610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9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93001738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4" y="836712"/>
          <a:ext cx="10945217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8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159">
                  <a:extLst>
                    <a:ext uri="{9D8B030D-6E8A-4147-A177-3AD203B41FA5}">
                      <a16:colId xmlns:a16="http://schemas.microsoft.com/office/drawing/2014/main" val="205916629"/>
                    </a:ext>
                  </a:extLst>
                </a:gridCol>
                <a:gridCol w="1018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36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6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813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35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области, включенных в Перечень маршрутов регулярных перевозок по регулируемым тарифам, на которых отдельным категориям граждан предоставляются меры социальной поддержки, утверждаемый Правительством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15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автомобильных дорог местного значения, соответствующих нормативным требованиям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7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погибших в дорожно-транспортных происшествиях, человек 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16619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73524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937103" cy="5388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509660716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07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9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 в МФЦ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97,5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4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8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684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3" y="836713"/>
          <a:ext cx="10081119" cy="51177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6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779">
                  <a:extLst>
                    <a:ext uri="{9D8B030D-6E8A-4147-A177-3AD203B41FA5}">
                      <a16:colId xmlns:a16="http://schemas.microsoft.com/office/drawing/2014/main" val="3460435113"/>
                    </a:ext>
                  </a:extLst>
                </a:gridCol>
                <a:gridCol w="9377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207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53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9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юридически значимого электронного документооборота в органах местного самоуправления и подведомственных им учреждениях в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5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34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Быстро/качественно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решаем - Доля сообщений, отправленных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пользователями с подтвержденной учётной записью ЕСИА, которые имеют признак повторной отправки, повторного переноса сроков решения, нарушения срока предоставления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60203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153126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1527666161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76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0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обеспечены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1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домохозяйств, которым обеспечена возможность фиксированного широкополосного доступа к информационно-телекоммуникационной сети «Интернет»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98527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19436" y="881470"/>
          <a:ext cx="10153127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300130975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771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74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актуальными документами территориального планирования и градостроительного зонирования городского округа Московской области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7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8449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908720"/>
          <a:ext cx="10441160" cy="5417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301056743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8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6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98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10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ВНС, станций водоподготовки, сетей (участков сетей)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3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 (реконструируемых) канализационных коллекторов, канализационных насосных станций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36059447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теплоснабжения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80081643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актуальных схем теплоснабжения, водоснабжения и водоотведения, программ комплексного развития систем коммунальной инфраструктуры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15537014"/>
                  </a:ext>
                </a:extLst>
              </a:tr>
              <a:tr h="5338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 инженерной инфраструктуры для комплексов по переработке и размещению отходов (КПО)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0723957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зданий, строений, сооружений муниципальной собственности, соответствующих нормальному уровню энергетической эффективности и выше (А, B, C, D).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38,4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38,71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43,2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45,6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49393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83537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3" y="836712"/>
          <a:ext cx="10153128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70">
                  <a:extLst>
                    <a:ext uri="{9D8B030D-6E8A-4147-A177-3AD203B41FA5}">
                      <a16:colId xmlns:a16="http://schemas.microsoft.com/office/drawing/2014/main" val="2007737983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898166832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70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0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06">
                <a:tc gridSpan="8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94,48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Оснащенность многоквартирных домов общедомовыми (коллективными) приборами учета потребляемых энергетических ресурсов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83,96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84,51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57,86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59,31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газопроводов к населенным пунктам с последующей газификацией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86354082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на возмещение недополученных доходов и (или) возмещение фактически понесенных затрат в связи с производством (реализацией) товаров, выполнением работ, оказанием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3096391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выданных предписаний органами местного самоуправления  по региональному государственному жилищному контролю (надзору) за соблюдением гражданами требований правил пользования газом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9961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1886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1052735"/>
          <a:ext cx="10225137" cy="3539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88298601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206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490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01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92606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1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3"/>
          <a:ext cx="10513167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1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18.04.2023 №  290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793,5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92,36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 о. Домодедово МО от 29.03.2023 № 271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19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24.10.2023 № 443 "Об  оказании единовременной материальной помощи«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10200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57706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928686"/>
          <a:ext cx="10369151" cy="494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30.01.2023 №  19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550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911424" y="980728"/>
          <a:ext cx="95770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45067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4479562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5400" y="274638"/>
            <a:ext cx="95154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87499" y="1052736"/>
          <a:ext cx="10449059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21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30.01.2023 №  20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08.02.2023 №  89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18049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79375" y="908721"/>
          <a:ext cx="10729192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6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0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1-4/1296«О  бюджете городского округа 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7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96,77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3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1 348,0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64702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416" y="274638"/>
            <a:ext cx="937138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46309" y="980728"/>
          <a:ext cx="10290250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3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17022,0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16051,5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2056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3432" y="274638"/>
            <a:ext cx="9227368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908721"/>
          <a:ext cx="10369151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7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24.11.2023№ 1-4/1386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10349,5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46 (15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3999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78777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299376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83792" y="908721"/>
          <a:ext cx="10324778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9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4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2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712,9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1135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7408" y="274638"/>
            <a:ext cx="944339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6" y="908047"/>
          <a:ext cx="10297142" cy="5502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7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4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687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2024 и 2025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5172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16294,7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</a:t>
                      </a:r>
                      <a:r>
                        <a:rPr kumimoji="0" lang="ru-RU" sz="9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период 2024 и 2025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8537,4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7145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3392" y="44624"/>
            <a:ext cx="1036915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90" y="764703"/>
          <a:ext cx="10873208" cy="5561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9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9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099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2 124,5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433,9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7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ЖК 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441,0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76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221,0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268,0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142,5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21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 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87" y="764702"/>
          <a:ext cx="10657188" cy="5809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5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9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40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60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20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296,9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282,4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5571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2023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года. </a:t>
                      </a:r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90484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250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Западный,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Текстильщиков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(ПИР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</a:t>
                      </a:r>
                      <a:r>
                        <a:rPr kumimoji="0" lang="en-US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33,5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42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678706"/>
          <a:ext cx="10513167" cy="5846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8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4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5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двух сборных коллекторов и двух КНС в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около 1 000 человек централизованной системой водоотведения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. Северный, ул.1-ая Коммунистическая.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году.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583,8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Коммунистическая.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550,2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94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400" y="1268760"/>
            <a:ext cx="10441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21321</TotalTime>
  <Words>14656</Words>
  <Application>Microsoft Office PowerPoint</Application>
  <PresentationFormat>Широкоэкранный</PresentationFormat>
  <Paragraphs>3883</Paragraphs>
  <Slides>99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99</vt:i4>
      </vt:variant>
    </vt:vector>
  </HeadingPairs>
  <TitlesOfParts>
    <vt:vector size="110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 проекта бюджета городского округа Домодедово  на 2025 год и плановый период 2026 и 2027 гг. (по решению Совета депутатов г.о. Домодедово от 24.11.2024 №1-4/1496)  </vt:lpstr>
      <vt:lpstr>Глоссарий</vt:lpstr>
      <vt:lpstr>Социально-экономические условия реализации бюджетной и налоговой политики Московской области</vt:lpstr>
      <vt:lpstr>Бюджетная политика городского округа Домодедово</vt:lpstr>
      <vt:lpstr>Численность постоянного населения на конец года                                                                                                           (тыс. чел.)</vt:lpstr>
      <vt:lpstr>       Инвестиции в основной капитал за счет всех источников финансирования по полному кругу организаций                                                                        (млрд. руб.)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20245год и плановый период 2026 и 2027 гг. в сравнении с фактическим исполнением                    2021-2023 годов и ожидаемым исполнением 2024 года                                                                                                                             млн. руб.</vt:lpstr>
      <vt:lpstr>Основные параметры бюджета на 2025 год и плановый период 2026 и 2027 гг. в сравнении с фактическим исполнением 2022-2023 годов и ожидаемым исполнением 2024 года, млн. руб.</vt:lpstr>
      <vt:lpstr>                                                                                   Муниципальный долг,  млн.руб.</vt:lpstr>
      <vt:lpstr>Объем и структура муниципального внутреннего долга городского округа Домодедово                            млн.руб.</vt:lpstr>
      <vt:lpstr>                                 Динамика доходов 2023-2027 гг.  млн. руб.</vt:lpstr>
      <vt:lpstr>Презентация PowerPoint</vt:lpstr>
      <vt:lpstr>Структура налоговых доходов 2025 года, млн.руб.</vt:lpstr>
      <vt:lpstr>Структура неналоговых доходов 2025 года, млн.руб.</vt:lpstr>
      <vt:lpstr>Изменение структуры налоговых и неналоговых доходов городского округа Домодедово за 2023-2027 гг.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2023-2027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2022-2026 годах по программам</vt:lpstr>
      <vt:lpstr>Расходы бюджета городского округа в 2022-2026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3482</cp:revision>
  <cp:lastPrinted>2022-11-09T13:42:47Z</cp:lastPrinted>
  <dcterms:created xsi:type="dcterms:W3CDTF">2015-09-30T07:48:07Z</dcterms:created>
  <dcterms:modified xsi:type="dcterms:W3CDTF">2024-11-25T09:26:03Z</dcterms:modified>
</cp:coreProperties>
</file>