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3.xml" ContentType="application/vnd.openxmlformats-officedocument.presentationml.notesSlide+xml"/>
  <Override PartName="/ppt/charts/chart9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0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9"/>
  </p:notesMasterIdLst>
  <p:sldIdLst>
    <p:sldId id="256" r:id="rId2"/>
    <p:sldId id="337" r:id="rId3"/>
    <p:sldId id="951" r:id="rId4"/>
    <p:sldId id="952" r:id="rId5"/>
    <p:sldId id="953" r:id="rId6"/>
    <p:sldId id="954" r:id="rId7"/>
    <p:sldId id="955" r:id="rId8"/>
    <p:sldId id="336" r:id="rId9"/>
    <p:sldId id="335" r:id="rId10"/>
    <p:sldId id="338" r:id="rId11"/>
    <p:sldId id="956" r:id="rId12"/>
    <p:sldId id="996" r:id="rId13"/>
    <p:sldId id="958" r:id="rId14"/>
    <p:sldId id="959" r:id="rId15"/>
    <p:sldId id="960" r:id="rId16"/>
    <p:sldId id="961" r:id="rId17"/>
    <p:sldId id="962" r:id="rId18"/>
    <p:sldId id="963" r:id="rId19"/>
    <p:sldId id="964" r:id="rId20"/>
    <p:sldId id="965" r:id="rId21"/>
    <p:sldId id="966" r:id="rId22"/>
    <p:sldId id="967" r:id="rId23"/>
    <p:sldId id="968" r:id="rId24"/>
    <p:sldId id="969" r:id="rId25"/>
    <p:sldId id="970" r:id="rId26"/>
    <p:sldId id="971" r:id="rId27"/>
    <p:sldId id="972" r:id="rId28"/>
    <p:sldId id="973" r:id="rId29"/>
    <p:sldId id="974" r:id="rId30"/>
    <p:sldId id="975" r:id="rId31"/>
    <p:sldId id="976" r:id="rId32"/>
    <p:sldId id="977" r:id="rId33"/>
    <p:sldId id="978" r:id="rId34"/>
    <p:sldId id="997" r:id="rId35"/>
    <p:sldId id="998" r:id="rId36"/>
    <p:sldId id="999" r:id="rId37"/>
    <p:sldId id="1000" r:id="rId38"/>
    <p:sldId id="1001" r:id="rId39"/>
    <p:sldId id="1002" r:id="rId40"/>
    <p:sldId id="1003" r:id="rId41"/>
    <p:sldId id="1004" r:id="rId42"/>
    <p:sldId id="1005" r:id="rId43"/>
    <p:sldId id="1006" r:id="rId44"/>
    <p:sldId id="1007" r:id="rId45"/>
    <p:sldId id="1008" r:id="rId46"/>
    <p:sldId id="1009" r:id="rId47"/>
    <p:sldId id="1010" r:id="rId48"/>
    <p:sldId id="1011" r:id="rId49"/>
    <p:sldId id="1012" r:id="rId50"/>
    <p:sldId id="1013" r:id="rId51"/>
    <p:sldId id="1014" r:id="rId52"/>
    <p:sldId id="1015" r:id="rId53"/>
    <p:sldId id="1016" r:id="rId54"/>
    <p:sldId id="1017" r:id="rId55"/>
    <p:sldId id="1018" r:id="rId56"/>
    <p:sldId id="1019" r:id="rId57"/>
    <p:sldId id="1020" r:id="rId58"/>
    <p:sldId id="1021" r:id="rId59"/>
    <p:sldId id="1022" r:id="rId60"/>
    <p:sldId id="1023" r:id="rId61"/>
    <p:sldId id="1024" r:id="rId62"/>
    <p:sldId id="1025" r:id="rId63"/>
    <p:sldId id="1026" r:id="rId64"/>
    <p:sldId id="1027" r:id="rId65"/>
    <p:sldId id="1028" r:id="rId66"/>
    <p:sldId id="1029" r:id="rId67"/>
    <p:sldId id="1030" r:id="rId68"/>
    <p:sldId id="1031" r:id="rId69"/>
    <p:sldId id="1032" r:id="rId70"/>
    <p:sldId id="1033" r:id="rId71"/>
    <p:sldId id="1034" r:id="rId72"/>
    <p:sldId id="1035" r:id="rId73"/>
    <p:sldId id="1036" r:id="rId74"/>
    <p:sldId id="1037" r:id="rId75"/>
    <p:sldId id="1038" r:id="rId76"/>
    <p:sldId id="1039" r:id="rId77"/>
    <p:sldId id="1040" r:id="rId78"/>
    <p:sldId id="1041" r:id="rId79"/>
    <p:sldId id="1042" r:id="rId80"/>
    <p:sldId id="1043" r:id="rId81"/>
    <p:sldId id="1044" r:id="rId82"/>
    <p:sldId id="1045" r:id="rId83"/>
    <p:sldId id="1046" r:id="rId84"/>
    <p:sldId id="1047" r:id="rId85"/>
    <p:sldId id="1048" r:id="rId86"/>
    <p:sldId id="1049" r:id="rId87"/>
    <p:sldId id="1050" r:id="rId88"/>
    <p:sldId id="1051" r:id="rId89"/>
    <p:sldId id="1052" r:id="rId90"/>
    <p:sldId id="1053" r:id="rId91"/>
    <p:sldId id="1054" r:id="rId92"/>
    <p:sldId id="1055" r:id="rId93"/>
    <p:sldId id="1056" r:id="rId94"/>
    <p:sldId id="1057" r:id="rId95"/>
    <p:sldId id="1058" r:id="rId96"/>
    <p:sldId id="1059" r:id="rId97"/>
    <p:sldId id="1060" r:id="rId98"/>
    <p:sldId id="1061" r:id="rId99"/>
    <p:sldId id="1062" r:id="rId100"/>
    <p:sldId id="1063" r:id="rId101"/>
    <p:sldId id="1064" r:id="rId102"/>
    <p:sldId id="1065" r:id="rId103"/>
    <p:sldId id="1066" r:id="rId104"/>
    <p:sldId id="1067" r:id="rId105"/>
    <p:sldId id="1068" r:id="rId106"/>
    <p:sldId id="1069" r:id="rId107"/>
    <p:sldId id="1070" r:id="rId108"/>
    <p:sldId id="1071" r:id="rId109"/>
    <p:sldId id="1072" r:id="rId110"/>
    <p:sldId id="1073" r:id="rId111"/>
    <p:sldId id="1074" r:id="rId112"/>
    <p:sldId id="1075" r:id="rId113"/>
    <p:sldId id="1076" r:id="rId114"/>
    <p:sldId id="1077" r:id="rId115"/>
    <p:sldId id="1078" r:id="rId116"/>
    <p:sldId id="1079" r:id="rId117"/>
    <p:sldId id="1080" r:id="rId118"/>
    <p:sldId id="1081" r:id="rId119"/>
    <p:sldId id="1082" r:id="rId120"/>
    <p:sldId id="1083" r:id="rId121"/>
    <p:sldId id="1084" r:id="rId122"/>
    <p:sldId id="1085" r:id="rId123"/>
    <p:sldId id="1086" r:id="rId124"/>
    <p:sldId id="1087" r:id="rId125"/>
    <p:sldId id="1088" r:id="rId126"/>
    <p:sldId id="1089" r:id="rId127"/>
    <p:sldId id="1090" r:id="rId128"/>
    <p:sldId id="1091" r:id="rId129"/>
    <p:sldId id="1092" r:id="rId130"/>
    <p:sldId id="1093" r:id="rId131"/>
    <p:sldId id="1094" r:id="rId132"/>
    <p:sldId id="1095" r:id="rId133"/>
    <p:sldId id="1096" r:id="rId134"/>
    <p:sldId id="1097" r:id="rId135"/>
    <p:sldId id="1098" r:id="rId136"/>
    <p:sldId id="1099" r:id="rId137"/>
    <p:sldId id="1100" r:id="rId138"/>
    <p:sldId id="1101" r:id="rId139"/>
    <p:sldId id="1102" r:id="rId140"/>
    <p:sldId id="1103" r:id="rId141"/>
    <p:sldId id="1104" r:id="rId142"/>
    <p:sldId id="1105" r:id="rId143"/>
    <p:sldId id="1106" r:id="rId144"/>
    <p:sldId id="1107" r:id="rId145"/>
    <p:sldId id="1108" r:id="rId146"/>
    <p:sldId id="1109" r:id="rId147"/>
    <p:sldId id="1110" r:id="rId148"/>
    <p:sldId id="1111" r:id="rId149"/>
    <p:sldId id="1112" r:id="rId150"/>
    <p:sldId id="1113" r:id="rId151"/>
    <p:sldId id="1114" r:id="rId152"/>
    <p:sldId id="1115" r:id="rId153"/>
    <p:sldId id="1116" r:id="rId154"/>
    <p:sldId id="1117" r:id="rId155"/>
    <p:sldId id="1118" r:id="rId156"/>
    <p:sldId id="1119" r:id="rId157"/>
    <p:sldId id="1120" r:id="rId158"/>
    <p:sldId id="1121" r:id="rId159"/>
    <p:sldId id="1122" r:id="rId160"/>
    <p:sldId id="1123" r:id="rId161"/>
    <p:sldId id="1124" r:id="rId162"/>
    <p:sldId id="1125" r:id="rId163"/>
    <p:sldId id="1126" r:id="rId164"/>
    <p:sldId id="1127" r:id="rId165"/>
    <p:sldId id="1128" r:id="rId166"/>
    <p:sldId id="1129" r:id="rId167"/>
    <p:sldId id="1130" r:id="rId168"/>
    <p:sldId id="1131" r:id="rId169"/>
    <p:sldId id="1132" r:id="rId170"/>
    <p:sldId id="1133" r:id="rId171"/>
    <p:sldId id="1134" r:id="rId172"/>
    <p:sldId id="1135" r:id="rId173"/>
    <p:sldId id="1136" r:id="rId174"/>
    <p:sldId id="1137" r:id="rId175"/>
    <p:sldId id="1138" r:id="rId176"/>
    <p:sldId id="1139" r:id="rId177"/>
    <p:sldId id="1140" r:id="rId178"/>
  </p:sldIdLst>
  <p:sldSz cx="9144000" cy="6858000" type="screen4x3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BBA8"/>
    <a:srgbClr val="FF0000"/>
    <a:srgbClr val="6E6FA6"/>
    <a:srgbClr val="969696"/>
    <a:srgbClr val="5BA7AD"/>
    <a:srgbClr val="DB8E63"/>
    <a:srgbClr val="BB75BD"/>
    <a:srgbClr val="60619E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732" autoAdjust="0"/>
    <p:restoredTop sz="86400" autoAdjust="0"/>
  </p:normalViewPr>
  <p:slideViewPr>
    <p:cSldViewPr>
      <p:cViewPr varScale="1">
        <p:scale>
          <a:sx n="100" d="100"/>
          <a:sy n="100" d="100"/>
        </p:scale>
        <p:origin x="138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66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54" Type="http://schemas.openxmlformats.org/officeDocument/2006/relationships/slide" Target="slides/slide153.xml"/><Relationship Id="rId159" Type="http://schemas.openxmlformats.org/officeDocument/2006/relationships/slide" Target="slides/slide158.xml"/><Relationship Id="rId175" Type="http://schemas.openxmlformats.org/officeDocument/2006/relationships/slide" Target="slides/slide174.xml"/><Relationship Id="rId170" Type="http://schemas.openxmlformats.org/officeDocument/2006/relationships/slide" Target="slides/slide169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65" Type="http://schemas.openxmlformats.org/officeDocument/2006/relationships/slide" Target="slides/slide164.xml"/><Relationship Id="rId181" Type="http://schemas.openxmlformats.org/officeDocument/2006/relationships/viewProps" Target="viewProp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slide" Target="slides/slide154.xml"/><Relationship Id="rId171" Type="http://schemas.openxmlformats.org/officeDocument/2006/relationships/slide" Target="slides/slide170.xml"/><Relationship Id="rId176" Type="http://schemas.openxmlformats.org/officeDocument/2006/relationships/slide" Target="slides/slide175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slide" Target="slides/slide160.xml"/><Relationship Id="rId166" Type="http://schemas.openxmlformats.org/officeDocument/2006/relationships/slide" Target="slides/slide165.xml"/><Relationship Id="rId18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72" Type="http://schemas.openxmlformats.org/officeDocument/2006/relationships/slide" Target="slides/slide171.xml"/><Relationship Id="rId180" Type="http://schemas.openxmlformats.org/officeDocument/2006/relationships/presProps" Target="presProps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183" Type="http://schemas.openxmlformats.org/officeDocument/2006/relationships/tableStyles" Target="tableStyle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notesMaster" Target="notesMasters/notesMaster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833540063093452E-2"/>
                  <c:y val="-0.42825055261404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0D3-4DAC-A901-46033453912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9.7734742705794398E-3"/>
                  <c:y val="-0.4202704110440040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0D3-4DAC-A901-46033453912D}"/>
                </c:ext>
                <c:ext xmlns:c15="http://schemas.microsoft.com/office/drawing/2012/chart" uri="{CE6537A1-D6FC-4f65-9D91-7224C49458BB}">
                  <c15:layout>
                    <c:manualLayout>
                      <c:w val="8.1014439707537161E-2"/>
                      <c:h val="7.279474056988576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1.4660707557293441E-2"/>
                  <c:y val="-0.427607441631256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0D3-4DAC-A901-46033453912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1090688258420611E-2"/>
                  <c:y val="-0.428473881464942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40D3-4DAC-A901-46033453912D}"/>
                </c:ext>
                <c:ext xmlns:c15="http://schemas.microsoft.com/office/drawing/2012/chart" uri="{CE6537A1-D6FC-4f65-9D91-7224C49458BB}">
                  <c15:layout>
                    <c:manualLayout>
                      <c:w val="7.3813156177978304E-2"/>
                      <c:h val="5.4671568643773122E-2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3.0864197530864196E-3"/>
                  <c:y val="-0.43493515853646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40D3-4DAC-A901-46033453912D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1.5432098765432098E-3"/>
                  <c:y val="-0.429323091974700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40D3-4DAC-A901-46033453912D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2021 год</c:v>
                </c:pt>
                <c:pt idx="1">
                  <c:v>2022 год план</c:v>
                </c:pt>
                <c:pt idx="2">
                  <c:v>2022 год ожидаемое</c:v>
                </c:pt>
                <c:pt idx="3">
                  <c:v>2022 год факт </c:v>
                </c:pt>
              </c:strCache>
            </c:strRef>
          </c:cat>
          <c:val>
            <c:numRef>
              <c:f>Лист1!$B$2:$B$5</c:f>
              <c:numCache>
                <c:formatCode>#\ ##0.0</c:formatCode>
                <c:ptCount val="4"/>
                <c:pt idx="0">
                  <c:v>218.679</c:v>
                </c:pt>
                <c:pt idx="1">
                  <c:v>185.52799999999999</c:v>
                </c:pt>
                <c:pt idx="2">
                  <c:v>186.017</c:v>
                </c:pt>
                <c:pt idx="3">
                  <c:v>222.8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40D3-4DAC-A901-4603345391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78315776"/>
        <c:axId val="178322832"/>
        <c:axId val="0"/>
      </c:bar3DChart>
      <c:catAx>
        <c:axId val="1783157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78322832"/>
        <c:crosses val="autoZero"/>
        <c:auto val="1"/>
        <c:lblAlgn val="ctr"/>
        <c:lblOffset val="100"/>
        <c:noMultiLvlLbl val="0"/>
      </c:catAx>
      <c:valAx>
        <c:axId val="178322832"/>
        <c:scaling>
          <c:orientation val="minMax"/>
          <c:min val="0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783157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00"/>
      <c:depthPercent val="7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4162413726062021E-2"/>
          <c:y val="3.5731630093226588E-3"/>
          <c:w val="0.6028425439875571"/>
          <c:h val="0.9058666422740623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9"/>
          </c:dPt>
          <c:dPt>
            <c:idx val="1"/>
            <c:bubble3D val="0"/>
            <c:explosion val="10"/>
          </c:dPt>
          <c:dPt>
            <c:idx val="2"/>
            <c:bubble3D val="0"/>
            <c:explosion val="6"/>
          </c:dPt>
          <c:dPt>
            <c:idx val="3"/>
            <c:bubble3D val="0"/>
            <c:explosion val="8"/>
          </c:dPt>
          <c:dPt>
            <c:idx val="4"/>
            <c:bubble3D val="0"/>
            <c:explosion val="12"/>
          </c:dPt>
          <c:dPt>
            <c:idx val="5"/>
            <c:bubble3D val="0"/>
            <c:explosion val="34"/>
          </c:dPt>
          <c:dPt>
            <c:idx val="6"/>
            <c:bubble3D val="0"/>
            <c:explosion val="13"/>
          </c:dPt>
          <c:dPt>
            <c:idx val="7"/>
            <c:bubble3D val="0"/>
            <c:explosion val="14"/>
          </c:dPt>
          <c:dPt>
            <c:idx val="8"/>
            <c:bubble3D val="0"/>
            <c:explosion val="14"/>
          </c:dPt>
          <c:dPt>
            <c:idx val="9"/>
            <c:bubble3D val="0"/>
            <c:explosion val="1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10"/>
            <c:bubble3D val="0"/>
            <c:explosion val="22"/>
          </c:dPt>
          <c:dLbls>
            <c:dLbl>
              <c:idx val="4"/>
              <c:tx>
                <c:rich>
                  <a:bodyPr/>
                  <a:lstStyle/>
                  <a:p>
                    <a:fld id="{A532FB48-7182-403F-97B2-986CA352A5C2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
</a:t>
                    </a:r>
                  </a:p>
                </c:rich>
              </c:tx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7"/>
              <c:layout>
                <c:manualLayout>
                  <c:x val="-1.8984519296199088E-2"/>
                  <c:y val="2.934735201046761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3.2206790123456792E-2"/>
                  <c:y val="2.5675646415060489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1.0765468552542044E-2"/>
                  <c:y val="2.3420435257741892E-3"/>
                </c:manualLayout>
              </c:layout>
              <c:tx>
                <c:rich>
                  <a:bodyPr/>
                  <a:lstStyle/>
                  <a:p>
                    <a:fld id="{56AFCA57-9CEE-488E-A787-95FD53503CC2}" type="VALUE">
                      <a:rPr lang="en-US"/>
                      <a:pPr/>
                      <a:t>[ЗНАЧЕНИЕ]</a:t>
                    </a:fld>
                    <a:r>
                      <a:rPr lang="en-US" baseline="0"/>
                      <a:t>
</a:t>
                    </a:r>
                  </a:p>
                </c:rich>
              </c:tx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</c:strCache>
            </c:strRef>
          </c:cat>
          <c:val>
            <c:numRef>
              <c:f>Лист1!$B$2:$B$12</c:f>
              <c:numCache>
                <c:formatCode>#,##0.0</c:formatCode>
                <c:ptCount val="11"/>
                <c:pt idx="0">
                  <c:v>1502.49</c:v>
                </c:pt>
                <c:pt idx="1">
                  <c:v>83.048000000000002</c:v>
                </c:pt>
                <c:pt idx="2">
                  <c:v>1191.1400000000001</c:v>
                </c:pt>
                <c:pt idx="3">
                  <c:v>1628.38</c:v>
                </c:pt>
                <c:pt idx="4">
                  <c:v>14.154999999999999</c:v>
                </c:pt>
                <c:pt idx="5">
                  <c:v>5600.19</c:v>
                </c:pt>
                <c:pt idx="6">
                  <c:v>796.50599999999997</c:v>
                </c:pt>
                <c:pt idx="7">
                  <c:v>243.59</c:v>
                </c:pt>
                <c:pt idx="8">
                  <c:v>824.73</c:v>
                </c:pt>
                <c:pt idx="9">
                  <c:v>84.76</c:v>
                </c:pt>
                <c:pt idx="10">
                  <c:v>43.87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overlay val="0"/>
      <c:txPr>
        <a:bodyPr/>
        <a:lstStyle/>
        <a:p>
          <a:pPr>
            <a:defRPr sz="9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5718490995239957E-2"/>
                  <c:y val="-0.3784563851614757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1C5E-4467-8675-C926C12272B3}"/>
                </c:ext>
                <c:ext xmlns:c15="http://schemas.microsoft.com/office/drawing/2012/chart" uri="{CE6537A1-D6FC-4f65-9D91-7224C49458BB}">
                  <c15:layout>
                    <c:manualLayout>
                      <c:w val="0.12032671343890139"/>
                      <c:h val="0.103692980473434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1.4595989853671503E-2"/>
                  <c:y val="-0.3986798401710154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C5E-4467-8675-C926C12272B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8172046304304714E-2"/>
                  <c:y val="-0.4298044949028652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1C5E-4467-8675-C926C12272B3}"/>
                </c:ext>
                <c:ext xmlns:c15="http://schemas.microsoft.com/office/drawing/2012/chart" uri="{CE6537A1-D6FC-4f65-9D91-7224C49458BB}">
                  <c15:layout>
                    <c:manualLayout>
                      <c:w val="0.10878853543791084"/>
                      <c:h val="7.0243631933616574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2.0539514301110885E-2"/>
                  <c:y val="-0.4378761555229495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C5E-4467-8675-C926C12272B3}"/>
                </c:ext>
                <c:ext xmlns:c15="http://schemas.microsoft.com/office/drawing/2012/chart" uri="{CE6537A1-D6FC-4f65-9D91-7224C49458BB}">
                  <c15:layout>
                    <c:manualLayout>
                      <c:w val="9.0657112864925699E-2"/>
                      <c:h val="7.32844818008727E-2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1.9005847953216373E-2"/>
                  <c:y val="-0.4321291252555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1C5E-4467-8675-C926C12272B3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1.9005847953216495E-2"/>
                  <c:y val="-0.4265170586938202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1C5E-4467-8675-C926C12272B3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2021 год</c:v>
                </c:pt>
                <c:pt idx="1">
                  <c:v>2022 год план</c:v>
                </c:pt>
                <c:pt idx="2">
                  <c:v>2022 год ожидаемое</c:v>
                </c:pt>
                <c:pt idx="3">
                  <c:v>2022 год факт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75674.600000000006</c:v>
                </c:pt>
                <c:pt idx="1">
                  <c:v>76143.199999999997</c:v>
                </c:pt>
                <c:pt idx="2">
                  <c:v>81878</c:v>
                </c:pt>
                <c:pt idx="3">
                  <c:v>83823.7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1C5E-4467-8675-C926C12272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78319304"/>
        <c:axId val="178318128"/>
        <c:axId val="0"/>
      </c:bar3DChart>
      <c:catAx>
        <c:axId val="1783193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78318128"/>
        <c:crosses val="autoZero"/>
        <c:auto val="1"/>
        <c:lblAlgn val="ctr"/>
        <c:lblOffset val="100"/>
        <c:noMultiLvlLbl val="0"/>
      </c:catAx>
      <c:valAx>
        <c:axId val="178318128"/>
        <c:scaling>
          <c:orientation val="minMax"/>
          <c:max val="90000"/>
          <c:min val="0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783193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581485070034954E-2"/>
          <c:y val="1.723501310311926E-2"/>
          <c:w val="0.90617882735251643"/>
          <c:h val="0.92458926132390518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851760060847942E-2"/>
                  <c:y val="-0.266987695811576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2E1-44F1-86F3-1241CBC49EBF}"/>
                </c:ext>
                <c:ext xmlns:c15="http://schemas.microsoft.com/office/drawing/2012/chart" uri="{CE6537A1-D6FC-4f65-9D91-7224C49458BB}">
                  <c15:layout>
                    <c:manualLayout>
                      <c:w val="8.6471428388298716E-2"/>
                      <c:h val="6.6413985047413027E-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1.2545881654175178E-2"/>
                  <c:y val="-0.244747315657737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2E1-44F1-86F3-1241CBC49EB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7774200302530487E-2"/>
                  <c:y val="-0.339439612918826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E2E1-44F1-86F3-1241CBC49EB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0524605172074897E-2"/>
                  <c:y val="-0.432347590463804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E2E1-44F1-86F3-1241CBC49EB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7.6348278102664063E-3"/>
                  <c:y val="-0.289021427930680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E2E1-44F1-86F3-1241CBC49EBF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1.2508122157245083E-2"/>
                  <c:y val="-0.289021427930680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E2E1-44F1-86F3-1241CBC49EBF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2021 год</c:v>
                </c:pt>
                <c:pt idx="1">
                  <c:v>2022 год план</c:v>
                </c:pt>
                <c:pt idx="2">
                  <c:v>2022 год   ожидаемое</c:v>
                </c:pt>
                <c:pt idx="3">
                  <c:v>2022 год факт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350.04</c:v>
                </c:pt>
                <c:pt idx="1">
                  <c:v>315.04000000000002</c:v>
                </c:pt>
                <c:pt idx="2">
                  <c:v>470</c:v>
                </c:pt>
                <c:pt idx="3">
                  <c:v>633.79999999999995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E2E1-44F1-86F3-1241CBC49E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78318520"/>
        <c:axId val="178315384"/>
        <c:axId val="0"/>
      </c:bar3DChart>
      <c:catAx>
        <c:axId val="1783185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78315384"/>
        <c:crosses val="autoZero"/>
        <c:auto val="1"/>
        <c:lblAlgn val="ctr"/>
        <c:lblOffset val="100"/>
        <c:noMultiLvlLbl val="0"/>
      </c:catAx>
      <c:valAx>
        <c:axId val="178315384"/>
        <c:scaling>
          <c:orientation val="minMax"/>
          <c:max val="700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78318520"/>
        <c:crosses val="autoZero"/>
        <c:crossBetween val="between"/>
      </c:valAx>
      <c:spPr>
        <a:noFill/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750487329434698E-2"/>
          <c:y val="3.2676368029603428E-2"/>
          <c:w val="0.91112735542560108"/>
          <c:h val="0.89035436002334978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5756985055230668E-2"/>
                  <c:y val="-0.3956506926041358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F80-4E34-881F-DB00EDD33BB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3811976093335673E-2"/>
                  <c:y val="-0.369521138866907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F80-4E34-881F-DB00EDD33BB6}"/>
                </c:ext>
                <c:ext xmlns:c15="http://schemas.microsoft.com/office/drawing/2012/chart" uri="{CE6537A1-D6FC-4f65-9D91-7224C49458BB}">
                  <c15:layout>
                    <c:manualLayout>
                      <c:w val="6.2872386607249406E-2"/>
                      <c:h val="0.11050638470725474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1.4051332033788173E-2"/>
                  <c:y val="-0.390038846989877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CF80-4E34-881F-DB00EDD33BB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8843404808317088E-2"/>
                  <c:y val="-0.398456725885016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CF80-4E34-881F-DB00EDD33BB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2021 год</c:v>
                </c:pt>
                <c:pt idx="1">
                  <c:v>2022 год план</c:v>
                </c:pt>
                <c:pt idx="2">
                  <c:v>2022 год ожидаемое</c:v>
                </c:pt>
                <c:pt idx="3">
                  <c:v>2022 год факт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46.08</c:v>
                </c:pt>
                <c:pt idx="1">
                  <c:v>46.44</c:v>
                </c:pt>
                <c:pt idx="2">
                  <c:v>47.83</c:v>
                </c:pt>
                <c:pt idx="3">
                  <c:v>41.05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CF80-4E34-881F-DB00EDD33B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78320088"/>
        <c:axId val="178322048"/>
        <c:axId val="0"/>
      </c:bar3DChart>
      <c:catAx>
        <c:axId val="1783200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78322048"/>
        <c:crosses val="autoZero"/>
        <c:auto val="1"/>
        <c:lblAlgn val="ctr"/>
        <c:lblOffset val="100"/>
        <c:noMultiLvlLbl val="0"/>
      </c:catAx>
      <c:valAx>
        <c:axId val="178322048"/>
        <c:scaling>
          <c:orientation val="minMax"/>
          <c:max val="55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783200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3967386021191803E-2"/>
          <c:y val="5.8915954814164152E-2"/>
          <c:w val="0.75592993584135315"/>
          <c:h val="0.81866400360600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-1.5041271709914409E-3"/>
                  <c:y val="4.4866809670720349E-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7699626988305116E-2"/>
                  <c:y val="7.08094399767547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2BC6-4696-B75A-F5DD3C8F6BD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3009000483807888E-2"/>
                  <c:y val="6.77114935947287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2BC6-4696-B75A-F5DD3C8F6BD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2345679012345678E-2"/>
                  <c:y val="2.32064858290599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2BC6-4696-B75A-F5DD3C8F6BD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>
                  <a:defRPr lang="ru-RU" sz="105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2021 год исполнение</c:v>
                </c:pt>
                <c:pt idx="1">
                  <c:v>Утвержденный план на 2022 год</c:v>
                </c:pt>
                <c:pt idx="2">
                  <c:v>Уточненный план на 2022 год</c:v>
                </c:pt>
                <c:pt idx="3">
                  <c:v>2022 год исполнение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9052.5</c:v>
                </c:pt>
                <c:pt idx="1">
                  <c:v>10799.3</c:v>
                </c:pt>
                <c:pt idx="2">
                  <c:v>11193.8</c:v>
                </c:pt>
                <c:pt idx="3">
                  <c:v>10965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2BC6-4696-B75A-F5DD3C8F6BD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6.0185185185185182E-2"/>
                  <c:y val="2.0885837246153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2BC6-4696-B75A-F5DD3C8F6BD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3148161855927121E-2"/>
                  <c:y val="4.40335689196926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2BC6-4696-B75A-F5DD3C8F6BD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3281377398744663E-2"/>
                  <c:y val="-4.51105332384709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2BC6-4696-B75A-F5DD3C8F6BD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5.092592592592592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2BC6-4696-B75A-F5DD3C8F6BD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>
                  <a:defRPr lang="ru-RU" sz="105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2021 год исполнение</c:v>
                </c:pt>
                <c:pt idx="1">
                  <c:v>Утвержденный план на 2022 год</c:v>
                </c:pt>
                <c:pt idx="2">
                  <c:v>Уточненный план на 2022 год</c:v>
                </c:pt>
                <c:pt idx="3">
                  <c:v>2022 год исполнение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9108.5</c:v>
                </c:pt>
                <c:pt idx="1">
                  <c:v>11199.3</c:v>
                </c:pt>
                <c:pt idx="2">
                  <c:v>12012.9</c:v>
                </c:pt>
                <c:pt idx="3">
                  <c:v>11221.8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2BC6-4696-B75A-F5DD3C8F6BD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3776176402139647E-3"/>
                  <c:y val="-6.28446910457242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2BC6-4696-B75A-F5DD3C8F6BD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7545146021731673E-2"/>
                  <c:y val="-4.21285099376422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2BC6-4696-B75A-F5DD3C8F6BD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9472181641713355E-2"/>
                  <c:y val="1.46976190679668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871097485798137E-2"/>
                      <c:h val="0.16596802634465119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2.3187245475330832E-2"/>
                  <c:y val="-4.95662518979372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2BC6-4696-B75A-F5DD3C8F6BD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2021 год исполнение</c:v>
                </c:pt>
                <c:pt idx="1">
                  <c:v>Утвержденный план на 2022 год</c:v>
                </c:pt>
                <c:pt idx="2">
                  <c:v>Уточненный план на 2022 год</c:v>
                </c:pt>
                <c:pt idx="3">
                  <c:v>2022 год исполнение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-56</c:v>
                </c:pt>
                <c:pt idx="1">
                  <c:v>-400</c:v>
                </c:pt>
                <c:pt idx="2">
                  <c:v>-826.2</c:v>
                </c:pt>
                <c:pt idx="3">
                  <c:v>-256.79999999999927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2BC6-4696-B75A-F5DD3C8F6BD8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мун.долг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38775540947424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2BC6-4696-B75A-F5DD3C8F6BD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05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Лист1!$A$2:$A$5</c:f>
              <c:strCache>
                <c:ptCount val="4"/>
                <c:pt idx="0">
                  <c:v>2021 год исполнение</c:v>
                </c:pt>
                <c:pt idx="1">
                  <c:v>Утвержденный план на 2022 год</c:v>
                </c:pt>
                <c:pt idx="2">
                  <c:v>Уточненный план на 2022 год</c:v>
                </c:pt>
                <c:pt idx="3">
                  <c:v>2022 год исполнение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649.9</c:v>
                </c:pt>
                <c:pt idx="1">
                  <c:v>1621.8</c:v>
                </c:pt>
                <c:pt idx="2">
                  <c:v>1149.9000000000001</c:v>
                </c:pt>
                <c:pt idx="3">
                  <c:v>748.1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2BC6-4696-B75A-F5DD3C8F6B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78316952"/>
        <c:axId val="178320480"/>
        <c:axId val="0"/>
      </c:bar3DChart>
      <c:catAx>
        <c:axId val="178316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78320480"/>
        <c:crossesAt val="0"/>
        <c:auto val="1"/>
        <c:lblAlgn val="ctr"/>
        <c:lblOffset val="100"/>
        <c:noMultiLvlLbl val="0"/>
      </c:catAx>
      <c:valAx>
        <c:axId val="178320480"/>
        <c:scaling>
          <c:orientation val="minMax"/>
          <c:max val="12000"/>
          <c:min val="-10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78316952"/>
        <c:crosses val="autoZero"/>
        <c:crossBetween val="between"/>
        <c:majorUnit val="1000"/>
        <c:minorUnit val="200"/>
      </c:valAx>
    </c:plotArea>
    <c:legend>
      <c:legendPos val="r"/>
      <c:layout/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9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9835951088517018E-2"/>
          <c:y val="0.11149147008357096"/>
          <c:w val="0.54412540502449369"/>
          <c:h val="0.767218765816143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14"/>
            <c:spPr>
              <a:solidFill>
                <a:srgbClr val="6E6FA6"/>
              </a:solidFill>
            </c:spPr>
          </c:dPt>
          <c:dPt>
            <c:idx val="1"/>
            <c:bubble3D val="0"/>
            <c:explosion val="15"/>
          </c:dPt>
          <c:dPt>
            <c:idx val="2"/>
            <c:bubble3D val="0"/>
            <c:explosion val="17"/>
          </c:dPt>
          <c:dPt>
            <c:idx val="3"/>
            <c:bubble3D val="0"/>
            <c:explosion val="8"/>
          </c:dPt>
          <c:dPt>
            <c:idx val="4"/>
            <c:bubble3D val="0"/>
            <c:explosion val="9"/>
          </c:dPt>
          <c:dPt>
            <c:idx val="5"/>
            <c:bubble3D val="0"/>
            <c:explosion val="13"/>
          </c:dPt>
          <c:dPt>
            <c:idx val="6"/>
            <c:bubble3D val="0"/>
            <c:explosion val="16"/>
          </c:dPt>
          <c:dLbls>
            <c:dLbl>
              <c:idx val="0"/>
              <c:layout>
                <c:manualLayout>
                  <c:x val="-7.9245615418232652E-3"/>
                  <c:y val="-0.1736303990914589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5502984698371698E-2"/>
                  <c:y val="-2.022499043316176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2800238853735666E-2"/>
                  <c:y val="-8.17617486945896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7803003094197332E-3"/>
                  <c:y val="5.964615042773025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5636734030428056E-3"/>
                  <c:y val="2.647661062351096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5.1682293385192039E-3"/>
                  <c:y val="3.03195478280191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1.0794164337988744E-3"/>
                  <c:y val="-5.477400659186016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Налоги на прибыль, доходы: НДФЛ</c:v>
                </c:pt>
                <c:pt idx="1">
                  <c:v>Акцизы</c:v>
                </c:pt>
                <c:pt idx="2">
                  <c:v>Налоги на совокупный доход: УСН, ЕНВД, Патент</c:v>
                </c:pt>
                <c:pt idx="3">
                  <c:v>Налоги на имущество: земельный налог, налог на имущество физических лиц</c:v>
                </c:pt>
                <c:pt idx="4">
                  <c:v>Доходы от использования имущества, в т.ч. аренда земли, аренда недвижимости</c:v>
                </c:pt>
                <c:pt idx="5">
                  <c:v>Доходы от продажи материальных и нематериальных активов</c:v>
                </c:pt>
                <c:pt idx="6">
                  <c:v>Прочие (гос.пошлина, штрафы, плата за негативное воздействие на окружающую среду)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 formatCode="#,##0.00">
                  <c:v>1801.2</c:v>
                </c:pt>
                <c:pt idx="1">
                  <c:v>119</c:v>
                </c:pt>
                <c:pt idx="2">
                  <c:v>946.6</c:v>
                </c:pt>
                <c:pt idx="3" formatCode="#,##0.00">
                  <c:v>2002.8</c:v>
                </c:pt>
                <c:pt idx="4">
                  <c:v>528.6</c:v>
                </c:pt>
                <c:pt idx="5">
                  <c:v>303.39999999999998</c:v>
                </c:pt>
                <c:pt idx="6">
                  <c:v>243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6704212644064131"/>
          <c:y val="0"/>
          <c:w val="0.32851318902830134"/>
          <c:h val="0.80736785418904078"/>
        </c:manualLayout>
      </c:layout>
      <c:overlay val="0"/>
      <c:txPr>
        <a:bodyPr/>
        <a:lstStyle/>
        <a:p>
          <a:pPr>
            <a:defRPr sz="8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40787957063E-2"/>
          <c:y val="3.6945327889307163E-2"/>
          <c:w val="0.55597001065439422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Налоги на прибыль, доходы: НДФЛ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343542148802297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0449863693341522E-2"/>
                  <c:y val="-3.7761294672960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2021 год исполнение</c:v>
                </c:pt>
                <c:pt idx="1">
                  <c:v>Утвержденный план 2022 года</c:v>
                </c:pt>
                <c:pt idx="2">
                  <c:v>Уточненный план 2022 года</c:v>
                </c:pt>
                <c:pt idx="3">
                  <c:v>2022 год исполнение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1563.1</c:v>
                </c:pt>
                <c:pt idx="1">
                  <c:v>1663</c:v>
                </c:pt>
                <c:pt idx="2">
                  <c:v>1766.2</c:v>
                </c:pt>
                <c:pt idx="3">
                  <c:v>1801.2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Акцизы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2021 год исполнение</c:v>
                </c:pt>
                <c:pt idx="1">
                  <c:v>Утвержденный план 2022 года</c:v>
                </c:pt>
                <c:pt idx="2">
                  <c:v>Уточненный план 2022 года</c:v>
                </c:pt>
                <c:pt idx="3">
                  <c:v>2022 год исполнение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109.6</c:v>
                </c:pt>
                <c:pt idx="1">
                  <c:v>103.2</c:v>
                </c:pt>
                <c:pt idx="2">
                  <c:v>103.2</c:v>
                </c:pt>
                <c:pt idx="3">
                  <c:v>119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Налоги на совокупный доход: УСН, ЕНВД, Патент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9713506819094406E-3"/>
                  <c:y val="-2.69723533378282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1942701363818881E-2"/>
                  <c:y val="-4.944874321658473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2021 год исполнение</c:v>
                </c:pt>
                <c:pt idx="1">
                  <c:v>Утвержденный план 2022 года</c:v>
                </c:pt>
                <c:pt idx="2">
                  <c:v>Уточненный план 2022 года</c:v>
                </c:pt>
                <c:pt idx="3">
                  <c:v>2022 год исполнение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782.2</c:v>
                </c:pt>
                <c:pt idx="1">
                  <c:v>878</c:v>
                </c:pt>
                <c:pt idx="2">
                  <c:v>933</c:v>
                </c:pt>
                <c:pt idx="3">
                  <c:v>946.6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Налоги на имущество: земельный налог, налог на имущество физических лиц</c:v>
                </c:pt>
              </c:strCache>
            </c:strRef>
          </c:tx>
          <c:spPr>
            <a:solidFill>
              <a:srgbClr val="DB8E63"/>
            </a:solidFill>
          </c:spPr>
          <c:invertIfNegative val="0"/>
          <c:dLbls>
            <c:dLbl>
              <c:idx val="0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0449863693341522E-2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8.9570260228641601E-3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2021 год исполнение</c:v>
                </c:pt>
                <c:pt idx="1">
                  <c:v>Утвержденный план 2022 года</c:v>
                </c:pt>
                <c:pt idx="2">
                  <c:v>Уточненный план 2022 года</c:v>
                </c:pt>
                <c:pt idx="3">
                  <c:v>2022 год исполнение</c:v>
                </c:pt>
              </c:strCache>
            </c:strRef>
          </c:cat>
          <c:val>
            <c:numRef>
              <c:f>Лист1!$E$2:$E$5</c:f>
              <c:numCache>
                <c:formatCode>#,##0.00</c:formatCode>
                <c:ptCount val="4"/>
                <c:pt idx="0">
                  <c:v>1583.3</c:v>
                </c:pt>
                <c:pt idx="1">
                  <c:v>2050</c:v>
                </c:pt>
                <c:pt idx="2">
                  <c:v>1950</c:v>
                </c:pt>
                <c:pt idx="3">
                  <c:v>2002.8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Доходы от использования имущества, в т.ч. аренда земли, аренда недвижимости</c:v>
                </c:pt>
              </c:strCache>
            </c:strRef>
          </c:tx>
          <c:spPr>
            <a:solidFill>
              <a:srgbClr val="D8BBA8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0449863693341522E-2"/>
                  <c:y val="2.69723533378284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343553903429624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2021 год исполнение</c:v>
                </c:pt>
                <c:pt idx="1">
                  <c:v>Утвержденный план 2022 года</c:v>
                </c:pt>
                <c:pt idx="2">
                  <c:v>Уточненный план 2022 года</c:v>
                </c:pt>
                <c:pt idx="3">
                  <c:v>2022 год исполнение</c:v>
                </c:pt>
              </c:strCache>
            </c:strRef>
          </c:cat>
          <c:val>
            <c:numRef>
              <c:f>Лист1!$F$2:$F$5</c:f>
              <c:numCache>
                <c:formatCode>General</c:formatCode>
                <c:ptCount val="4"/>
                <c:pt idx="0">
                  <c:v>547.79999999999995</c:v>
                </c:pt>
                <c:pt idx="1">
                  <c:v>552.9</c:v>
                </c:pt>
                <c:pt idx="2">
                  <c:v>563.79999999999995</c:v>
                </c:pt>
                <c:pt idx="3">
                  <c:v>528.6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Доходы от продажи материальных и нематериальных активов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49863693341522E-2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0449863693341522E-2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8.9570260228641063E-3"/>
                  <c:y val="-1.6183412002697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9406889716205682E-2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2021 год исполнение</c:v>
                </c:pt>
                <c:pt idx="1">
                  <c:v>Утвержденный план 2022 года</c:v>
                </c:pt>
                <c:pt idx="2">
                  <c:v>Уточненный план 2022 года</c:v>
                </c:pt>
                <c:pt idx="3">
                  <c:v>2022 год исполнение</c:v>
                </c:pt>
              </c:strCache>
            </c:strRef>
          </c:cat>
          <c:val>
            <c:numRef>
              <c:f>Лист1!$G$2:$G$5</c:f>
              <c:numCache>
                <c:formatCode>General</c:formatCode>
                <c:ptCount val="4"/>
                <c:pt idx="0">
                  <c:v>215.5</c:v>
                </c:pt>
                <c:pt idx="1">
                  <c:v>4174</c:v>
                </c:pt>
                <c:pt idx="2">
                  <c:v>397.3</c:v>
                </c:pt>
                <c:pt idx="3">
                  <c:v>303.39999999999998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Прочие (гос.пошлина, штрафы, плата за негативное воздействие на окружающую среду)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8.9570260228641601E-3"/>
                  <c:y val="-3.50640593391773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9713506819094406E-3"/>
                  <c:y val="-1.61836243834321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0449746147068254E-2"/>
                  <c:y val="-2.1577882670262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3435539034296241E-2"/>
                  <c:y val="-1.88806473364800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2021 год исполнение</c:v>
                </c:pt>
                <c:pt idx="1">
                  <c:v>Утвержденный план 2022 года</c:v>
                </c:pt>
                <c:pt idx="2">
                  <c:v>Уточненный план 2022 года</c:v>
                </c:pt>
                <c:pt idx="3">
                  <c:v>2022 год исполнение</c:v>
                </c:pt>
              </c:strCache>
            </c:strRef>
          </c:cat>
          <c:val>
            <c:numRef>
              <c:f>Лист1!$H$2:$H$5</c:f>
              <c:numCache>
                <c:formatCode>General</c:formatCode>
                <c:ptCount val="4"/>
                <c:pt idx="0">
                  <c:v>498.1</c:v>
                </c:pt>
                <c:pt idx="1">
                  <c:v>53.5</c:v>
                </c:pt>
                <c:pt idx="2">
                  <c:v>143.6</c:v>
                </c:pt>
                <c:pt idx="3">
                  <c:v>243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11780248"/>
        <c:axId val="511779072"/>
        <c:axId val="0"/>
      </c:bar3DChart>
      <c:catAx>
        <c:axId val="5117802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11779072"/>
        <c:crosses val="autoZero"/>
        <c:auto val="1"/>
        <c:lblAlgn val="ctr"/>
        <c:lblOffset val="100"/>
        <c:noMultiLvlLbl val="0"/>
      </c:catAx>
      <c:valAx>
        <c:axId val="511779072"/>
        <c:scaling>
          <c:orientation val="minMax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117802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48090860448124"/>
          <c:y val="5.2978586712399335E-2"/>
          <c:w val="0.27914289489200317"/>
          <c:h val="0.8697674961904206"/>
        </c:manualLayout>
      </c:layout>
      <c:overlay val="0"/>
      <c:txPr>
        <a:bodyPr/>
        <a:lstStyle/>
        <a:p>
          <a:pPr>
            <a:defRPr sz="1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rAngAx val="0"/>
      <c:perspective val="0"/>
    </c:view3D>
    <c:floor>
      <c:thickness val="0"/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 год факт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5432098765432098E-3"/>
                  <c:y val="-2.52667331427120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0864197530865328E-3"/>
                  <c:y val="-1.51600398856272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3.086419753086419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Среднее по Московской области</c:v>
                </c:pt>
                <c:pt idx="1">
                  <c:v>г.о.Домодедово</c:v>
                </c:pt>
                <c:pt idx="2">
                  <c:v>г.о.Реутов</c:v>
                </c:pt>
                <c:pt idx="3">
                  <c:v>г.о.Протвино</c:v>
                </c:pt>
                <c:pt idx="4">
                  <c:v>г.о. Химки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26092</c:v>
                </c:pt>
                <c:pt idx="1">
                  <c:v>26930.1</c:v>
                </c:pt>
                <c:pt idx="2">
                  <c:v>16585.900000000001</c:v>
                </c:pt>
                <c:pt idx="3">
                  <c:v>25650</c:v>
                </c:pt>
                <c:pt idx="4">
                  <c:v>33941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shape val="cylinder"/>
        <c:axId val="511775936"/>
        <c:axId val="511778288"/>
        <c:axId val="0"/>
      </c:bar3DChart>
      <c:catAx>
        <c:axId val="511775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511778288"/>
        <c:crosses val="autoZero"/>
        <c:auto val="1"/>
        <c:lblAlgn val="ctr"/>
        <c:lblOffset val="100"/>
        <c:noMultiLvlLbl val="0"/>
      </c:catAx>
      <c:valAx>
        <c:axId val="5117782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511775936"/>
        <c:crosses val="autoZero"/>
        <c:crossBetween val="between"/>
      </c:valAx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40787957063E-2"/>
          <c:y val="3.6945327889307163E-2"/>
          <c:w val="0.63061189417826224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9.7034448581028408E-3"/>
                  <c:y val="-3.5991316574042191E-2"/>
                </c:manualLayout>
              </c:layout>
              <c:tx>
                <c:rich>
                  <a:bodyPr/>
                  <a:lstStyle/>
                  <a:p>
                    <a:pPr>
                      <a:def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en-US" dirty="0" smtClean="0"/>
                      <a:t>2117,5</a:t>
                    </a:r>
                    <a:endParaRPr lang="en-US" dirty="0"/>
                  </a:p>
                </c:rich>
              </c:tx>
              <c:numFmt formatCode="#,##0.00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5020603510778055E-2"/>
                      <c:h val="3.8177393792606151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1.343542148802297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0449863693341522E-2"/>
                  <c:y val="-3.7761294672960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2021 год исполнение</c:v>
                </c:pt>
                <c:pt idx="1">
                  <c:v>Уточненный план 2022 года</c:v>
                </c:pt>
                <c:pt idx="2">
                  <c:v>2022 год исполнение</c:v>
                </c:pt>
              </c:strCache>
            </c:strRef>
          </c:cat>
          <c:val>
            <c:numRef>
              <c:f>Лист1!$B$2:$B$4</c:f>
              <c:numCache>
                <c:formatCode>#\ ##0.0</c:formatCode>
                <c:ptCount val="3"/>
                <c:pt idx="0">
                  <c:v>654.1</c:v>
                </c:pt>
                <c:pt idx="1">
                  <c:v>2117.5</c:v>
                </c:pt>
                <c:pt idx="2">
                  <c:v>1951.5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Субвенции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2021 год исполнение</c:v>
                </c:pt>
                <c:pt idx="1">
                  <c:v>Уточненный план 2022 года</c:v>
                </c:pt>
                <c:pt idx="2">
                  <c:v>2022 год исполнение</c:v>
                </c:pt>
              </c:strCache>
            </c:strRef>
          </c:cat>
          <c:val>
            <c:numRef>
              <c:f>Лист1!$C$2:$C$4</c:f>
              <c:numCache>
                <c:formatCode>#\ ##0.0</c:formatCode>
                <c:ptCount val="3"/>
                <c:pt idx="0">
                  <c:v>2946.2</c:v>
                </c:pt>
                <c:pt idx="1">
                  <c:v>3297.4</c:v>
                </c:pt>
                <c:pt idx="2">
                  <c:v>3080.1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Иные межбюджетные трансферты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6.7177695171481214E-3"/>
                  <c:y val="-1.03114191838228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5378240398115121E-2"/>
                      <c:h val="9.1819048361964171E-3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2.2392565057160942E-3"/>
                  <c:y val="2.72255084199170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1.0449863693341522E-2"/>
                      <c:h val="9.1819048361964171E-3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5.9713506819094406E-3"/>
                  <c:y val="1.05922956474422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9713506819094406E-3"/>
                      <c:h val="9.1819048361964171E-3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1.0449863693341522E-2"/>
                  <c:y val="3.1411779702777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anchor="t"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2021 год исполнение</c:v>
                </c:pt>
                <c:pt idx="1">
                  <c:v>Уточненный план 2022 года</c:v>
                </c:pt>
                <c:pt idx="2">
                  <c:v>2022 год исполнение</c:v>
                </c:pt>
              </c:strCache>
            </c:strRef>
          </c:cat>
          <c:val>
            <c:numRef>
              <c:f>Лист1!$D$2:$D$4</c:f>
              <c:numCache>
                <c:formatCode>#\ ##0.0</c:formatCode>
                <c:ptCount val="3"/>
                <c:pt idx="0">
                  <c:v>0.1</c:v>
                </c:pt>
                <c:pt idx="1">
                  <c:v>27</c:v>
                </c:pt>
                <c:pt idx="2">
                  <c:v>18.399999999999999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Дотации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899727386683043E-2"/>
                  <c:y val="-2.17466167173073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0449863693341466E-2"/>
                  <c:y val="-9.6651629854699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4928376704773601E-2"/>
                  <c:y val="-1.6914035224572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2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2021 год исполнение</c:v>
                </c:pt>
                <c:pt idx="1">
                  <c:v>Уточненный план 2022 года</c:v>
                </c:pt>
                <c:pt idx="2">
                  <c:v>2022 год исполнение</c:v>
                </c:pt>
              </c:strCache>
            </c:strRef>
          </c:cat>
          <c:val>
            <c:numRef>
              <c:f>Лист1!$E$2:$E$4</c:f>
              <c:numCache>
                <c:formatCode>#\ ##0.0</c:formatCode>
                <c:ptCount val="3"/>
                <c:pt idx="0">
                  <c:v>131.30000000000001</c:v>
                </c:pt>
                <c:pt idx="1">
                  <c:v>0</c:v>
                </c:pt>
                <c:pt idx="2">
                  <c:v>60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11781424"/>
        <c:axId val="511774760"/>
        <c:axId val="0"/>
      </c:bar3DChart>
      <c:catAx>
        <c:axId val="5117814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11774760"/>
        <c:crosses val="autoZero"/>
        <c:auto val="1"/>
        <c:lblAlgn val="ctr"/>
        <c:lblOffset val="100"/>
        <c:noMultiLvlLbl val="0"/>
      </c:catAx>
      <c:valAx>
        <c:axId val="511774760"/>
        <c:scaling>
          <c:orientation val="minMax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117814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885785928488616"/>
          <c:y val="0.31393800216514872"/>
          <c:w val="0.21114214071511392"/>
          <c:h val="0.38570849640124882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73349A-3599-4213-B618-BE86FAD4BF4E}" type="doc">
      <dgm:prSet loTypeId="urn:microsoft.com/office/officeart/2005/8/layout/orgChart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9F8184-3D92-4C54-858F-C7EF98DCF32F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800" b="1" dirty="0" smtClean="0">
              <a:latin typeface="Georgia" panose="02040502050405020303" pitchFamily="18" charset="0"/>
            </a:rPr>
            <a:t>Доходы бюджета </a:t>
          </a:r>
          <a:r>
            <a:rPr lang="ru-RU" sz="1800" dirty="0" smtClean="0">
              <a:latin typeface="Georgia" panose="02040502050405020303" pitchFamily="18" charset="0"/>
            </a:rPr>
            <a:t>–</a:t>
          </a:r>
        </a:p>
        <a:p>
          <a:r>
            <a:rPr lang="ru-RU" sz="1800" b="0" i="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dirty="0">
            <a:latin typeface="Georgia" panose="02040502050405020303" pitchFamily="18" charset="0"/>
          </a:endParaRPr>
        </a:p>
      </dgm:t>
    </dgm:pt>
    <dgm:pt modelId="{8CE92663-61A1-4890-A0EB-3D99CCED2E4A}" type="parTrans" cxnId="{05217633-07EE-4F47-8115-B0AD0232F79C}">
      <dgm:prSet/>
      <dgm:spPr/>
      <dgm:t>
        <a:bodyPr/>
        <a:lstStyle/>
        <a:p>
          <a:endParaRPr lang="ru-RU"/>
        </a:p>
      </dgm:t>
    </dgm:pt>
    <dgm:pt modelId="{384CDDBE-3351-41E9-9965-1AD7A024487A}" type="sibTrans" cxnId="{05217633-07EE-4F47-8115-B0AD0232F79C}">
      <dgm:prSet/>
      <dgm:spPr/>
      <dgm:t>
        <a:bodyPr/>
        <a:lstStyle/>
        <a:p>
          <a:endParaRPr lang="ru-RU"/>
        </a:p>
      </dgm:t>
    </dgm:pt>
    <dgm:pt modelId="{0274082B-DD1D-4D8C-B8B3-66F5B1A941BC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налоговые доходы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dirty="0">
            <a:latin typeface="Georgia" panose="02040502050405020303" pitchFamily="18" charset="0"/>
          </a:endParaRPr>
        </a:p>
      </dgm:t>
    </dgm:pt>
    <dgm:pt modelId="{39EAE9AC-97CC-48E5-83DE-B3BB6EF9DFA9}" type="parTrans" cxnId="{15173146-7B0B-4860-92C2-BF9303B437C9}">
      <dgm:prSet/>
      <dgm:spPr/>
      <dgm:t>
        <a:bodyPr/>
        <a:lstStyle/>
        <a:p>
          <a:endParaRPr lang="ru-RU"/>
        </a:p>
      </dgm:t>
    </dgm:pt>
    <dgm:pt modelId="{4C9CAB82-3DAA-4245-85A9-D2C8711AB22B}" type="sibTrans" cxnId="{15173146-7B0B-4860-92C2-BF9303B437C9}">
      <dgm:prSet/>
      <dgm:spPr/>
      <dgm:t>
        <a:bodyPr/>
        <a:lstStyle/>
        <a:p>
          <a:endParaRPr lang="ru-RU"/>
        </a:p>
      </dgm:t>
    </dgm:pt>
    <dgm:pt modelId="{C16D4782-B4A3-44F6-9BF2-C64929974A7E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неналоговые доходы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dirty="0">
            <a:latin typeface="Georgia" panose="02040502050405020303" pitchFamily="18" charset="0"/>
          </a:endParaRPr>
        </a:p>
      </dgm:t>
    </dgm:pt>
    <dgm:pt modelId="{E1742A0F-CDE3-4C7E-8CE9-2D597F368E91}" type="parTrans" cxnId="{E4B79434-1A7B-4D2C-9275-C5638E1A0C4C}">
      <dgm:prSet/>
      <dgm:spPr/>
      <dgm:t>
        <a:bodyPr/>
        <a:lstStyle/>
        <a:p>
          <a:endParaRPr lang="ru-RU"/>
        </a:p>
      </dgm:t>
    </dgm:pt>
    <dgm:pt modelId="{D1B76076-366B-464E-92D3-6A26E7BFC193}" type="sibTrans" cxnId="{E4B79434-1A7B-4D2C-9275-C5638E1A0C4C}">
      <dgm:prSet/>
      <dgm:spPr/>
      <dgm:t>
        <a:bodyPr/>
        <a:lstStyle/>
        <a:p>
          <a:endParaRPr lang="ru-RU"/>
        </a:p>
      </dgm:t>
    </dgm:pt>
    <dgm:pt modelId="{16E62EE6-A7FB-471B-8800-4CDE3BF6A934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dirty="0">
            <a:latin typeface="Georgia" panose="02040502050405020303" pitchFamily="18" charset="0"/>
          </a:endParaRPr>
        </a:p>
      </dgm:t>
    </dgm:pt>
    <dgm:pt modelId="{ABC4BC52-8DDA-4682-B994-152190278851}" type="parTrans" cxnId="{FA624F1D-4836-46A2-AE1A-48E303C41201}">
      <dgm:prSet/>
      <dgm:spPr/>
      <dgm:t>
        <a:bodyPr/>
        <a:lstStyle/>
        <a:p>
          <a:endParaRPr lang="ru-RU"/>
        </a:p>
      </dgm:t>
    </dgm:pt>
    <dgm:pt modelId="{566BDBE4-5639-48A2-A5B0-CF9B3394F31C}" type="sibTrans" cxnId="{FA624F1D-4836-46A2-AE1A-48E303C41201}">
      <dgm:prSet/>
      <dgm:spPr/>
      <dgm:t>
        <a:bodyPr/>
        <a:lstStyle/>
        <a:p>
          <a:endParaRPr lang="ru-RU"/>
        </a:p>
      </dgm:t>
    </dgm:pt>
    <dgm:pt modelId="{30600A26-DEF7-4169-AEDC-0386ABEC5920}" type="pres">
      <dgm:prSet presAssocID="{9673349A-3599-4213-B618-BE86FAD4BF4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A95D20B-2B1C-491A-8DB9-9EF0FD789732}" type="pres">
      <dgm:prSet presAssocID="{A19F8184-3D92-4C54-858F-C7EF98DCF32F}" presName="hierRoot1" presStyleCnt="0">
        <dgm:presLayoutVars>
          <dgm:hierBranch/>
        </dgm:presLayoutVars>
      </dgm:prSet>
      <dgm:spPr/>
      <dgm:t>
        <a:bodyPr/>
        <a:lstStyle/>
        <a:p>
          <a:endParaRPr lang="ru-RU"/>
        </a:p>
      </dgm:t>
    </dgm:pt>
    <dgm:pt modelId="{B2B904EE-D8A4-48DE-9008-F0AC45A4A452}" type="pres">
      <dgm:prSet presAssocID="{A19F8184-3D92-4C54-858F-C7EF98DCF32F}" presName="rootComposite1" presStyleCnt="0"/>
      <dgm:spPr/>
      <dgm:t>
        <a:bodyPr/>
        <a:lstStyle/>
        <a:p>
          <a:endParaRPr lang="ru-RU"/>
        </a:p>
      </dgm:t>
    </dgm:pt>
    <dgm:pt modelId="{88B3B24E-E517-460F-B357-83FB6F569789}" type="pres">
      <dgm:prSet presAssocID="{A19F8184-3D92-4C54-858F-C7EF98DCF32F}" presName="rootText1" presStyleLbl="node0" presStyleIdx="0" presStyleCnt="1" custScaleX="184879" custScaleY="98825" custLinFactNeighborX="-1918" custLinFactNeighborY="-232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E4C1451-8AE8-438B-8696-6D30BBABD61A}" type="pres">
      <dgm:prSet presAssocID="{A19F8184-3D92-4C54-858F-C7EF98DCF32F}" presName="rootConnector1" presStyleLbl="node1" presStyleIdx="0" presStyleCnt="0"/>
      <dgm:spPr/>
      <dgm:t>
        <a:bodyPr/>
        <a:lstStyle/>
        <a:p>
          <a:endParaRPr lang="ru-RU"/>
        </a:p>
      </dgm:t>
    </dgm:pt>
    <dgm:pt modelId="{C783A3D4-A114-4362-918C-6E5A078C24B9}" type="pres">
      <dgm:prSet presAssocID="{A19F8184-3D92-4C54-858F-C7EF98DCF32F}" presName="hierChild2" presStyleCnt="0"/>
      <dgm:spPr/>
      <dgm:t>
        <a:bodyPr/>
        <a:lstStyle/>
        <a:p>
          <a:endParaRPr lang="ru-RU"/>
        </a:p>
      </dgm:t>
    </dgm:pt>
    <dgm:pt modelId="{0ED72EF0-9F89-4556-BCBF-6303989F29F2}" type="pres">
      <dgm:prSet presAssocID="{39EAE9AC-97CC-48E5-83DE-B3BB6EF9DFA9}" presName="Name35" presStyleLbl="parChTrans1D2" presStyleIdx="0" presStyleCnt="3"/>
      <dgm:spPr/>
      <dgm:t>
        <a:bodyPr/>
        <a:lstStyle/>
        <a:p>
          <a:endParaRPr lang="ru-RU"/>
        </a:p>
      </dgm:t>
    </dgm:pt>
    <dgm:pt modelId="{79656F74-BAAC-40D2-91D0-71DAC7E8AD48}" type="pres">
      <dgm:prSet presAssocID="{0274082B-DD1D-4D8C-B8B3-66F5B1A941BC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46AECF2B-04D5-4DAF-BC3A-25574DDFC345}" type="pres">
      <dgm:prSet presAssocID="{0274082B-DD1D-4D8C-B8B3-66F5B1A941BC}" presName="rootComposite" presStyleCnt="0"/>
      <dgm:spPr/>
      <dgm:t>
        <a:bodyPr/>
        <a:lstStyle/>
        <a:p>
          <a:endParaRPr lang="ru-RU"/>
        </a:p>
      </dgm:t>
    </dgm:pt>
    <dgm:pt modelId="{8691BD35-EF84-47C0-8650-B39004D645CE}" type="pres">
      <dgm:prSet presAssocID="{0274082B-DD1D-4D8C-B8B3-66F5B1A941BC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662705E-C0AF-4F6E-AC9B-9DA9614F3EF4}" type="pres">
      <dgm:prSet presAssocID="{0274082B-DD1D-4D8C-B8B3-66F5B1A941BC}" presName="rootConnector" presStyleLbl="node2" presStyleIdx="0" presStyleCnt="3"/>
      <dgm:spPr/>
      <dgm:t>
        <a:bodyPr/>
        <a:lstStyle/>
        <a:p>
          <a:endParaRPr lang="ru-RU"/>
        </a:p>
      </dgm:t>
    </dgm:pt>
    <dgm:pt modelId="{720CF834-32B8-459E-A46B-63EAFD3FF627}" type="pres">
      <dgm:prSet presAssocID="{0274082B-DD1D-4D8C-B8B3-66F5B1A941BC}" presName="hierChild4" presStyleCnt="0"/>
      <dgm:spPr/>
      <dgm:t>
        <a:bodyPr/>
        <a:lstStyle/>
        <a:p>
          <a:endParaRPr lang="ru-RU"/>
        </a:p>
      </dgm:t>
    </dgm:pt>
    <dgm:pt modelId="{80194356-6DB7-48EE-AAE1-4C65F86CEE23}" type="pres">
      <dgm:prSet presAssocID="{0274082B-DD1D-4D8C-B8B3-66F5B1A941BC}" presName="hierChild5" presStyleCnt="0"/>
      <dgm:spPr/>
      <dgm:t>
        <a:bodyPr/>
        <a:lstStyle/>
        <a:p>
          <a:endParaRPr lang="ru-RU"/>
        </a:p>
      </dgm:t>
    </dgm:pt>
    <dgm:pt modelId="{4712C55F-8DBA-4AA1-BB5F-E77B3AF0FBBD}" type="pres">
      <dgm:prSet presAssocID="{E1742A0F-CDE3-4C7E-8CE9-2D597F368E91}" presName="Name35" presStyleLbl="parChTrans1D2" presStyleIdx="1" presStyleCnt="3"/>
      <dgm:spPr/>
      <dgm:t>
        <a:bodyPr/>
        <a:lstStyle/>
        <a:p>
          <a:endParaRPr lang="ru-RU"/>
        </a:p>
      </dgm:t>
    </dgm:pt>
    <dgm:pt modelId="{A3797F75-FEB5-4B8C-9037-5727E2C3AC6A}" type="pres">
      <dgm:prSet presAssocID="{C16D4782-B4A3-44F6-9BF2-C64929974A7E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C265628F-2887-485B-8B23-636660815227}" type="pres">
      <dgm:prSet presAssocID="{C16D4782-B4A3-44F6-9BF2-C64929974A7E}" presName="rootComposite" presStyleCnt="0"/>
      <dgm:spPr/>
      <dgm:t>
        <a:bodyPr/>
        <a:lstStyle/>
        <a:p>
          <a:endParaRPr lang="ru-RU"/>
        </a:p>
      </dgm:t>
    </dgm:pt>
    <dgm:pt modelId="{5F22BBB5-7557-46CA-83DA-E70A2236AB2E}" type="pres">
      <dgm:prSet presAssocID="{C16D4782-B4A3-44F6-9BF2-C64929974A7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B3E233D-8E5B-4AAC-A5B4-44A8C3098E25}" type="pres">
      <dgm:prSet presAssocID="{C16D4782-B4A3-44F6-9BF2-C64929974A7E}" presName="rootConnector" presStyleLbl="node2" presStyleIdx="1" presStyleCnt="3"/>
      <dgm:spPr/>
      <dgm:t>
        <a:bodyPr/>
        <a:lstStyle/>
        <a:p>
          <a:endParaRPr lang="ru-RU"/>
        </a:p>
      </dgm:t>
    </dgm:pt>
    <dgm:pt modelId="{143B6FED-B692-4BFA-B4E4-01E5AAA8326A}" type="pres">
      <dgm:prSet presAssocID="{C16D4782-B4A3-44F6-9BF2-C64929974A7E}" presName="hierChild4" presStyleCnt="0"/>
      <dgm:spPr/>
      <dgm:t>
        <a:bodyPr/>
        <a:lstStyle/>
        <a:p>
          <a:endParaRPr lang="ru-RU"/>
        </a:p>
      </dgm:t>
    </dgm:pt>
    <dgm:pt modelId="{E1DAE7F1-A93C-42DE-90B9-B4397A489D81}" type="pres">
      <dgm:prSet presAssocID="{C16D4782-B4A3-44F6-9BF2-C64929974A7E}" presName="hierChild5" presStyleCnt="0"/>
      <dgm:spPr/>
      <dgm:t>
        <a:bodyPr/>
        <a:lstStyle/>
        <a:p>
          <a:endParaRPr lang="ru-RU"/>
        </a:p>
      </dgm:t>
    </dgm:pt>
    <dgm:pt modelId="{18804086-ED54-4651-B4AA-EC1AB284BD66}" type="pres">
      <dgm:prSet presAssocID="{ABC4BC52-8DDA-4682-B994-152190278851}" presName="Name35" presStyleLbl="parChTrans1D2" presStyleIdx="2" presStyleCnt="3"/>
      <dgm:spPr/>
      <dgm:t>
        <a:bodyPr/>
        <a:lstStyle/>
        <a:p>
          <a:endParaRPr lang="ru-RU"/>
        </a:p>
      </dgm:t>
    </dgm:pt>
    <dgm:pt modelId="{8521A632-C4DB-4D3A-A2CE-39654601FCA6}" type="pres">
      <dgm:prSet presAssocID="{16E62EE6-A7FB-471B-8800-4CDE3BF6A934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946F1574-5FF4-4530-8B3F-7A8E2289EE0E}" type="pres">
      <dgm:prSet presAssocID="{16E62EE6-A7FB-471B-8800-4CDE3BF6A934}" presName="rootComposite" presStyleCnt="0"/>
      <dgm:spPr/>
      <dgm:t>
        <a:bodyPr/>
        <a:lstStyle/>
        <a:p>
          <a:endParaRPr lang="ru-RU"/>
        </a:p>
      </dgm:t>
    </dgm:pt>
    <dgm:pt modelId="{845955BB-0151-491A-BD4F-FE6A502991C3}" type="pres">
      <dgm:prSet presAssocID="{16E62EE6-A7FB-471B-8800-4CDE3BF6A93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A989AA5-103F-4498-BE49-93D229B1AD97}" type="pres">
      <dgm:prSet presAssocID="{16E62EE6-A7FB-471B-8800-4CDE3BF6A934}" presName="rootConnector" presStyleLbl="node2" presStyleIdx="2" presStyleCnt="3"/>
      <dgm:spPr/>
      <dgm:t>
        <a:bodyPr/>
        <a:lstStyle/>
        <a:p>
          <a:endParaRPr lang="ru-RU"/>
        </a:p>
      </dgm:t>
    </dgm:pt>
    <dgm:pt modelId="{C4269443-C5DE-408C-BB6C-C17162DE2EAA}" type="pres">
      <dgm:prSet presAssocID="{16E62EE6-A7FB-471B-8800-4CDE3BF6A934}" presName="hierChild4" presStyleCnt="0"/>
      <dgm:spPr/>
      <dgm:t>
        <a:bodyPr/>
        <a:lstStyle/>
        <a:p>
          <a:endParaRPr lang="ru-RU"/>
        </a:p>
      </dgm:t>
    </dgm:pt>
    <dgm:pt modelId="{4B3A01DC-B6DD-4F96-BC6F-7AC96B89E96B}" type="pres">
      <dgm:prSet presAssocID="{16E62EE6-A7FB-471B-8800-4CDE3BF6A934}" presName="hierChild5" presStyleCnt="0"/>
      <dgm:spPr/>
      <dgm:t>
        <a:bodyPr/>
        <a:lstStyle/>
        <a:p>
          <a:endParaRPr lang="ru-RU"/>
        </a:p>
      </dgm:t>
    </dgm:pt>
    <dgm:pt modelId="{4F392766-20EC-45E3-BCB6-F75BBFE3CB1F}" type="pres">
      <dgm:prSet presAssocID="{A19F8184-3D92-4C54-858F-C7EF98DCF32F}" presName="hierChild3" presStyleCnt="0"/>
      <dgm:spPr/>
      <dgm:t>
        <a:bodyPr/>
        <a:lstStyle/>
        <a:p>
          <a:endParaRPr lang="ru-RU"/>
        </a:p>
      </dgm:t>
    </dgm:pt>
  </dgm:ptLst>
  <dgm:cxnLst>
    <dgm:cxn modelId="{15173146-7B0B-4860-92C2-BF9303B437C9}" srcId="{A19F8184-3D92-4C54-858F-C7EF98DCF32F}" destId="{0274082B-DD1D-4D8C-B8B3-66F5B1A941BC}" srcOrd="0" destOrd="0" parTransId="{39EAE9AC-97CC-48E5-83DE-B3BB6EF9DFA9}" sibTransId="{4C9CAB82-3DAA-4245-85A9-D2C8711AB22B}"/>
    <dgm:cxn modelId="{E4B79434-1A7B-4D2C-9275-C5638E1A0C4C}" srcId="{A19F8184-3D92-4C54-858F-C7EF98DCF32F}" destId="{C16D4782-B4A3-44F6-9BF2-C64929974A7E}" srcOrd="1" destOrd="0" parTransId="{E1742A0F-CDE3-4C7E-8CE9-2D597F368E91}" sibTransId="{D1B76076-366B-464E-92D3-6A26E7BFC193}"/>
    <dgm:cxn modelId="{21F0C9E5-DB9C-4F1C-BE2B-164FCD4AF1A9}" type="presOf" srcId="{A19F8184-3D92-4C54-858F-C7EF98DCF32F}" destId="{88B3B24E-E517-460F-B357-83FB6F569789}" srcOrd="0" destOrd="0" presId="urn:microsoft.com/office/officeart/2005/8/layout/orgChart1"/>
    <dgm:cxn modelId="{29AC7078-5663-48DF-AB67-D29D22CEB665}" type="presOf" srcId="{A19F8184-3D92-4C54-858F-C7EF98DCF32F}" destId="{5E4C1451-8AE8-438B-8696-6D30BBABD61A}" srcOrd="1" destOrd="0" presId="urn:microsoft.com/office/officeart/2005/8/layout/orgChart1"/>
    <dgm:cxn modelId="{F6CB695A-C9F1-4C7D-A2FB-7FB6BB02E4BE}" type="presOf" srcId="{16E62EE6-A7FB-471B-8800-4CDE3BF6A934}" destId="{3A989AA5-103F-4498-BE49-93D229B1AD97}" srcOrd="1" destOrd="0" presId="urn:microsoft.com/office/officeart/2005/8/layout/orgChart1"/>
    <dgm:cxn modelId="{7549A726-6B41-4D94-B6AF-7788BEA59DF5}" type="presOf" srcId="{0274082B-DD1D-4D8C-B8B3-66F5B1A941BC}" destId="{8691BD35-EF84-47C0-8650-B39004D645CE}" srcOrd="0" destOrd="0" presId="urn:microsoft.com/office/officeart/2005/8/layout/orgChart1"/>
    <dgm:cxn modelId="{E6F61F3A-4DFC-4369-9D9F-3CDB7737326E}" type="presOf" srcId="{9673349A-3599-4213-B618-BE86FAD4BF4E}" destId="{30600A26-DEF7-4169-AEDC-0386ABEC5920}" srcOrd="0" destOrd="0" presId="urn:microsoft.com/office/officeart/2005/8/layout/orgChart1"/>
    <dgm:cxn modelId="{DCE72D18-C1E4-4635-9461-65E4995D6F7A}" type="presOf" srcId="{E1742A0F-CDE3-4C7E-8CE9-2D597F368E91}" destId="{4712C55F-8DBA-4AA1-BB5F-E77B3AF0FBBD}" srcOrd="0" destOrd="0" presId="urn:microsoft.com/office/officeart/2005/8/layout/orgChart1"/>
    <dgm:cxn modelId="{DD565DCF-3F7D-44CF-B1C4-7DF898D2866D}" type="presOf" srcId="{16E62EE6-A7FB-471B-8800-4CDE3BF6A934}" destId="{845955BB-0151-491A-BD4F-FE6A502991C3}" srcOrd="0" destOrd="0" presId="urn:microsoft.com/office/officeart/2005/8/layout/orgChart1"/>
    <dgm:cxn modelId="{80012061-0EE0-42DE-9B5F-3F290A71EAB7}" type="presOf" srcId="{0274082B-DD1D-4D8C-B8B3-66F5B1A941BC}" destId="{C662705E-C0AF-4F6E-AC9B-9DA9614F3EF4}" srcOrd="1" destOrd="0" presId="urn:microsoft.com/office/officeart/2005/8/layout/orgChart1"/>
    <dgm:cxn modelId="{8393D6E2-81A4-4512-A8FE-7B7EA95A1C9D}" type="presOf" srcId="{C16D4782-B4A3-44F6-9BF2-C64929974A7E}" destId="{5B3E233D-8E5B-4AAC-A5B4-44A8C3098E25}" srcOrd="1" destOrd="0" presId="urn:microsoft.com/office/officeart/2005/8/layout/orgChart1"/>
    <dgm:cxn modelId="{06D7FEBC-AF02-4354-8DFB-8D9012801647}" type="presOf" srcId="{ABC4BC52-8DDA-4682-B994-152190278851}" destId="{18804086-ED54-4651-B4AA-EC1AB284BD66}" srcOrd="0" destOrd="0" presId="urn:microsoft.com/office/officeart/2005/8/layout/orgChart1"/>
    <dgm:cxn modelId="{FA624F1D-4836-46A2-AE1A-48E303C41201}" srcId="{A19F8184-3D92-4C54-858F-C7EF98DCF32F}" destId="{16E62EE6-A7FB-471B-8800-4CDE3BF6A934}" srcOrd="2" destOrd="0" parTransId="{ABC4BC52-8DDA-4682-B994-152190278851}" sibTransId="{566BDBE4-5639-48A2-A5B0-CF9B3394F31C}"/>
    <dgm:cxn modelId="{06F554AD-4B56-4981-8A32-3058923DF9E3}" type="presOf" srcId="{39EAE9AC-97CC-48E5-83DE-B3BB6EF9DFA9}" destId="{0ED72EF0-9F89-4556-BCBF-6303989F29F2}" srcOrd="0" destOrd="0" presId="urn:microsoft.com/office/officeart/2005/8/layout/orgChart1"/>
    <dgm:cxn modelId="{05217633-07EE-4F47-8115-B0AD0232F79C}" srcId="{9673349A-3599-4213-B618-BE86FAD4BF4E}" destId="{A19F8184-3D92-4C54-858F-C7EF98DCF32F}" srcOrd="0" destOrd="0" parTransId="{8CE92663-61A1-4890-A0EB-3D99CCED2E4A}" sibTransId="{384CDDBE-3351-41E9-9965-1AD7A024487A}"/>
    <dgm:cxn modelId="{91340DE8-C1FC-43AA-9559-428D1C9353EB}" type="presOf" srcId="{C16D4782-B4A3-44F6-9BF2-C64929974A7E}" destId="{5F22BBB5-7557-46CA-83DA-E70A2236AB2E}" srcOrd="0" destOrd="0" presId="urn:microsoft.com/office/officeart/2005/8/layout/orgChart1"/>
    <dgm:cxn modelId="{35B9B66D-A4B5-4552-A00D-4E6AB3B43168}" type="presParOf" srcId="{30600A26-DEF7-4169-AEDC-0386ABEC5920}" destId="{5A95D20B-2B1C-491A-8DB9-9EF0FD789732}" srcOrd="0" destOrd="0" presId="urn:microsoft.com/office/officeart/2005/8/layout/orgChart1"/>
    <dgm:cxn modelId="{B6459B62-D03A-44DA-9421-24676CA48D16}" type="presParOf" srcId="{5A95D20B-2B1C-491A-8DB9-9EF0FD789732}" destId="{B2B904EE-D8A4-48DE-9008-F0AC45A4A452}" srcOrd="0" destOrd="0" presId="urn:microsoft.com/office/officeart/2005/8/layout/orgChart1"/>
    <dgm:cxn modelId="{8E1B66E1-E415-4919-8628-A4FD831766BE}" type="presParOf" srcId="{B2B904EE-D8A4-48DE-9008-F0AC45A4A452}" destId="{88B3B24E-E517-460F-B357-83FB6F569789}" srcOrd="0" destOrd="0" presId="urn:microsoft.com/office/officeart/2005/8/layout/orgChart1"/>
    <dgm:cxn modelId="{CCF6BAA6-5DE5-4E30-89DE-E42B0F81562D}" type="presParOf" srcId="{B2B904EE-D8A4-48DE-9008-F0AC45A4A452}" destId="{5E4C1451-8AE8-438B-8696-6D30BBABD61A}" srcOrd="1" destOrd="0" presId="urn:microsoft.com/office/officeart/2005/8/layout/orgChart1"/>
    <dgm:cxn modelId="{CA53064B-D25C-4791-9086-07A750C019A0}" type="presParOf" srcId="{5A95D20B-2B1C-491A-8DB9-9EF0FD789732}" destId="{C783A3D4-A114-4362-918C-6E5A078C24B9}" srcOrd="1" destOrd="0" presId="urn:microsoft.com/office/officeart/2005/8/layout/orgChart1"/>
    <dgm:cxn modelId="{D6E662AF-B14F-46DC-B9DF-0481601D9A0B}" type="presParOf" srcId="{C783A3D4-A114-4362-918C-6E5A078C24B9}" destId="{0ED72EF0-9F89-4556-BCBF-6303989F29F2}" srcOrd="0" destOrd="0" presId="urn:microsoft.com/office/officeart/2005/8/layout/orgChart1"/>
    <dgm:cxn modelId="{751A2E84-C115-4B2E-B9D0-BD11B1FA6479}" type="presParOf" srcId="{C783A3D4-A114-4362-918C-6E5A078C24B9}" destId="{79656F74-BAAC-40D2-91D0-71DAC7E8AD48}" srcOrd="1" destOrd="0" presId="urn:microsoft.com/office/officeart/2005/8/layout/orgChart1"/>
    <dgm:cxn modelId="{B8E7C4F9-D1ED-4030-B650-84A9A7C01BB3}" type="presParOf" srcId="{79656F74-BAAC-40D2-91D0-71DAC7E8AD48}" destId="{46AECF2B-04D5-4DAF-BC3A-25574DDFC345}" srcOrd="0" destOrd="0" presId="urn:microsoft.com/office/officeart/2005/8/layout/orgChart1"/>
    <dgm:cxn modelId="{BF53E937-F906-4742-99F0-EAFB7BD16DD8}" type="presParOf" srcId="{46AECF2B-04D5-4DAF-BC3A-25574DDFC345}" destId="{8691BD35-EF84-47C0-8650-B39004D645CE}" srcOrd="0" destOrd="0" presId="urn:microsoft.com/office/officeart/2005/8/layout/orgChart1"/>
    <dgm:cxn modelId="{49E2A2DE-2AF8-4024-9D0D-3AAE4B064AAA}" type="presParOf" srcId="{46AECF2B-04D5-4DAF-BC3A-25574DDFC345}" destId="{C662705E-C0AF-4F6E-AC9B-9DA9614F3EF4}" srcOrd="1" destOrd="0" presId="urn:microsoft.com/office/officeart/2005/8/layout/orgChart1"/>
    <dgm:cxn modelId="{7617000B-F3A5-48A9-91FB-A1E7875C2C41}" type="presParOf" srcId="{79656F74-BAAC-40D2-91D0-71DAC7E8AD48}" destId="{720CF834-32B8-459E-A46B-63EAFD3FF627}" srcOrd="1" destOrd="0" presId="urn:microsoft.com/office/officeart/2005/8/layout/orgChart1"/>
    <dgm:cxn modelId="{6455B630-71C7-4C93-91E0-38B0ED074974}" type="presParOf" srcId="{79656F74-BAAC-40D2-91D0-71DAC7E8AD48}" destId="{80194356-6DB7-48EE-AAE1-4C65F86CEE23}" srcOrd="2" destOrd="0" presId="urn:microsoft.com/office/officeart/2005/8/layout/orgChart1"/>
    <dgm:cxn modelId="{F20158F4-3B26-47D8-B8EA-3FE3CE0981E5}" type="presParOf" srcId="{C783A3D4-A114-4362-918C-6E5A078C24B9}" destId="{4712C55F-8DBA-4AA1-BB5F-E77B3AF0FBBD}" srcOrd="2" destOrd="0" presId="urn:microsoft.com/office/officeart/2005/8/layout/orgChart1"/>
    <dgm:cxn modelId="{93C79A1A-BA54-4896-86CB-52E3FF2859DA}" type="presParOf" srcId="{C783A3D4-A114-4362-918C-6E5A078C24B9}" destId="{A3797F75-FEB5-4B8C-9037-5727E2C3AC6A}" srcOrd="3" destOrd="0" presId="urn:microsoft.com/office/officeart/2005/8/layout/orgChart1"/>
    <dgm:cxn modelId="{F212E5A5-D2D2-4D51-82BA-4EEDA53723ED}" type="presParOf" srcId="{A3797F75-FEB5-4B8C-9037-5727E2C3AC6A}" destId="{C265628F-2887-485B-8B23-636660815227}" srcOrd="0" destOrd="0" presId="urn:microsoft.com/office/officeart/2005/8/layout/orgChart1"/>
    <dgm:cxn modelId="{A8BEC61F-CA8E-4D14-8C60-C55D4B3A656C}" type="presParOf" srcId="{C265628F-2887-485B-8B23-636660815227}" destId="{5F22BBB5-7557-46CA-83DA-E70A2236AB2E}" srcOrd="0" destOrd="0" presId="urn:microsoft.com/office/officeart/2005/8/layout/orgChart1"/>
    <dgm:cxn modelId="{AD5D6BF7-D687-4520-8A27-61B72F380EE1}" type="presParOf" srcId="{C265628F-2887-485B-8B23-636660815227}" destId="{5B3E233D-8E5B-4AAC-A5B4-44A8C3098E25}" srcOrd="1" destOrd="0" presId="urn:microsoft.com/office/officeart/2005/8/layout/orgChart1"/>
    <dgm:cxn modelId="{D811E3D8-DB0A-4525-9042-EE3342172CFD}" type="presParOf" srcId="{A3797F75-FEB5-4B8C-9037-5727E2C3AC6A}" destId="{143B6FED-B692-4BFA-B4E4-01E5AAA8326A}" srcOrd="1" destOrd="0" presId="urn:microsoft.com/office/officeart/2005/8/layout/orgChart1"/>
    <dgm:cxn modelId="{4C43D2B6-24A4-447D-A125-5A065185DD36}" type="presParOf" srcId="{A3797F75-FEB5-4B8C-9037-5727E2C3AC6A}" destId="{E1DAE7F1-A93C-42DE-90B9-B4397A489D81}" srcOrd="2" destOrd="0" presId="urn:microsoft.com/office/officeart/2005/8/layout/orgChart1"/>
    <dgm:cxn modelId="{8CAC2B75-97C1-4741-9AC1-1815D8CE3897}" type="presParOf" srcId="{C783A3D4-A114-4362-918C-6E5A078C24B9}" destId="{18804086-ED54-4651-B4AA-EC1AB284BD66}" srcOrd="4" destOrd="0" presId="urn:microsoft.com/office/officeart/2005/8/layout/orgChart1"/>
    <dgm:cxn modelId="{AE5429F3-9E74-417F-BECA-CE9DFD9DA4D7}" type="presParOf" srcId="{C783A3D4-A114-4362-918C-6E5A078C24B9}" destId="{8521A632-C4DB-4D3A-A2CE-39654601FCA6}" srcOrd="5" destOrd="0" presId="urn:microsoft.com/office/officeart/2005/8/layout/orgChart1"/>
    <dgm:cxn modelId="{84674A78-0148-4777-837A-5391FB224061}" type="presParOf" srcId="{8521A632-C4DB-4D3A-A2CE-39654601FCA6}" destId="{946F1574-5FF4-4530-8B3F-7A8E2289EE0E}" srcOrd="0" destOrd="0" presId="urn:microsoft.com/office/officeart/2005/8/layout/orgChart1"/>
    <dgm:cxn modelId="{7A86D008-938D-4B5D-BB63-EDCB474C8E51}" type="presParOf" srcId="{946F1574-5FF4-4530-8B3F-7A8E2289EE0E}" destId="{845955BB-0151-491A-BD4F-FE6A502991C3}" srcOrd="0" destOrd="0" presId="urn:microsoft.com/office/officeart/2005/8/layout/orgChart1"/>
    <dgm:cxn modelId="{73D04D17-1DC6-47E1-90DE-2E9124BA8A36}" type="presParOf" srcId="{946F1574-5FF4-4530-8B3F-7A8E2289EE0E}" destId="{3A989AA5-103F-4498-BE49-93D229B1AD97}" srcOrd="1" destOrd="0" presId="urn:microsoft.com/office/officeart/2005/8/layout/orgChart1"/>
    <dgm:cxn modelId="{88CA5C1C-1CB3-4939-9628-45C2F5D42DC1}" type="presParOf" srcId="{8521A632-C4DB-4D3A-A2CE-39654601FCA6}" destId="{C4269443-C5DE-408C-BB6C-C17162DE2EAA}" srcOrd="1" destOrd="0" presId="urn:microsoft.com/office/officeart/2005/8/layout/orgChart1"/>
    <dgm:cxn modelId="{D1815E39-998F-433A-A330-B9462463DFC5}" type="presParOf" srcId="{8521A632-C4DB-4D3A-A2CE-39654601FCA6}" destId="{4B3A01DC-B6DD-4F96-BC6F-7AC96B89E96B}" srcOrd="2" destOrd="0" presId="urn:microsoft.com/office/officeart/2005/8/layout/orgChart1"/>
    <dgm:cxn modelId="{B7A445C3-5D99-4C84-AD9B-2662F1F200C7}" type="presParOf" srcId="{5A95D20B-2B1C-491A-8DB9-9EF0FD789732}" destId="{4F392766-20EC-45E3-BCB6-F75BBFE3CB1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BF7754-E73D-4B37-8915-032C34913796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5B40C7F-BE56-4119-9603-D74869A34F3C}">
      <dgm:prSet phldrT="[Текст]"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1 010 488,9 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(98,5%)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8F95C1-A6DA-428D-B968-964F1BC5C991}" type="parTrans" cxnId="{E9FCD744-9A7D-4E49-B583-666D0B80C99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77B46E-21F7-4338-AC12-77FE4B9F9B4B}" type="sibTrans" cxnId="{E9FCD744-9A7D-4E49-B583-666D0B80C99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5E82A9-ECE4-4C51-B367-6BC24FD0C449}">
      <dgm:prSet phldrT="[Текст]" custT="1"/>
      <dgm:spPr/>
      <dgm:t>
        <a:bodyPr/>
        <a:lstStyle/>
        <a:p>
          <a:pPr algn="l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Культура 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C903E9-E9BB-4A35-AD6F-32C82961480C}" type="parTrans" cxnId="{6D2E23E6-941D-407F-9454-BB73A504D72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BE92CF-CBA5-4F4A-A47E-C9637D53E890}" type="sibTrans" cxnId="{6D2E23E6-941D-407F-9454-BB73A504D72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74C059-36E6-4535-B2DB-303390EF6667}">
      <dgm:prSet phldrT="[Текст]"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4 659 908,9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(92,4%)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442070-C0A0-4336-82CA-B2BF9706179B}" type="parTrans" cxnId="{816549EF-C7F4-4DEE-946E-FB4D76B1D30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15CE115-8E90-4BF4-9C96-CAB43B0D0F90}" type="sibTrans" cxnId="{816549EF-C7F4-4DEE-946E-FB4D76B1D30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89D7460-B527-481A-9E20-59F0CA07E8DF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142 254,2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(97,3%)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BAC930-A6B0-49B2-90F7-AB0AEF64073C}" type="parTrans" cxnId="{ED5BA6B1-E99A-4F3B-B74B-10904EFCCB6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1F6320-CDA5-4809-A962-A7124DDC8909}" type="sibTrans" cxnId="{ED5BA6B1-E99A-4F3B-B74B-10904EFCCB6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EF409E-1059-4155-ABD2-808C91B953B3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276 804,4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(97,3%)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B62C65-C764-4E8E-8D20-E64B890D29F1}" type="parTrans" cxnId="{F1783782-99F8-4B80-97CD-DC277F9C232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5E731F-E2DB-4F5D-A0C2-2F09B238D803}" type="sibTrans" cxnId="{F1783782-99F8-4B80-97CD-DC277F9C232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7F3B16-2123-4BB3-8CFE-5DB68E59592A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73 740,3  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(93,1%)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50C047-EC30-4F09-AA33-5504787983D7}" type="parTrans" cxnId="{F7948679-DEB1-4013-8303-E5D03E626D1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F7EC0F6-9AD5-4EFB-AF4F-1BF827715192}" type="sibTrans" cxnId="{F7948679-DEB1-4013-8303-E5D03E626D1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0A0482E-8B9C-46E1-8D8C-1080BE625320}">
      <dgm:prSet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164 366,0 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(94,9%)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481C5A-CDCB-43EE-A21A-96581D30EE11}" type="parTrans" cxnId="{390242DE-E5D0-4791-9881-BF38E25D6A4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59E2CB-6DA8-4382-A480-DB175E9D9550}" type="sibTrans" cxnId="{390242DE-E5D0-4791-9881-BF38E25D6A4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D7B9DB-F02E-45A7-B71C-1A1A97760772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105 581,7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(53,7%)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20F24F-9C92-4893-A711-6CF0BD55AA87}" type="parTrans" cxnId="{5CDAFCD6-2592-4B41-A2AC-470A068BC5F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A9D7771-35F3-4EEB-B2FE-58222D066AA7}" type="sibTrans" cxnId="{5CDAFCD6-2592-4B41-A2AC-470A068BC5F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7A7ABCE-E5E8-40F8-A9C8-18DF633A7D1F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192,0  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(33,7%)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440E0E2-1D83-412C-9371-70AF3421BD42}" type="parTrans" cxnId="{AF253422-B69D-4BCB-AB85-5064DB80F48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6EB06D8-69DA-4CD9-B786-A1B1EEBE6A3E}" type="sibTrans" cxnId="{AF253422-B69D-4BCB-AB85-5064DB80F48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6F66F3-6498-45FF-B239-043AA5DE6FB9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1 182 122,2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(94,5%)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844107-D5A1-4095-955A-E0F6DCB91D7E}" type="parTrans" cxnId="{85CDF0A0-9ACB-4D3A-880F-446505CAA73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8016D3E-81AB-48D5-AE6F-3FE495E1DDD7}" type="sibTrans" cxnId="{85CDF0A0-9ACB-4D3A-880F-446505CAA73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B49135-924D-4410-864C-DC3B35CE6A0C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166 682,4 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(97,8%)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88CADB-11E3-48A6-B23C-190240065ED1}" type="parTrans" cxnId="{8D29C44C-72B5-4035-9E80-0775436CC509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8B12A3F-38C7-44BE-BDB9-7DE9D2A0A84F}" type="sibTrans" cxnId="{8D29C44C-72B5-4035-9E80-0775436CC509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804BB88-2E7A-4823-AF70-33C990ADC28B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998 408,1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(88,4%)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5F2600F-2D45-44B6-9AA3-01A8C74B3DAB}" type="parTrans" cxnId="{0EB3C5B6-A32F-42E1-A39D-E27FE6101BE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E6574E6-42B6-469C-8192-77BA9171B50F}" type="sibTrans" cxnId="{0EB3C5B6-A32F-42E1-A39D-E27FE6101BE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971D9C-4032-4072-8691-FA129038664C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18 560,0 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(89,8%)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3579CB-01D0-4EBD-8F87-68635B503BF0}" type="parTrans" cxnId="{509079BB-A2DA-482C-B6AF-9588D70944A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841779-E5F8-4F9E-B888-127E9666DEF9}" type="sibTrans" cxnId="{509079BB-A2DA-482C-B6AF-9588D70944A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75C6903-BF34-4842-A691-C9B34297E4D3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830 756,6 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(99,5%)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2C2D9E0-2C9D-4E71-89B5-B308228BF7B9}" type="parTrans" cxnId="{0944236E-990C-42C9-8151-F37A2106148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47320CE-2B2E-4EE0-AE4E-BBEDB681EBA4}" type="sibTrans" cxnId="{0944236E-990C-42C9-8151-F37A2106148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F589BF4-A35B-45A9-9F98-0DEAB79857C3}">
      <dgm:prSet custT="1"/>
      <dgm:spPr/>
      <dgm:t>
        <a:bodyPr/>
        <a:lstStyle/>
        <a:p>
          <a:pPr algn="l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Образование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D31A3D-686B-411E-BA08-D5C0D77F0843}" type="parTrans" cxnId="{A9054294-1AFD-486E-9106-AE06335B2ED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57BBF13-E99B-4103-BA6B-8E0636641784}" type="sibTrans" cxnId="{A9054294-1AFD-486E-9106-AE06335B2ED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564D35-5BAD-400F-9237-C9DA23479E0D}">
      <dgm:prSet custT="1"/>
      <dgm:spPr/>
      <dgm:t>
        <a:bodyPr/>
        <a:lstStyle/>
        <a:p>
          <a:pPr algn="l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Социальная защита населения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1CB65C-0204-491D-8ADE-D597E68B7562}" type="parTrans" cxnId="{F42FA151-40A2-4E8B-89E0-0333D1C7F49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FF98E2-487A-4978-8BA1-E24D96E13FC8}" type="sibTrans" cxnId="{F42FA151-40A2-4E8B-89E0-0333D1C7F49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583A7B-D11B-49E6-A9CF-F40173E7BB49}">
      <dgm:prSet custT="1"/>
      <dgm:spPr/>
      <dgm:t>
        <a:bodyPr/>
        <a:lstStyle/>
        <a:p>
          <a:pPr algn="l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Спорт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642877-8334-4ADA-A18E-E597D3726B9C}" type="parTrans" cxnId="{A210DBB3-AC89-4F4B-BCEF-62297FB54C5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4338AD7-D2CE-48C4-9DC1-D107DE2D9476}" type="sibTrans" cxnId="{A210DBB3-AC89-4F4B-BCEF-62297FB54C5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57A9414-A04F-4899-B7F3-87365A672744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Экология и окружающая среда 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54436E-35C7-470E-A2F6-2EA0F85318B5}" type="parTrans" cxnId="{BFCD26A3-18CF-466A-87A6-015ED707E63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B2242D2-579F-4F26-88DD-7F8B40E415A5}" type="sibTrans" cxnId="{BFCD26A3-18CF-466A-87A6-015ED707E63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A530E85-5388-414D-8F19-A18D348902AC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Безопасность и обеспечение безопасности  жизнедеятельности населения 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183D138-0A17-4BFA-8A52-4829123EEBC1}" type="parTrans" cxnId="{C9BAC14B-DFDC-43A2-B6C0-234F8CD5D9A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889FEBB-CB51-45D3-BB33-FD5293BA0246}" type="sibTrans" cxnId="{C9BAC14B-DFDC-43A2-B6C0-234F8CD5D9A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9AF48FD-DE5F-41CB-A458-D9A3A53E7B32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инженерной инфраструктуры и энергоэффективности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B950C6-0CE0-496C-95FF-DC1B17B65BE5}" type="parTrans" cxnId="{3652D559-FBBF-4DFF-BF8A-95AF34141AE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0BBF40F-FC25-485E-A2EE-97E650158398}" type="sibTrans" cxnId="{3652D559-FBBF-4DFF-BF8A-95AF34141AE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BD030D-9C5F-4EB4-9505-EFC4E6EF5A9F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Предпринимательство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2754DC-5530-47A3-B297-E1A393568977}" type="parTrans" cxnId="{FA42BF40-0ED0-4676-AF6E-699DC1A1A95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A45295-C30E-4AA2-8F77-AA7B519C4FDE}" type="sibTrans" cxnId="{FA42BF40-0ED0-4676-AF6E-699DC1A1A95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BB31A40-45FF-4721-9CCF-B736B97DE01A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Управление имуществом и муниципальными финансами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A3D4A9-5E94-4944-8588-C412DD0114DE}" type="parTrans" cxnId="{B04E1E7D-3321-4DEE-AD2B-F849EF5A240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FDD6D86-8985-4476-93C8-FDFB6F73B83B}" type="sibTrans" cxnId="{B04E1E7D-3321-4DEE-AD2B-F849EF5A240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3A7763F-B607-4F8C-9939-C5366770D233}">
      <dgm:prSet custT="1"/>
      <dgm:spPr/>
      <dgm:t>
        <a:bodyPr/>
        <a:lstStyle/>
        <a:p>
          <a:r>
            <a: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институтов гражданского общества, повышения эффективности местного самоуправления и реализации молодежной политики</a:t>
          </a:r>
          <a:endParaRPr lang="ru-RU" sz="11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9C476B-D8FF-40E7-8941-EF933CCE9ACC}" type="parTrans" cxnId="{F05D9EA5-8B87-4A83-8CC8-310C0E152A1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6D6147-1B69-45C9-A6FD-E54E6BA2D020}" type="sibTrans" cxnId="{F05D9EA5-8B87-4A83-8CC8-310C0E152A1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BC6DF0D-4922-445C-B91D-7823C31C4B7C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и функционирование дорожно-транспортного комплекса  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695303-4838-46B5-AE32-69B0DD919D13}" type="parTrans" cxnId="{767BAF75-7367-4338-B63E-9FC04402137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BB50170-F98E-4935-B0F7-A9A584E00A96}" type="sibTrans" cxnId="{767BAF75-7367-4338-B63E-9FC04402137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A0FC13D-BDA9-4B84-8862-AD4538097B4E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Архитектура и градостроительство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77BC07-705A-4772-BBB5-0BBB6795F4B8}" type="parTrans" cxnId="{52336D2B-BD18-43C9-A8BB-EB8C124E900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F4DAF3-A66E-41B1-B57C-69FE5AD6C421}" type="sibTrans" cxnId="{52336D2B-BD18-43C9-A8BB-EB8C124E900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0A1B7D-FE7D-4119-BF9D-2CC844002CE7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Строительство объектов социальной инфраструктуры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1E4D9D4-9D17-46C6-8CE2-DB82515AEA5C}" type="parTrans" cxnId="{CD0EBB5A-653D-45F2-AB1C-9D9EE18D802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974DB9-C60A-4D05-8E21-68BD2FAA5948}" type="sibTrans" cxnId="{CD0EBB5A-653D-45F2-AB1C-9D9EE18D802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2B0A8C-50FE-4EF6-9381-85167FA4C0CC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2 415,1         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(99,1%)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2C3D5C-7552-45B4-901A-E7E73B305449}" type="parTrans" cxnId="{0DDF2BE6-3EC9-4C4B-B62C-03E8EA59404C}">
      <dgm:prSet/>
      <dgm:spPr/>
      <dgm:t>
        <a:bodyPr/>
        <a:lstStyle/>
        <a:p>
          <a:endParaRPr lang="ru-RU"/>
        </a:p>
      </dgm:t>
    </dgm:pt>
    <dgm:pt modelId="{2F80B51B-DB00-4D34-A1A8-9A3B22C358F2}" type="sibTrans" cxnId="{0DDF2BE6-3EC9-4C4B-B62C-03E8EA59404C}">
      <dgm:prSet/>
      <dgm:spPr/>
      <dgm:t>
        <a:bodyPr/>
        <a:lstStyle/>
        <a:p>
          <a:endParaRPr lang="ru-RU"/>
        </a:p>
      </dgm:t>
    </dgm:pt>
    <dgm:pt modelId="{B0EAF1A2-5426-4BA1-A3AC-FE0A978207ED}">
      <dgm:prSet custT="1"/>
      <dgm:spPr/>
      <dgm:t>
        <a:bodyPr/>
        <a:lstStyle/>
        <a:p>
          <a:pPr algn="l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Здравоохранение</a:t>
          </a:r>
          <a:endParaRPr lang="ru-RU" sz="1200" dirty="0"/>
        </a:p>
      </dgm:t>
    </dgm:pt>
    <dgm:pt modelId="{A87FB07A-1FA1-4074-B8B6-D8F63C4F6F4F}" type="parTrans" cxnId="{754B6E53-80B1-46B2-BF0C-C52A74EDE211}">
      <dgm:prSet/>
      <dgm:spPr/>
      <dgm:t>
        <a:bodyPr/>
        <a:lstStyle/>
        <a:p>
          <a:endParaRPr lang="ru-RU"/>
        </a:p>
      </dgm:t>
    </dgm:pt>
    <dgm:pt modelId="{8CFC0F73-9353-41B0-A5A9-903B3EC1C4CB}" type="sibTrans" cxnId="{754B6E53-80B1-46B2-BF0C-C52A74EDE211}">
      <dgm:prSet/>
      <dgm:spPr/>
      <dgm:t>
        <a:bodyPr/>
        <a:lstStyle/>
        <a:p>
          <a:endParaRPr lang="ru-RU"/>
        </a:p>
      </dgm:t>
    </dgm:pt>
    <dgm:pt modelId="{3FBBBFDF-8A70-4024-92D9-BC032B964AB1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13 700,9       </a:t>
          </a:r>
          <a:r>
            <a:rPr lang="ru-RU" sz="12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(95,8%)</a:t>
          </a:r>
          <a:endParaRPr lang="ru-RU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43D831-F654-4CC1-A9BC-C8F3DF099E43}" type="parTrans" cxnId="{D1661B00-D8ED-4E2E-A849-A1A3BCA2C19C}">
      <dgm:prSet/>
      <dgm:spPr/>
      <dgm:t>
        <a:bodyPr/>
        <a:lstStyle/>
        <a:p>
          <a:endParaRPr lang="ru-RU"/>
        </a:p>
      </dgm:t>
    </dgm:pt>
    <dgm:pt modelId="{E5B98069-D6D0-40B9-878B-B57D61546D56}" type="sibTrans" cxnId="{D1661B00-D8ED-4E2E-A849-A1A3BCA2C19C}">
      <dgm:prSet/>
      <dgm:spPr/>
      <dgm:t>
        <a:bodyPr/>
        <a:lstStyle/>
        <a:p>
          <a:endParaRPr lang="ru-RU"/>
        </a:p>
      </dgm:t>
    </dgm:pt>
    <dgm:pt modelId="{3DEF8A63-0A15-47D9-BA92-1B4C44D829B3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</a:t>
          </a:r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сельского хозяйства</a:t>
          </a:r>
          <a:endParaRPr lang="ru-RU" sz="1200" dirty="0"/>
        </a:p>
      </dgm:t>
    </dgm:pt>
    <dgm:pt modelId="{B784E0AA-261C-4DDE-8066-06F752D9E06A}" type="parTrans" cxnId="{A0A21693-40E3-4323-A5DE-DDE27AC39B2D}">
      <dgm:prSet/>
      <dgm:spPr/>
      <dgm:t>
        <a:bodyPr/>
        <a:lstStyle/>
        <a:p>
          <a:endParaRPr lang="ru-RU"/>
        </a:p>
      </dgm:t>
    </dgm:pt>
    <dgm:pt modelId="{FAFBEAAA-4995-44D3-92EE-FDF55D85AF34}" type="sibTrans" cxnId="{A0A21693-40E3-4323-A5DE-DDE27AC39B2D}">
      <dgm:prSet/>
      <dgm:spPr/>
      <dgm:t>
        <a:bodyPr/>
        <a:lstStyle/>
        <a:p>
          <a:endParaRPr lang="ru-RU"/>
        </a:p>
      </dgm:t>
    </dgm:pt>
    <dgm:pt modelId="{52957ACE-88C5-4CA9-85E1-89396917234B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252 706,5     </a:t>
          </a:r>
          <a:r>
            <a:rPr lang="ru-RU" sz="12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(99,2%)</a:t>
          </a:r>
          <a:endParaRPr lang="ru-RU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C63265-D643-4392-94E9-91181E6CA632}" type="parTrans" cxnId="{A3B28784-CCCC-4F5D-84B1-231417FC83A0}">
      <dgm:prSet/>
      <dgm:spPr/>
      <dgm:t>
        <a:bodyPr/>
        <a:lstStyle/>
        <a:p>
          <a:endParaRPr lang="ru-RU"/>
        </a:p>
      </dgm:t>
    </dgm:pt>
    <dgm:pt modelId="{AE7770F3-C908-4933-8627-DFBE10A627DD}" type="sibTrans" cxnId="{A3B28784-CCCC-4F5D-84B1-231417FC83A0}">
      <dgm:prSet/>
      <dgm:spPr/>
      <dgm:t>
        <a:bodyPr/>
        <a:lstStyle/>
        <a:p>
          <a:endParaRPr lang="ru-RU"/>
        </a:p>
      </dgm:t>
    </dgm:pt>
    <dgm:pt modelId="{BFC63203-3AAE-4ED2-9DC6-2B4AE3C57542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Цифровое муниципальное образование</a:t>
          </a:r>
          <a:endParaRPr lang="ru-RU" sz="1200" dirty="0"/>
        </a:p>
      </dgm:t>
    </dgm:pt>
    <dgm:pt modelId="{B25E4C43-9912-4EB6-9B9C-DC1D5EDE1067}" type="parTrans" cxnId="{0CBD54EF-0BA1-4081-81AA-C89F1C3817FA}">
      <dgm:prSet/>
      <dgm:spPr/>
      <dgm:t>
        <a:bodyPr/>
        <a:lstStyle/>
        <a:p>
          <a:endParaRPr lang="ru-RU"/>
        </a:p>
      </dgm:t>
    </dgm:pt>
    <dgm:pt modelId="{E8A89DC1-797C-4D9B-8326-806C672B6B5D}" type="sibTrans" cxnId="{0CBD54EF-0BA1-4081-81AA-C89F1C3817FA}">
      <dgm:prSet/>
      <dgm:spPr/>
      <dgm:t>
        <a:bodyPr/>
        <a:lstStyle/>
        <a:p>
          <a:endParaRPr lang="ru-RU"/>
        </a:p>
      </dgm:t>
    </dgm:pt>
    <dgm:pt modelId="{48E25E06-F372-4D8E-927C-5D8C9C4DE736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107 913,8     </a:t>
          </a:r>
          <a:r>
            <a:rPr lang="ru-RU" sz="12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(99,9%)</a:t>
          </a:r>
          <a:endParaRPr lang="ru-RU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5731D35-10A7-412F-8606-3B27DF82A7E3}" type="parTrans" cxnId="{1FAD3CC7-2998-4EA7-973D-A4387ED8CF1E}">
      <dgm:prSet/>
      <dgm:spPr/>
      <dgm:t>
        <a:bodyPr/>
        <a:lstStyle/>
        <a:p>
          <a:endParaRPr lang="ru-RU"/>
        </a:p>
      </dgm:t>
    </dgm:pt>
    <dgm:pt modelId="{D96BD7E7-B031-4E39-A47A-44F225CC8057}" type="sibTrans" cxnId="{1FAD3CC7-2998-4EA7-973D-A4387ED8CF1E}">
      <dgm:prSet/>
      <dgm:spPr/>
      <dgm:t>
        <a:bodyPr/>
        <a:lstStyle/>
        <a:p>
          <a:endParaRPr lang="ru-RU"/>
        </a:p>
      </dgm:t>
    </dgm:pt>
    <dgm:pt modelId="{9042EFF7-80AC-4BC9-B979-8FF9D67B1149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Жилище</a:t>
          </a:r>
          <a:endParaRPr lang="ru-RU" sz="1200" dirty="0"/>
        </a:p>
      </dgm:t>
    </dgm:pt>
    <dgm:pt modelId="{C5186B30-C2FE-4426-8FBE-F77A331AB968}" type="parTrans" cxnId="{BB7E5226-B54B-4157-8E6E-B1BA8A777105}">
      <dgm:prSet/>
      <dgm:spPr/>
      <dgm:t>
        <a:bodyPr/>
        <a:lstStyle/>
        <a:p>
          <a:endParaRPr lang="ru-RU"/>
        </a:p>
      </dgm:t>
    </dgm:pt>
    <dgm:pt modelId="{7540201D-2976-4829-B996-4C5A9116D70B}" type="sibTrans" cxnId="{BB7E5226-B54B-4157-8E6E-B1BA8A777105}">
      <dgm:prSet/>
      <dgm:spPr/>
      <dgm:t>
        <a:bodyPr/>
        <a:lstStyle/>
        <a:p>
          <a:endParaRPr lang="ru-RU"/>
        </a:p>
      </dgm:t>
    </dgm:pt>
    <dgm:pt modelId="{3CC2BF65-3C13-475B-95B1-E820341B1B8B}">
      <dgm:prSet custT="1"/>
      <dgm:spPr/>
      <dgm:t>
        <a:bodyPr/>
        <a:lstStyle/>
        <a:p>
          <a:endParaRPr lang="ru-RU" sz="1200"/>
        </a:p>
      </dgm:t>
    </dgm:pt>
    <dgm:pt modelId="{811541A0-C6B5-4838-85A2-7014397C4EAD}" type="parTrans" cxnId="{3E7737F4-2648-46BE-BE25-477358A0D3F4}">
      <dgm:prSet/>
      <dgm:spPr/>
      <dgm:t>
        <a:bodyPr/>
        <a:lstStyle/>
        <a:p>
          <a:endParaRPr lang="ru-RU"/>
        </a:p>
      </dgm:t>
    </dgm:pt>
    <dgm:pt modelId="{3CE0730F-66A9-4EB0-BA68-3A98077F4E6C}" type="sibTrans" cxnId="{3E7737F4-2648-46BE-BE25-477358A0D3F4}">
      <dgm:prSet/>
      <dgm:spPr/>
      <dgm:t>
        <a:bodyPr/>
        <a:lstStyle/>
        <a:p>
          <a:endParaRPr lang="ru-RU"/>
        </a:p>
      </dgm:t>
    </dgm:pt>
    <dgm:pt modelId="{85E95F25-4ED5-4FC0-89E1-776CF5275665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1 155 131,0    </a:t>
          </a:r>
          <a:r>
            <a:rPr lang="ru-RU" sz="12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(96,3%)</a:t>
          </a:r>
          <a:endParaRPr lang="ru-RU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B3E4B25-4450-4768-94DB-080C4EA76E55}" type="parTrans" cxnId="{C338C80D-EA9F-4E0D-BBD1-1047BA59CDD9}">
      <dgm:prSet/>
      <dgm:spPr/>
      <dgm:t>
        <a:bodyPr/>
        <a:lstStyle/>
        <a:p>
          <a:endParaRPr lang="ru-RU"/>
        </a:p>
      </dgm:t>
    </dgm:pt>
    <dgm:pt modelId="{9DD6C768-3F2A-435D-B02B-77ABF618BE01}" type="sibTrans" cxnId="{C338C80D-EA9F-4E0D-BBD1-1047BA59CDD9}">
      <dgm:prSet/>
      <dgm:spPr/>
      <dgm:t>
        <a:bodyPr/>
        <a:lstStyle/>
        <a:p>
          <a:endParaRPr lang="ru-RU"/>
        </a:p>
      </dgm:t>
    </dgm:pt>
    <dgm:pt modelId="{7F389A9C-6794-4015-9703-E0858CB2D7BF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14 098,5     </a:t>
          </a:r>
          <a:r>
            <a:rPr lang="ru-RU" sz="12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(99,9%)</a:t>
          </a:r>
          <a:endParaRPr lang="ru-RU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52E6F98-4B1B-48A0-BFE0-6F55C30DBA95}" type="parTrans" cxnId="{6977AC1A-D86B-4152-816B-8E57EE9AA3EC}">
      <dgm:prSet/>
      <dgm:spPr/>
      <dgm:t>
        <a:bodyPr/>
        <a:lstStyle/>
        <a:p>
          <a:endParaRPr lang="ru-RU"/>
        </a:p>
      </dgm:t>
    </dgm:pt>
    <dgm:pt modelId="{96667279-1A3C-4A3F-BB7C-FA7484FD0A9F}" type="sibTrans" cxnId="{6977AC1A-D86B-4152-816B-8E57EE9AA3EC}">
      <dgm:prSet/>
      <dgm:spPr/>
      <dgm:t>
        <a:bodyPr/>
        <a:lstStyle/>
        <a:p>
          <a:endParaRPr lang="ru-RU"/>
        </a:p>
      </dgm:t>
    </dgm:pt>
    <dgm:pt modelId="{2506EE44-AF73-443B-80BB-6D7D3EC0C754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современной комфортной городской среды</a:t>
          </a:r>
          <a:endParaRPr lang="ru-RU" sz="1200" dirty="0"/>
        </a:p>
      </dgm:t>
    </dgm:pt>
    <dgm:pt modelId="{3C7EA8C7-EAD2-45A8-AA89-E04F9D87A3B7}" type="parTrans" cxnId="{A2A806E3-4460-42D7-8C5C-0BAD6B489F44}">
      <dgm:prSet/>
      <dgm:spPr/>
      <dgm:t>
        <a:bodyPr/>
        <a:lstStyle/>
        <a:p>
          <a:endParaRPr lang="ru-RU"/>
        </a:p>
      </dgm:t>
    </dgm:pt>
    <dgm:pt modelId="{FBBE34CE-3CFE-4A5A-836E-7CCD908F6477}" type="sibTrans" cxnId="{A2A806E3-4460-42D7-8C5C-0BAD6B489F44}">
      <dgm:prSet/>
      <dgm:spPr/>
      <dgm:t>
        <a:bodyPr/>
        <a:lstStyle/>
        <a:p>
          <a:endParaRPr lang="ru-RU"/>
        </a:p>
      </dgm:t>
    </dgm:pt>
    <dgm:pt modelId="{E77EAC18-8314-4EE7-BD2A-5963160E7156}">
      <dgm:prSet custT="1"/>
      <dgm:spPr/>
      <dgm:t>
        <a:bodyPr/>
        <a:lstStyle/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Переселение граждан из аварийного жилищного фонда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D847932-4C25-47A1-9815-CD0059E54F9C}" type="parTrans" cxnId="{8125AF75-4112-4FA9-9B98-4C32638A212F}">
      <dgm:prSet/>
      <dgm:spPr/>
      <dgm:t>
        <a:bodyPr/>
        <a:lstStyle/>
        <a:p>
          <a:endParaRPr lang="ru-RU"/>
        </a:p>
      </dgm:t>
    </dgm:pt>
    <dgm:pt modelId="{D8B98C41-3A9E-440A-A394-32927F7EF55C}" type="sibTrans" cxnId="{8125AF75-4112-4FA9-9B98-4C32638A212F}">
      <dgm:prSet/>
      <dgm:spPr/>
      <dgm:t>
        <a:bodyPr/>
        <a:lstStyle/>
        <a:p>
          <a:endParaRPr lang="ru-RU"/>
        </a:p>
      </dgm:t>
    </dgm:pt>
    <dgm:pt modelId="{F7D013E3-007A-45F4-8E80-510FE121A8AD}" type="pres">
      <dgm:prSet presAssocID="{BEBF7754-E73D-4B37-8915-032C3491379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65861B4-B8EA-470D-9D14-6885570253CD}" type="pres">
      <dgm:prSet presAssocID="{882B0A8C-50FE-4EF6-9381-85167FA4C0CC}" presName="linNode" presStyleCnt="0"/>
      <dgm:spPr/>
    </dgm:pt>
    <dgm:pt modelId="{A4DA6644-823F-4DA4-B441-51C150CCC0D9}" type="pres">
      <dgm:prSet presAssocID="{882B0A8C-50FE-4EF6-9381-85167FA4C0CC}" presName="parentShp" presStyleLbl="node1" presStyleIdx="0" presStyleCnt="19" custScaleX="545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F4DFC7-3EBC-4168-BAF1-24B99E3D5869}" type="pres">
      <dgm:prSet presAssocID="{882B0A8C-50FE-4EF6-9381-85167FA4C0CC}" presName="childShp" presStyleLbl="bgAccFollowNode1" presStyleIdx="0" presStyleCnt="19" custScaleX="100081" custLinFactNeighborX="61" custLinFactNeighborY="-9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7CAD1B-60DA-4DAE-ACE1-33D9ED0FBC9D}" type="pres">
      <dgm:prSet presAssocID="{2F80B51B-DB00-4D34-A1A8-9A3B22C358F2}" presName="spacing" presStyleCnt="0"/>
      <dgm:spPr/>
    </dgm:pt>
    <dgm:pt modelId="{FA34D62A-6300-46D6-AC77-8B0D7DE754BC}" type="pres">
      <dgm:prSet presAssocID="{55B40C7F-BE56-4119-9603-D74869A34F3C}" presName="linNode" presStyleCnt="0"/>
      <dgm:spPr/>
    </dgm:pt>
    <dgm:pt modelId="{CB5544C9-DEFB-49CA-8789-E60BBE9ED6F6}" type="pres">
      <dgm:prSet presAssocID="{55B40C7F-BE56-4119-9603-D74869A34F3C}" presName="parentShp" presStyleLbl="node1" presStyleIdx="1" presStyleCnt="19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3E8D9B-4D5C-472B-B350-46FA45F038D6}" type="pres">
      <dgm:prSet presAssocID="{55B40C7F-BE56-4119-9603-D74869A34F3C}" presName="childShp" presStyleLbl="bgAccFollowNode1" presStyleIdx="1" presStyleCnt="19" custScaleX="100982" custLinFactNeighborX="1412" custLinFactNeighborY="-27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95A377-510F-44A8-BF50-3115FCC8A514}" type="pres">
      <dgm:prSet presAssocID="{D577B46E-21F7-4338-AC12-77FE4B9F9B4B}" presName="spacing" presStyleCnt="0"/>
      <dgm:spPr/>
    </dgm:pt>
    <dgm:pt modelId="{0DDBD27E-842A-45E6-8E69-44644C02D0C7}" type="pres">
      <dgm:prSet presAssocID="{1274C059-36E6-4535-B2DB-303390EF6667}" presName="linNode" presStyleCnt="0"/>
      <dgm:spPr/>
    </dgm:pt>
    <dgm:pt modelId="{AB6F5C39-3946-413A-BE2D-C758954BC2C3}" type="pres">
      <dgm:prSet presAssocID="{1274C059-36E6-4535-B2DB-303390EF6667}" presName="parentShp" presStyleLbl="node1" presStyleIdx="2" presStyleCnt="19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B3533A-8BBE-462E-B518-BE8FDBD01567}" type="pres">
      <dgm:prSet presAssocID="{1274C059-36E6-4535-B2DB-303390EF6667}" presName="childShp" presStyleLbl="bgAccFollowNode1" presStyleIdx="2" presStyleCnt="19" custLinFactNeighborX="676" custLinFactNeighborY="-46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AF3711-1C5C-44C8-870A-7527705C9EC9}" type="pres">
      <dgm:prSet presAssocID="{915CE115-8E90-4BF4-9C96-CAB43B0D0F90}" presName="spacing" presStyleCnt="0"/>
      <dgm:spPr/>
    </dgm:pt>
    <dgm:pt modelId="{00A0A57C-DFB1-4A38-9179-0B651CB1A349}" type="pres">
      <dgm:prSet presAssocID="{189D7460-B527-481A-9E20-59F0CA07E8DF}" presName="linNode" presStyleCnt="0"/>
      <dgm:spPr/>
    </dgm:pt>
    <dgm:pt modelId="{B4B64F95-4CC2-4E68-AFEF-AF3B7CF5228C}" type="pres">
      <dgm:prSet presAssocID="{189D7460-B527-481A-9E20-59F0CA07E8DF}" presName="parentShp" presStyleLbl="node1" presStyleIdx="3" presStyleCnt="19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0869FB-CF7A-4F26-BF37-68484D261832}" type="pres">
      <dgm:prSet presAssocID="{189D7460-B527-481A-9E20-59F0CA07E8DF}" presName="childShp" presStyleLbl="bgAccFollowNode1" presStyleIdx="3" presStyleCnt="19" custLinFactNeighborX="0" custLinFactNeighborY="10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3C3590-4F83-4B08-8441-6769DABB1510}" type="pres">
      <dgm:prSet presAssocID="{831F6320-CDA5-4809-A962-A7124DDC8909}" presName="spacing" presStyleCnt="0"/>
      <dgm:spPr/>
    </dgm:pt>
    <dgm:pt modelId="{F87DDF0E-7BA1-4503-9911-DB89D8035E37}" type="pres">
      <dgm:prSet presAssocID="{7AEF409E-1059-4155-ABD2-808C91B953B3}" presName="linNode" presStyleCnt="0"/>
      <dgm:spPr/>
    </dgm:pt>
    <dgm:pt modelId="{2746F9D5-A47B-460D-BFBA-9B05FD60A746}" type="pres">
      <dgm:prSet presAssocID="{7AEF409E-1059-4155-ABD2-808C91B953B3}" presName="parentShp" presStyleLbl="node1" presStyleIdx="4" presStyleCnt="19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BD5563-281E-4387-9BFA-9755847DC452}" type="pres">
      <dgm:prSet presAssocID="{7AEF409E-1059-4155-ABD2-808C91B953B3}" presName="childShp" presStyleLbl="bgAccFollowNode1" presStyleIdx="4" presStyleCnt="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7B6298-0903-4314-8377-4D11A481B3F4}" type="pres">
      <dgm:prSet presAssocID="{165E731F-E2DB-4F5D-A0C2-2F09B238D803}" presName="spacing" presStyleCnt="0"/>
      <dgm:spPr/>
    </dgm:pt>
    <dgm:pt modelId="{3AE19C34-7799-44E1-8928-8BF36DFAB7EF}" type="pres">
      <dgm:prSet presAssocID="{3FBBBFDF-8A70-4024-92D9-BC032B964AB1}" presName="linNode" presStyleCnt="0"/>
      <dgm:spPr/>
    </dgm:pt>
    <dgm:pt modelId="{E33EA90F-447E-4F76-B37B-7FD82A37B967}" type="pres">
      <dgm:prSet presAssocID="{3FBBBFDF-8A70-4024-92D9-BC032B964AB1}" presName="parentShp" presStyleLbl="node1" presStyleIdx="5" presStyleCnt="19" custScaleX="544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A393D1-1264-4922-B0AC-4B76854C2717}" type="pres">
      <dgm:prSet presAssocID="{3FBBBFDF-8A70-4024-92D9-BC032B964AB1}" presName="childShp" presStyleLbl="bgAccFollowNode1" presStyleIdx="5" presStyleCnt="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1F54AA-EF3E-4D54-9EF5-5A5C084BBB30}" type="pres">
      <dgm:prSet presAssocID="{E5B98069-D6D0-40B9-878B-B57D61546D56}" presName="spacing" presStyleCnt="0"/>
      <dgm:spPr/>
    </dgm:pt>
    <dgm:pt modelId="{45F24874-8733-4E23-A399-308379A2DC31}" type="pres">
      <dgm:prSet presAssocID="{D67F3B16-2123-4BB3-8CFE-5DB68E59592A}" presName="linNode" presStyleCnt="0"/>
      <dgm:spPr/>
    </dgm:pt>
    <dgm:pt modelId="{F05E8430-1947-4C52-BAD2-4F643AB377B4}" type="pres">
      <dgm:prSet presAssocID="{D67F3B16-2123-4BB3-8CFE-5DB68E59592A}" presName="parentShp" presStyleLbl="node1" presStyleIdx="6" presStyleCnt="19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2BE204-88D3-4FA7-9860-4E0B3A915A4F}" type="pres">
      <dgm:prSet presAssocID="{D67F3B16-2123-4BB3-8CFE-5DB68E59592A}" presName="childShp" presStyleLbl="bgAccFollowNode1" presStyleIdx="6" presStyleCnt="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492E05-4F44-42FE-B54C-1386E85BCA5E}" type="pres">
      <dgm:prSet presAssocID="{7F7EC0F6-9AD5-4EFB-AF4F-1BF827715192}" presName="spacing" presStyleCnt="0"/>
      <dgm:spPr/>
    </dgm:pt>
    <dgm:pt modelId="{DC3C8B72-50B9-4234-A9D9-120A0F0DFEF8}" type="pres">
      <dgm:prSet presAssocID="{A0A0482E-8B9C-46E1-8D8C-1080BE625320}" presName="linNode" presStyleCnt="0"/>
      <dgm:spPr/>
    </dgm:pt>
    <dgm:pt modelId="{77BE2F95-FE92-4D4A-BE2D-C9D18E836906}" type="pres">
      <dgm:prSet presAssocID="{A0A0482E-8B9C-46E1-8D8C-1080BE625320}" presName="parentShp" presStyleLbl="node1" presStyleIdx="7" presStyleCnt="19" custScaleX="53123" custScaleY="1650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629B72-585F-4A9E-BF0C-F5CFB7AC3AF2}" type="pres">
      <dgm:prSet presAssocID="{A0A0482E-8B9C-46E1-8D8C-1080BE625320}" presName="childShp" presStyleLbl="bgAccFollowNode1" presStyleIdx="7" presStyleCnt="19" custScaleX="101887" custScaleY="1691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AFF08F-0BF5-4E6F-B738-DD445A96C076}" type="pres">
      <dgm:prSet presAssocID="{D359E2CB-6DA8-4382-A480-DB175E9D9550}" presName="spacing" presStyleCnt="0"/>
      <dgm:spPr/>
    </dgm:pt>
    <dgm:pt modelId="{300E99BF-A664-45A9-B24F-505CD7419DD3}" type="pres">
      <dgm:prSet presAssocID="{48E25E06-F372-4D8E-927C-5D8C9C4DE736}" presName="linNode" presStyleCnt="0"/>
      <dgm:spPr/>
    </dgm:pt>
    <dgm:pt modelId="{54B95005-01C7-4F66-8E7D-8888F194BF36}" type="pres">
      <dgm:prSet presAssocID="{48E25E06-F372-4D8E-927C-5D8C9C4DE736}" presName="parentShp" presStyleLbl="node1" presStyleIdx="8" presStyleCnt="19" custScaleX="544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0B660F-B438-49B0-B30E-8D3E93DBBB86}" type="pres">
      <dgm:prSet presAssocID="{48E25E06-F372-4D8E-927C-5D8C9C4DE736}" presName="childShp" presStyleLbl="bgAccFollowNode1" presStyleIdx="8" presStyleCnt="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BA250F-EE3D-438D-B5D4-C867B4EC6BF6}" type="pres">
      <dgm:prSet presAssocID="{D96BD7E7-B031-4E39-A47A-44F225CC8057}" presName="spacing" presStyleCnt="0"/>
      <dgm:spPr/>
    </dgm:pt>
    <dgm:pt modelId="{7ECC6C4A-51CA-4BBA-8EF8-F1E1C5BF5068}" type="pres">
      <dgm:prSet presAssocID="{FDD7B9DB-F02E-45A7-B71C-1A1A97760772}" presName="linNode" presStyleCnt="0"/>
      <dgm:spPr/>
    </dgm:pt>
    <dgm:pt modelId="{5E217489-CCF2-4916-B892-F4E1AAA78862}" type="pres">
      <dgm:prSet presAssocID="{FDD7B9DB-F02E-45A7-B71C-1A1A97760772}" presName="parentShp" presStyleLbl="node1" presStyleIdx="9" presStyleCnt="19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1324B0-DF91-4526-BDEC-3E3B999A7926}" type="pres">
      <dgm:prSet presAssocID="{FDD7B9DB-F02E-45A7-B71C-1A1A97760772}" presName="childShp" presStyleLbl="bgAccFollowNode1" presStyleIdx="9" presStyleCnt="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504831-11C3-4F11-9C77-816ECDDE5945}" type="pres">
      <dgm:prSet presAssocID="{2A9D7771-35F3-4EEB-B2FE-58222D066AA7}" presName="spacing" presStyleCnt="0"/>
      <dgm:spPr/>
    </dgm:pt>
    <dgm:pt modelId="{E3FD8822-96AC-4171-80A3-3F9BF987506C}" type="pres">
      <dgm:prSet presAssocID="{07A7ABCE-E5E8-40F8-A9C8-18DF633A7D1F}" presName="linNode" presStyleCnt="0"/>
      <dgm:spPr/>
    </dgm:pt>
    <dgm:pt modelId="{8A4D6183-13B5-4AF5-BAA8-F0659EA8EFA5}" type="pres">
      <dgm:prSet presAssocID="{07A7ABCE-E5E8-40F8-A9C8-18DF633A7D1F}" presName="parentShp" presStyleLbl="node1" presStyleIdx="10" presStyleCnt="19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D27A67-F735-4CA4-86EF-D7E124A055E2}" type="pres">
      <dgm:prSet presAssocID="{07A7ABCE-E5E8-40F8-A9C8-18DF633A7D1F}" presName="childShp" presStyleLbl="bgAccFollowNode1" presStyleIdx="10" presStyleCnt="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30F41F-F0C7-4563-87CB-23E775B6343B}" type="pres">
      <dgm:prSet presAssocID="{66EB06D8-69DA-4CD9-B786-A1B1EEBE6A3E}" presName="spacing" presStyleCnt="0"/>
      <dgm:spPr/>
    </dgm:pt>
    <dgm:pt modelId="{E82B70BB-8862-4830-9946-44F6EDF52F2B}" type="pres">
      <dgm:prSet presAssocID="{5E6F66F3-6498-45FF-B239-043AA5DE6FB9}" presName="linNode" presStyleCnt="0"/>
      <dgm:spPr/>
    </dgm:pt>
    <dgm:pt modelId="{C7A7C9B9-834E-4C1B-8B4A-4F8B3046732A}" type="pres">
      <dgm:prSet presAssocID="{5E6F66F3-6498-45FF-B239-043AA5DE6FB9}" presName="parentShp" presStyleLbl="node1" presStyleIdx="11" presStyleCnt="19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E9F16E-2082-42A5-8541-3D27CBED19A5}" type="pres">
      <dgm:prSet presAssocID="{5E6F66F3-6498-45FF-B239-043AA5DE6FB9}" presName="childShp" presStyleLbl="bgAccFollowNode1" presStyleIdx="11" presStyleCnt="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321FA1-9200-4364-ABEC-145DC3BDA20E}" type="pres">
      <dgm:prSet presAssocID="{08016D3E-81AB-48D5-AE6F-3FE495E1DDD7}" presName="spacing" presStyleCnt="0"/>
      <dgm:spPr/>
    </dgm:pt>
    <dgm:pt modelId="{509C5EC1-24C2-4EBA-9AE4-B9285F148BC6}" type="pres">
      <dgm:prSet presAssocID="{EDB49135-924D-4410-864C-DC3B35CE6A0C}" presName="linNode" presStyleCnt="0"/>
      <dgm:spPr/>
    </dgm:pt>
    <dgm:pt modelId="{A0A7F83F-A92F-4C2E-9EE6-6A08C5DE8711}" type="pres">
      <dgm:prSet presAssocID="{EDB49135-924D-4410-864C-DC3B35CE6A0C}" presName="parentShp" presStyleLbl="node1" presStyleIdx="12" presStyleCnt="19" custScaleX="53123" custScaleY="1574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2B8F96-9A59-431D-8AAA-1B48BE21527B}" type="pres">
      <dgm:prSet presAssocID="{EDB49135-924D-4410-864C-DC3B35CE6A0C}" presName="childShp" presStyleLbl="bgAccFollowNode1" presStyleIdx="12" presStyleCnt="19" custScaleY="1503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7CA102-041A-4607-B521-073A5225255F}" type="pres">
      <dgm:prSet presAssocID="{98B12A3F-38C7-44BE-BDB9-7DE9D2A0A84F}" presName="spacing" presStyleCnt="0"/>
      <dgm:spPr/>
    </dgm:pt>
    <dgm:pt modelId="{19A660EF-FF81-4E96-87F9-B646AC3D0E18}" type="pres">
      <dgm:prSet presAssocID="{4804BB88-2E7A-4823-AF70-33C990ADC28B}" presName="linNode" presStyleCnt="0"/>
      <dgm:spPr/>
    </dgm:pt>
    <dgm:pt modelId="{8B9495AA-4D88-4DAE-AB47-FB7568C5B6CF}" type="pres">
      <dgm:prSet presAssocID="{4804BB88-2E7A-4823-AF70-33C990ADC28B}" presName="parentShp" presStyleLbl="node1" presStyleIdx="13" presStyleCnt="19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D15835-AAA5-4109-B440-B4F911A4DEEC}" type="pres">
      <dgm:prSet presAssocID="{4804BB88-2E7A-4823-AF70-33C990ADC28B}" presName="childShp" presStyleLbl="bgAccFollowNode1" presStyleIdx="13" presStyleCnt="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D5B9CE-8806-4238-A541-21404876D5BF}" type="pres">
      <dgm:prSet presAssocID="{BE6574E6-42B6-469C-8192-77BA9171B50F}" presName="spacing" presStyleCnt="0"/>
      <dgm:spPr/>
    </dgm:pt>
    <dgm:pt modelId="{7A36DD8B-FE68-4724-A778-6A4C502D2565}" type="pres">
      <dgm:prSet presAssocID="{52957ACE-88C5-4CA9-85E1-89396917234B}" presName="linNode" presStyleCnt="0"/>
      <dgm:spPr/>
    </dgm:pt>
    <dgm:pt modelId="{AAB11081-101E-41FF-B7B7-865D6B61DD85}" type="pres">
      <dgm:prSet presAssocID="{52957ACE-88C5-4CA9-85E1-89396917234B}" presName="parentShp" presStyleLbl="node1" presStyleIdx="14" presStyleCnt="19" custScaleX="544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58DE69-75B3-4F56-BFCB-25EE430959A6}" type="pres">
      <dgm:prSet presAssocID="{52957ACE-88C5-4CA9-85E1-89396917234B}" presName="childShp" presStyleLbl="bgAccFollowNode1" presStyleIdx="14" presStyleCnt="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274A55-AF3C-4FB6-BD04-4515ADF87CA7}" type="pres">
      <dgm:prSet presAssocID="{AE7770F3-C908-4933-8627-DFBE10A627DD}" presName="spacing" presStyleCnt="0"/>
      <dgm:spPr/>
    </dgm:pt>
    <dgm:pt modelId="{1B88F344-B0F7-4CA8-A647-0301E38BB82A}" type="pres">
      <dgm:prSet presAssocID="{5D971D9C-4032-4072-8691-FA129038664C}" presName="linNode" presStyleCnt="0"/>
      <dgm:spPr/>
    </dgm:pt>
    <dgm:pt modelId="{792FE208-16B4-424C-95BE-16EBC87E5300}" type="pres">
      <dgm:prSet presAssocID="{5D971D9C-4032-4072-8691-FA129038664C}" presName="parentShp" presStyleLbl="node1" presStyleIdx="15" presStyleCnt="19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408D8F-19D4-4E09-821E-A6B5FECD5777}" type="pres">
      <dgm:prSet presAssocID="{5D971D9C-4032-4072-8691-FA129038664C}" presName="childShp" presStyleLbl="bgAccFollowNode1" presStyleIdx="15" presStyleCnt="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0C1C43-C566-4AA1-9F6B-6B0DD0A6136E}" type="pres">
      <dgm:prSet presAssocID="{53841779-E5F8-4F9E-B888-127E9666DEF9}" presName="spacing" presStyleCnt="0"/>
      <dgm:spPr/>
    </dgm:pt>
    <dgm:pt modelId="{0FCAB7A3-CB1B-4115-844A-C950C152C0EB}" type="pres">
      <dgm:prSet presAssocID="{85E95F25-4ED5-4FC0-89E1-776CF5275665}" presName="linNode" presStyleCnt="0"/>
      <dgm:spPr/>
    </dgm:pt>
    <dgm:pt modelId="{81A16C7E-B794-4B0F-ABBB-49FB974D6385}" type="pres">
      <dgm:prSet presAssocID="{85E95F25-4ED5-4FC0-89E1-776CF5275665}" presName="parentShp" presStyleLbl="node1" presStyleIdx="16" presStyleCnt="19" custScaleX="544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AECA9B-CE53-4BD0-ADE6-B5DAC66628D7}" type="pres">
      <dgm:prSet presAssocID="{85E95F25-4ED5-4FC0-89E1-776CF5275665}" presName="childShp" presStyleLbl="bgAccFollowNode1" presStyleIdx="16" presStyleCnt="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465297-D757-44A8-906D-8ABB46DC8675}" type="pres">
      <dgm:prSet presAssocID="{9DD6C768-3F2A-435D-B02B-77ABF618BE01}" presName="spacing" presStyleCnt="0"/>
      <dgm:spPr/>
    </dgm:pt>
    <dgm:pt modelId="{84240FB3-6CCF-46A3-8C2B-F941386550FE}" type="pres">
      <dgm:prSet presAssocID="{D75C6903-BF34-4842-A691-C9B34297E4D3}" presName="linNode" presStyleCnt="0"/>
      <dgm:spPr/>
    </dgm:pt>
    <dgm:pt modelId="{EC5AD70E-A664-4540-A139-B29EABA64396}" type="pres">
      <dgm:prSet presAssocID="{D75C6903-BF34-4842-A691-C9B34297E4D3}" presName="parentShp" presStyleLbl="node1" presStyleIdx="17" presStyleCnt="19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522791-F7AA-44F1-B236-64551612DCC3}" type="pres">
      <dgm:prSet presAssocID="{D75C6903-BF34-4842-A691-C9B34297E4D3}" presName="childShp" presStyleLbl="bgAccFollowNode1" presStyleIdx="17" presStyleCnt="19" custLinFactNeighborX="0" custLinFactNeighborY="-1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8ED527-400C-405C-AF0F-D47AC4152C29}" type="pres">
      <dgm:prSet presAssocID="{D47320CE-2B2E-4EE0-AE4E-BBEDB681EBA4}" presName="spacing" presStyleCnt="0"/>
      <dgm:spPr/>
    </dgm:pt>
    <dgm:pt modelId="{DB948E1E-F73C-4B87-A087-CC0D9F2EC10E}" type="pres">
      <dgm:prSet presAssocID="{7F389A9C-6794-4015-9703-E0858CB2D7BF}" presName="linNode" presStyleCnt="0"/>
      <dgm:spPr/>
    </dgm:pt>
    <dgm:pt modelId="{9D22DAD2-1E9B-48A9-BEA2-875E0BC6F664}" type="pres">
      <dgm:prSet presAssocID="{7F389A9C-6794-4015-9703-E0858CB2D7BF}" presName="parentShp" presStyleLbl="node1" presStyleIdx="18" presStyleCnt="19" custScaleX="54475" custLinFactNeighborX="0" custLinFactNeighborY="198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80F909-74B7-429B-A644-2E748A66C542}" type="pres">
      <dgm:prSet presAssocID="{7F389A9C-6794-4015-9703-E0858CB2D7BF}" presName="childShp" presStyleLbl="bgAccFollowNode1" presStyleIdx="18" presStyleCnt="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2A806E3-4460-42D7-8C5C-0BAD6B489F44}" srcId="{85E95F25-4ED5-4FC0-89E1-776CF5275665}" destId="{2506EE44-AF73-443B-80BB-6D7D3EC0C754}" srcOrd="0" destOrd="0" parTransId="{3C7EA8C7-EAD2-45A8-AA89-E04F9D87A3B7}" sibTransId="{FBBE34CE-3CFE-4A5A-836E-7CCD908F6477}"/>
    <dgm:cxn modelId="{A210DBB3-AC89-4F4B-BCEF-62297FB54C56}" srcId="{7AEF409E-1059-4155-ABD2-808C91B953B3}" destId="{7E583A7B-D11B-49E6-A9CF-F40173E7BB49}" srcOrd="0" destOrd="0" parTransId="{4D642877-8334-4ADA-A18E-E597D3726B9C}" sibTransId="{B4338AD7-D2CE-48C4-9DC1-D107DE2D9476}"/>
    <dgm:cxn modelId="{F1F2084B-7752-4532-8E4F-07D04BBA38E9}" type="presOf" srcId="{8F589BF4-A35B-45A9-9F98-0DEAB79857C3}" destId="{0FB3533A-8BBE-462E-B518-BE8FDBD01567}" srcOrd="0" destOrd="0" presId="urn:microsoft.com/office/officeart/2005/8/layout/vList6"/>
    <dgm:cxn modelId="{1D9A34C6-6F13-4671-8CED-1FCE9463E778}" type="presOf" srcId="{BBB31A40-45FF-4721-9CCF-B736B97DE01A}" destId="{41E9F16E-2082-42A5-8541-3D27CBED19A5}" srcOrd="0" destOrd="0" presId="urn:microsoft.com/office/officeart/2005/8/layout/vList6"/>
    <dgm:cxn modelId="{8D29C44C-72B5-4035-9E80-0775436CC509}" srcId="{BEBF7754-E73D-4B37-8915-032C34913796}" destId="{EDB49135-924D-4410-864C-DC3B35CE6A0C}" srcOrd="12" destOrd="0" parTransId="{DC88CADB-11E3-48A6-B23C-190240065ED1}" sibTransId="{98B12A3F-38C7-44BE-BDB9-7DE9D2A0A84F}"/>
    <dgm:cxn modelId="{767BAF75-7367-4338-B63E-9FC044021375}" srcId="{4804BB88-2E7A-4823-AF70-33C990ADC28B}" destId="{2BC6DF0D-4922-445C-B91D-7823C31C4B7C}" srcOrd="0" destOrd="0" parTransId="{63695303-4838-46B5-AE32-69B0DD919D13}" sibTransId="{1BB50170-F98E-4935-B0F7-A9A584E00A96}"/>
    <dgm:cxn modelId="{117E4A37-543E-4528-89F3-C24016558A39}" type="presOf" srcId="{5E6F66F3-6498-45FF-B239-043AA5DE6FB9}" destId="{C7A7C9B9-834E-4C1B-8B4A-4F8B3046732A}" srcOrd="0" destOrd="0" presId="urn:microsoft.com/office/officeart/2005/8/layout/vList6"/>
    <dgm:cxn modelId="{36D14BFD-CA21-4EB4-A991-55E02CE5F72B}" type="presOf" srcId="{EDB49135-924D-4410-864C-DC3B35CE6A0C}" destId="{A0A7F83F-A92F-4C2E-9EE6-6A08C5DE8711}" srcOrd="0" destOrd="0" presId="urn:microsoft.com/office/officeart/2005/8/layout/vList6"/>
    <dgm:cxn modelId="{D918E254-97F9-45B2-BCBC-F07FC64B257F}" type="presOf" srcId="{2506EE44-AF73-443B-80BB-6D7D3EC0C754}" destId="{7EAECA9B-CE53-4BD0-ADE6-B5DAC66628D7}" srcOrd="0" destOrd="0" presId="urn:microsoft.com/office/officeart/2005/8/layout/vList6"/>
    <dgm:cxn modelId="{0944236E-990C-42C9-8151-F37A2106148F}" srcId="{BEBF7754-E73D-4B37-8915-032C34913796}" destId="{D75C6903-BF34-4842-A691-C9B34297E4D3}" srcOrd="17" destOrd="0" parTransId="{62C2D9E0-2C9D-4E71-89B5-B308228BF7B9}" sibTransId="{D47320CE-2B2E-4EE0-AE4E-BBEDB681EBA4}"/>
    <dgm:cxn modelId="{BB7E5226-B54B-4157-8E6E-B1BA8A777105}" srcId="{48E25E06-F372-4D8E-927C-5D8C9C4DE736}" destId="{9042EFF7-80AC-4BC9-B979-8FF9D67B1149}" srcOrd="0" destOrd="0" parTransId="{C5186B30-C2FE-4426-8FBE-F77A331AB968}" sibTransId="{7540201D-2976-4829-B996-4C5A9116D70B}"/>
    <dgm:cxn modelId="{E5C0CC5C-5C74-46FF-8ADC-432E97E21917}" type="presOf" srcId="{6A530E85-5388-414D-8F19-A18D348902AC}" destId="{72629B72-585F-4A9E-BF0C-F5CFB7AC3AF2}" srcOrd="0" destOrd="0" presId="urn:microsoft.com/office/officeart/2005/8/layout/vList6"/>
    <dgm:cxn modelId="{EA0B6079-5001-4B65-8F1C-4101048F9655}" type="presOf" srcId="{55B40C7F-BE56-4119-9603-D74869A34F3C}" destId="{CB5544C9-DEFB-49CA-8789-E60BBE9ED6F6}" srcOrd="0" destOrd="0" presId="urn:microsoft.com/office/officeart/2005/8/layout/vList6"/>
    <dgm:cxn modelId="{509079BB-A2DA-482C-B6AF-9588D70944A1}" srcId="{BEBF7754-E73D-4B37-8915-032C34913796}" destId="{5D971D9C-4032-4072-8691-FA129038664C}" srcOrd="15" destOrd="0" parTransId="{263579CB-01D0-4EBD-8F87-68635B503BF0}" sibTransId="{53841779-E5F8-4F9E-B888-127E9666DEF9}"/>
    <dgm:cxn modelId="{C510917D-1D6F-4051-8031-E5B8DD5C05AC}" type="presOf" srcId="{4804BB88-2E7A-4823-AF70-33C990ADC28B}" destId="{8B9495AA-4D88-4DAE-AB47-FB7568C5B6CF}" srcOrd="0" destOrd="0" presId="urn:microsoft.com/office/officeart/2005/8/layout/vList6"/>
    <dgm:cxn modelId="{604A8493-DB13-40AF-9862-365D070B7257}" type="presOf" srcId="{2F564D35-5BAD-400F-9237-C9DA23479E0D}" destId="{370869FB-CF7A-4F26-BF37-68484D261832}" srcOrd="0" destOrd="0" presId="urn:microsoft.com/office/officeart/2005/8/layout/vList6"/>
    <dgm:cxn modelId="{AF253422-B69D-4BCB-AB85-5064DB80F487}" srcId="{BEBF7754-E73D-4B37-8915-032C34913796}" destId="{07A7ABCE-E5E8-40F8-A9C8-18DF633A7D1F}" srcOrd="10" destOrd="0" parTransId="{6440E0E2-1D83-412C-9371-70AF3421BD42}" sibTransId="{66EB06D8-69DA-4CD9-B786-A1B1EEBE6A3E}"/>
    <dgm:cxn modelId="{53E6C0D7-3EB7-45AE-B5CB-F2D08298A954}" type="presOf" srcId="{2BC6DF0D-4922-445C-B91D-7823C31C4B7C}" destId="{4CD15835-AAA5-4109-B440-B4F911A4DEEC}" srcOrd="0" destOrd="0" presId="urn:microsoft.com/office/officeart/2005/8/layout/vList6"/>
    <dgm:cxn modelId="{390242DE-E5D0-4791-9881-BF38E25D6A4E}" srcId="{BEBF7754-E73D-4B37-8915-032C34913796}" destId="{A0A0482E-8B9C-46E1-8D8C-1080BE625320}" srcOrd="7" destOrd="0" parTransId="{F3481C5A-CDCB-43EE-A21A-96581D30EE11}" sibTransId="{D359E2CB-6DA8-4382-A480-DB175E9D9550}"/>
    <dgm:cxn modelId="{1BB281AB-2A00-4D4A-BCFB-EEBF74D39570}" type="presOf" srcId="{52957ACE-88C5-4CA9-85E1-89396917234B}" destId="{AAB11081-101E-41FF-B7B7-865D6B61DD85}" srcOrd="0" destOrd="0" presId="urn:microsoft.com/office/officeart/2005/8/layout/vList6"/>
    <dgm:cxn modelId="{0EB3C5B6-A32F-42E1-A39D-E27FE6101BE0}" srcId="{BEBF7754-E73D-4B37-8915-032C34913796}" destId="{4804BB88-2E7A-4823-AF70-33C990ADC28B}" srcOrd="13" destOrd="0" parTransId="{C5F2600F-2D45-44B6-9AA3-01A8C74B3DAB}" sibTransId="{BE6574E6-42B6-469C-8192-77BA9171B50F}"/>
    <dgm:cxn modelId="{E9FCD744-9A7D-4E49-B583-666D0B80C996}" srcId="{BEBF7754-E73D-4B37-8915-032C34913796}" destId="{55B40C7F-BE56-4119-9603-D74869A34F3C}" srcOrd="1" destOrd="0" parTransId="{548F95C1-A6DA-428D-B968-964F1BC5C991}" sibTransId="{D577B46E-21F7-4338-AC12-77FE4B9F9B4B}"/>
    <dgm:cxn modelId="{74093693-66B5-45D3-863E-1F36F6DA28A1}" type="presOf" srcId="{7E583A7B-D11B-49E6-A9CF-F40173E7BB49}" destId="{F8BD5563-281E-4387-9BFA-9755847DC452}" srcOrd="0" destOrd="0" presId="urn:microsoft.com/office/officeart/2005/8/layout/vList6"/>
    <dgm:cxn modelId="{0CBD54EF-0BA1-4081-81AA-C89F1C3817FA}" srcId="{52957ACE-88C5-4CA9-85E1-89396917234B}" destId="{BFC63203-3AAE-4ED2-9DC6-2B4AE3C57542}" srcOrd="0" destOrd="0" parTransId="{B25E4C43-9912-4EB6-9B9C-DC1D5EDE1067}" sibTransId="{E8A89DC1-797C-4D9B-8326-806C672B6B5D}"/>
    <dgm:cxn modelId="{C54D53D9-709C-4D47-B2B3-A47C34C4414A}" type="presOf" srcId="{A0A0482E-8B9C-46E1-8D8C-1080BE625320}" destId="{77BE2F95-FE92-4D4A-BE2D-C9D18E836906}" srcOrd="0" destOrd="0" presId="urn:microsoft.com/office/officeart/2005/8/layout/vList6"/>
    <dgm:cxn modelId="{1FAD3CC7-2998-4EA7-973D-A4387ED8CF1E}" srcId="{BEBF7754-E73D-4B37-8915-032C34913796}" destId="{48E25E06-F372-4D8E-927C-5D8C9C4DE736}" srcOrd="8" destOrd="0" parTransId="{85731D35-10A7-412F-8606-3B27DF82A7E3}" sibTransId="{D96BD7E7-B031-4E39-A47A-44F225CC8057}"/>
    <dgm:cxn modelId="{755655D6-B951-4933-B5C0-2A082CAE1103}" type="presOf" srcId="{09AF48FD-DE5F-41CB-A458-D9A3A53E7B32}" destId="{371324B0-DF91-4526-BDEC-3E3B999A7926}" srcOrd="0" destOrd="0" presId="urn:microsoft.com/office/officeart/2005/8/layout/vList6"/>
    <dgm:cxn modelId="{0DDF2BE6-3EC9-4C4B-B62C-03E8EA59404C}" srcId="{BEBF7754-E73D-4B37-8915-032C34913796}" destId="{882B0A8C-50FE-4EF6-9381-85167FA4C0CC}" srcOrd="0" destOrd="0" parTransId="{CF2C3D5C-7552-45B4-901A-E7E73B305449}" sibTransId="{2F80B51B-DB00-4D34-A1A8-9A3B22C358F2}"/>
    <dgm:cxn modelId="{DB7D25FA-E9F2-4B1F-AF22-DEB332DD5F49}" type="presOf" srcId="{5D971D9C-4032-4072-8691-FA129038664C}" destId="{792FE208-16B4-424C-95BE-16EBC87E5300}" srcOrd="0" destOrd="0" presId="urn:microsoft.com/office/officeart/2005/8/layout/vList6"/>
    <dgm:cxn modelId="{A0A21693-40E3-4323-A5DE-DDE27AC39B2D}" srcId="{3FBBBFDF-8A70-4024-92D9-BC032B964AB1}" destId="{3DEF8A63-0A15-47D9-BA92-1B4C44D829B3}" srcOrd="0" destOrd="0" parTransId="{B784E0AA-261C-4DDE-8066-06F752D9E06A}" sibTransId="{FAFBEAAA-4995-44D3-92EE-FDF55D85AF34}"/>
    <dgm:cxn modelId="{941E31F7-AA06-4199-992E-1DC3758A1457}" type="presOf" srcId="{FDD7B9DB-F02E-45A7-B71C-1A1A97760772}" destId="{5E217489-CCF2-4916-B892-F4E1AAA78862}" srcOrd="0" destOrd="0" presId="urn:microsoft.com/office/officeart/2005/8/layout/vList6"/>
    <dgm:cxn modelId="{50238831-049A-497F-9DFC-BDD48059EF97}" type="presOf" srcId="{07A7ABCE-E5E8-40F8-A9C8-18DF633A7D1F}" destId="{8A4D6183-13B5-4AF5-BAA8-F0659EA8EFA5}" srcOrd="0" destOrd="0" presId="urn:microsoft.com/office/officeart/2005/8/layout/vList6"/>
    <dgm:cxn modelId="{6D2E23E6-941D-407F-9454-BB73A504D72B}" srcId="{55B40C7F-BE56-4119-9603-D74869A34F3C}" destId="{D35E82A9-ECE4-4C51-B367-6BC24FD0C449}" srcOrd="0" destOrd="0" parTransId="{C1C903E9-E9BB-4A35-AD6F-32C82961480C}" sibTransId="{A9BE92CF-CBA5-4F4A-A47E-C9637D53E890}"/>
    <dgm:cxn modelId="{F1783782-99F8-4B80-97CD-DC277F9C2324}" srcId="{BEBF7754-E73D-4B37-8915-032C34913796}" destId="{7AEF409E-1059-4155-ABD2-808C91B953B3}" srcOrd="4" destOrd="0" parTransId="{44B62C65-C764-4E8E-8D20-E64B890D29F1}" sibTransId="{165E731F-E2DB-4F5D-A0C2-2F09B238D803}"/>
    <dgm:cxn modelId="{5A47ECF8-D295-464F-A76B-2D7841E0A265}" type="presOf" srcId="{3FBBBFDF-8A70-4024-92D9-BC032B964AB1}" destId="{E33EA90F-447E-4F76-B37B-7FD82A37B967}" srcOrd="0" destOrd="0" presId="urn:microsoft.com/office/officeart/2005/8/layout/vList6"/>
    <dgm:cxn modelId="{F6E6309C-773D-49A9-9F2F-B3DB7FA213F7}" type="presOf" srcId="{E77EAC18-8314-4EE7-BD2A-5963160E7156}" destId="{7B80F909-74B7-429B-A644-2E748A66C542}" srcOrd="0" destOrd="0" presId="urn:microsoft.com/office/officeart/2005/8/layout/vList6"/>
    <dgm:cxn modelId="{95B8268A-D014-4B3A-AB84-DEA455C0BCA0}" type="presOf" srcId="{D67F3B16-2123-4BB3-8CFE-5DB68E59592A}" destId="{F05E8430-1947-4C52-BAD2-4F643AB377B4}" srcOrd="0" destOrd="0" presId="urn:microsoft.com/office/officeart/2005/8/layout/vList6"/>
    <dgm:cxn modelId="{BEBCB066-F085-47D4-9C97-AEAB2BB059D3}" type="presOf" srcId="{BFC63203-3AAE-4ED2-9DC6-2B4AE3C57542}" destId="{9658DE69-75B3-4F56-BFCB-25EE430959A6}" srcOrd="0" destOrd="0" presId="urn:microsoft.com/office/officeart/2005/8/layout/vList6"/>
    <dgm:cxn modelId="{76E67C09-4629-4298-BF51-93707176BB72}" type="presOf" srcId="{B0EAF1A2-5426-4BA1-A3AC-FE0A978207ED}" destId="{A9F4DFC7-3EBC-4168-BAF1-24B99E3D5869}" srcOrd="0" destOrd="0" presId="urn:microsoft.com/office/officeart/2005/8/layout/vList6"/>
    <dgm:cxn modelId="{5EF86D05-F349-4499-9E9A-35879ABA954D}" type="presOf" srcId="{7AEF409E-1059-4155-ABD2-808C91B953B3}" destId="{2746F9D5-A47B-460D-BFBA-9B05FD60A746}" srcOrd="0" destOrd="0" presId="urn:microsoft.com/office/officeart/2005/8/layout/vList6"/>
    <dgm:cxn modelId="{BFCD26A3-18CF-466A-87A6-015ED707E63B}" srcId="{D67F3B16-2123-4BB3-8CFE-5DB68E59592A}" destId="{A57A9414-A04F-4899-B7F3-87365A672744}" srcOrd="0" destOrd="0" parTransId="{D054436E-35C7-470E-A2F6-2EA0F85318B5}" sibTransId="{7B2242D2-579F-4F26-88DD-7F8B40E415A5}"/>
    <dgm:cxn modelId="{01401074-F4B1-4F3B-8C26-FDFA65F1AD6D}" type="presOf" srcId="{9042EFF7-80AC-4BC9-B979-8FF9D67B1149}" destId="{D40B660F-B438-49B0-B30E-8D3E93DBBB86}" srcOrd="0" destOrd="0" presId="urn:microsoft.com/office/officeart/2005/8/layout/vList6"/>
    <dgm:cxn modelId="{3652D559-FBBF-4DFF-BF8A-95AF34141AEB}" srcId="{FDD7B9DB-F02E-45A7-B71C-1A1A97760772}" destId="{09AF48FD-DE5F-41CB-A458-D9A3A53E7B32}" srcOrd="0" destOrd="0" parTransId="{97B950C6-0CE0-496C-95FF-DC1B17B65BE5}" sibTransId="{C0BBF40F-FC25-485E-A2EE-97E650158398}"/>
    <dgm:cxn modelId="{85CDF0A0-9ACB-4D3A-880F-446505CAA737}" srcId="{BEBF7754-E73D-4B37-8915-032C34913796}" destId="{5E6F66F3-6498-45FF-B239-043AA5DE6FB9}" srcOrd="11" destOrd="0" parTransId="{7A844107-D5A1-4095-955A-E0F6DCB91D7E}" sibTransId="{08016D3E-81AB-48D5-AE6F-3FE495E1DDD7}"/>
    <dgm:cxn modelId="{537B9B51-774B-42C7-BAE2-C99973277F34}" type="presOf" srcId="{7F389A9C-6794-4015-9703-E0858CB2D7BF}" destId="{9D22DAD2-1E9B-48A9-BEA2-875E0BC6F664}" srcOrd="0" destOrd="0" presId="urn:microsoft.com/office/officeart/2005/8/layout/vList6"/>
    <dgm:cxn modelId="{A9054294-1AFD-486E-9106-AE06335B2EDE}" srcId="{1274C059-36E6-4535-B2DB-303390EF6667}" destId="{8F589BF4-A35B-45A9-9F98-0DEAB79857C3}" srcOrd="0" destOrd="0" parTransId="{EDD31A3D-686B-411E-BA08-D5C0D77F0843}" sibTransId="{F57BBF13-E99B-4103-BA6B-8E0636641784}"/>
    <dgm:cxn modelId="{25F9F22F-8FDF-4841-827F-1C8EB9B9FB19}" type="presOf" srcId="{93A7763F-B607-4F8C-9939-C5366770D233}" destId="{552B8F96-9A59-431D-8AAA-1B48BE21527B}" srcOrd="0" destOrd="0" presId="urn:microsoft.com/office/officeart/2005/8/layout/vList6"/>
    <dgm:cxn modelId="{5F8B4DD8-E88E-488B-ADA4-9C62294E4C1D}" type="presOf" srcId="{A57A9414-A04F-4899-B7F3-87365A672744}" destId="{CF2BE204-88D3-4FA7-9860-4E0B3A915A4F}" srcOrd="0" destOrd="0" presId="urn:microsoft.com/office/officeart/2005/8/layout/vList6"/>
    <dgm:cxn modelId="{F4BA97B4-9ECD-4AE6-9C22-E03192A5D65E}" type="presOf" srcId="{7DBD030D-9C5F-4EB4-9505-EFC4E6EF5A9F}" destId="{BBD27A67-F735-4CA4-86EF-D7E124A055E2}" srcOrd="0" destOrd="0" presId="urn:microsoft.com/office/officeart/2005/8/layout/vList6"/>
    <dgm:cxn modelId="{A3B28784-CCCC-4F5D-84B1-231417FC83A0}" srcId="{BEBF7754-E73D-4B37-8915-032C34913796}" destId="{52957ACE-88C5-4CA9-85E1-89396917234B}" srcOrd="14" destOrd="0" parTransId="{68C63265-D643-4392-94E9-91181E6CA632}" sibTransId="{AE7770F3-C908-4933-8627-DFBE10A627DD}"/>
    <dgm:cxn modelId="{CD0EBB5A-653D-45F2-AB1C-9D9EE18D8026}" srcId="{D75C6903-BF34-4842-A691-C9B34297E4D3}" destId="{130A1B7D-FE7D-4119-BF9D-2CC844002CE7}" srcOrd="0" destOrd="0" parTransId="{01E4D9D4-9D17-46C6-8CE2-DB82515AEA5C}" sibTransId="{2F974DB9-C60A-4D05-8E21-68BD2FAA5948}"/>
    <dgm:cxn modelId="{6977AC1A-D86B-4152-816B-8E57EE9AA3EC}" srcId="{BEBF7754-E73D-4B37-8915-032C34913796}" destId="{7F389A9C-6794-4015-9703-E0858CB2D7BF}" srcOrd="18" destOrd="0" parTransId="{B52E6F98-4B1B-48A0-BFE0-6F55C30DBA95}" sibTransId="{96667279-1A3C-4A3F-BB7C-FA7484FD0A9F}"/>
    <dgm:cxn modelId="{8DCFC7C8-E070-46C6-B796-E5C01321B962}" type="presOf" srcId="{1274C059-36E6-4535-B2DB-303390EF6667}" destId="{AB6F5C39-3946-413A-BE2D-C758954BC2C3}" srcOrd="0" destOrd="0" presId="urn:microsoft.com/office/officeart/2005/8/layout/vList6"/>
    <dgm:cxn modelId="{0BE8C176-17D1-48F2-BB29-9B8EBBF2EFF4}" type="presOf" srcId="{48E25E06-F372-4D8E-927C-5D8C9C4DE736}" destId="{54B95005-01C7-4F66-8E7D-8888F194BF36}" srcOrd="0" destOrd="0" presId="urn:microsoft.com/office/officeart/2005/8/layout/vList6"/>
    <dgm:cxn modelId="{B04E1E7D-3321-4DEE-AD2B-F849EF5A2402}" srcId="{5E6F66F3-6498-45FF-B239-043AA5DE6FB9}" destId="{BBB31A40-45FF-4721-9CCF-B736B97DE01A}" srcOrd="0" destOrd="0" parTransId="{33A3D4A9-5E94-4944-8588-C412DD0114DE}" sibTransId="{3FDD6D86-8985-4476-93C8-FDFB6F73B83B}"/>
    <dgm:cxn modelId="{73EE87DB-7668-47BD-AD07-9B03C925C52F}" type="presOf" srcId="{D35E82A9-ECE4-4C51-B367-6BC24FD0C449}" destId="{EF3E8D9B-4D5C-472B-B350-46FA45F038D6}" srcOrd="0" destOrd="0" presId="urn:microsoft.com/office/officeart/2005/8/layout/vList6"/>
    <dgm:cxn modelId="{754B6E53-80B1-46B2-BF0C-C52A74EDE211}" srcId="{882B0A8C-50FE-4EF6-9381-85167FA4C0CC}" destId="{B0EAF1A2-5426-4BA1-A3AC-FE0A978207ED}" srcOrd="0" destOrd="0" parTransId="{A87FB07A-1FA1-4074-B8B6-D8F63C4F6F4F}" sibTransId="{8CFC0F73-9353-41B0-A5A9-903B3EC1C4CB}"/>
    <dgm:cxn modelId="{816549EF-C7F4-4DEE-946E-FB4D76B1D302}" srcId="{BEBF7754-E73D-4B37-8915-032C34913796}" destId="{1274C059-36E6-4535-B2DB-303390EF6667}" srcOrd="2" destOrd="0" parTransId="{59442070-C0A0-4336-82CA-B2BF9706179B}" sibTransId="{915CE115-8E90-4BF4-9C96-CAB43B0D0F90}"/>
    <dgm:cxn modelId="{6D2FC9C6-B993-474E-BAC0-7B29A3CE8482}" type="presOf" srcId="{85E95F25-4ED5-4FC0-89E1-776CF5275665}" destId="{81A16C7E-B794-4B0F-ABBB-49FB974D6385}" srcOrd="0" destOrd="0" presId="urn:microsoft.com/office/officeart/2005/8/layout/vList6"/>
    <dgm:cxn modelId="{8125AF75-4112-4FA9-9B98-4C32638A212F}" srcId="{7F389A9C-6794-4015-9703-E0858CB2D7BF}" destId="{E77EAC18-8314-4EE7-BD2A-5963160E7156}" srcOrd="0" destOrd="0" parTransId="{CD847932-4C25-47A1-9815-CD0059E54F9C}" sibTransId="{D8B98C41-3A9E-440A-A394-32927F7EF55C}"/>
    <dgm:cxn modelId="{F7948679-DEB1-4013-8303-E5D03E626D1E}" srcId="{BEBF7754-E73D-4B37-8915-032C34913796}" destId="{D67F3B16-2123-4BB3-8CFE-5DB68E59592A}" srcOrd="6" destOrd="0" parTransId="{AF50C047-EC30-4F09-AA33-5504787983D7}" sibTransId="{7F7EC0F6-9AD5-4EFB-AF4F-1BF827715192}"/>
    <dgm:cxn modelId="{FC918902-85E4-4FA6-8A25-8879F405C926}" type="presOf" srcId="{D75C6903-BF34-4842-A691-C9B34297E4D3}" destId="{EC5AD70E-A664-4540-A139-B29EABA64396}" srcOrd="0" destOrd="0" presId="urn:microsoft.com/office/officeart/2005/8/layout/vList6"/>
    <dgm:cxn modelId="{3E7737F4-2648-46BE-BE25-477358A0D3F4}" srcId="{5D971D9C-4032-4072-8691-FA129038664C}" destId="{3CC2BF65-3C13-475B-95B1-E820341B1B8B}" srcOrd="1" destOrd="0" parTransId="{811541A0-C6B5-4838-85A2-7014397C4EAD}" sibTransId="{3CE0730F-66A9-4EB0-BA68-3A98077F4E6C}"/>
    <dgm:cxn modelId="{5CA99564-6F43-49B5-9849-F0C17CD41884}" type="presOf" srcId="{3CC2BF65-3C13-475B-95B1-E820341B1B8B}" destId="{93408D8F-19D4-4E09-821E-A6B5FECD5777}" srcOrd="0" destOrd="1" presId="urn:microsoft.com/office/officeart/2005/8/layout/vList6"/>
    <dgm:cxn modelId="{C338C80D-EA9F-4E0D-BBD1-1047BA59CDD9}" srcId="{BEBF7754-E73D-4B37-8915-032C34913796}" destId="{85E95F25-4ED5-4FC0-89E1-776CF5275665}" srcOrd="16" destOrd="0" parTransId="{9B3E4B25-4450-4768-94DB-080C4EA76E55}" sibTransId="{9DD6C768-3F2A-435D-B02B-77ABF618BE01}"/>
    <dgm:cxn modelId="{C9BAC14B-DFDC-43A2-B6C0-234F8CD5D9AF}" srcId="{A0A0482E-8B9C-46E1-8D8C-1080BE625320}" destId="{6A530E85-5388-414D-8F19-A18D348902AC}" srcOrd="0" destOrd="0" parTransId="{2183D138-0A17-4BFA-8A52-4829123EEBC1}" sibTransId="{1889FEBB-CB51-45D3-BB33-FD5293BA0246}"/>
    <dgm:cxn modelId="{5CDAFCD6-2592-4B41-A2AC-470A068BC5FE}" srcId="{BEBF7754-E73D-4B37-8915-032C34913796}" destId="{FDD7B9DB-F02E-45A7-B71C-1A1A97760772}" srcOrd="9" destOrd="0" parTransId="{C120F24F-9C92-4893-A711-6CF0BD55AA87}" sibTransId="{2A9D7771-35F3-4EEB-B2FE-58222D066AA7}"/>
    <dgm:cxn modelId="{F05D9EA5-8B87-4A83-8CC8-310C0E152A1E}" srcId="{EDB49135-924D-4410-864C-DC3B35CE6A0C}" destId="{93A7763F-B607-4F8C-9939-C5366770D233}" srcOrd="0" destOrd="0" parTransId="{7A9C476B-D8FF-40E7-8941-EF933CCE9ACC}" sibTransId="{6C6D6147-1B69-45C9-A6FD-E54E6BA2D020}"/>
    <dgm:cxn modelId="{52336D2B-BD18-43C9-A8BB-EB8C124E900E}" srcId="{5D971D9C-4032-4072-8691-FA129038664C}" destId="{CA0FC13D-BDA9-4B84-8862-AD4538097B4E}" srcOrd="0" destOrd="0" parTransId="{4F77BC07-705A-4772-BBB5-0BBB6795F4B8}" sibTransId="{97F4DAF3-A66E-41B1-B57C-69FE5AD6C421}"/>
    <dgm:cxn modelId="{ED5BA6B1-E99A-4F3B-B74B-10904EFCCB60}" srcId="{BEBF7754-E73D-4B37-8915-032C34913796}" destId="{189D7460-B527-481A-9E20-59F0CA07E8DF}" srcOrd="3" destOrd="0" parTransId="{E1BAC930-A6B0-49B2-90F7-AB0AEF64073C}" sibTransId="{831F6320-CDA5-4809-A962-A7124DDC8909}"/>
    <dgm:cxn modelId="{C096440A-A434-4A63-93B8-E271B0EAD4AD}" type="presOf" srcId="{CA0FC13D-BDA9-4B84-8862-AD4538097B4E}" destId="{93408D8F-19D4-4E09-821E-A6B5FECD5777}" srcOrd="0" destOrd="0" presId="urn:microsoft.com/office/officeart/2005/8/layout/vList6"/>
    <dgm:cxn modelId="{F42FA151-40A2-4E8B-89E0-0333D1C7F49B}" srcId="{189D7460-B527-481A-9E20-59F0CA07E8DF}" destId="{2F564D35-5BAD-400F-9237-C9DA23479E0D}" srcOrd="0" destOrd="0" parTransId="{AB1CB65C-0204-491D-8ADE-D597E68B7562}" sibTransId="{58FF98E2-487A-4978-8BA1-E24D96E13FC8}"/>
    <dgm:cxn modelId="{3DC45866-6ACB-4DEC-9ECF-E5EDE12574D9}" type="presOf" srcId="{BEBF7754-E73D-4B37-8915-032C34913796}" destId="{F7D013E3-007A-45F4-8E80-510FE121A8AD}" srcOrd="0" destOrd="0" presId="urn:microsoft.com/office/officeart/2005/8/layout/vList6"/>
    <dgm:cxn modelId="{9C143F23-557A-4B03-9A3F-FA50B1E73FEA}" type="presOf" srcId="{189D7460-B527-481A-9E20-59F0CA07E8DF}" destId="{B4B64F95-4CC2-4E68-AFEF-AF3B7CF5228C}" srcOrd="0" destOrd="0" presId="urn:microsoft.com/office/officeart/2005/8/layout/vList6"/>
    <dgm:cxn modelId="{0E886307-4018-4584-BF28-7CCE8BBFE440}" type="presOf" srcId="{3DEF8A63-0A15-47D9-BA92-1B4C44D829B3}" destId="{6CA393D1-1264-4922-B0AC-4B76854C2717}" srcOrd="0" destOrd="0" presId="urn:microsoft.com/office/officeart/2005/8/layout/vList6"/>
    <dgm:cxn modelId="{5EEAF751-8CD7-4B27-B364-B78C8D435F9D}" type="presOf" srcId="{882B0A8C-50FE-4EF6-9381-85167FA4C0CC}" destId="{A4DA6644-823F-4DA4-B441-51C150CCC0D9}" srcOrd="0" destOrd="0" presId="urn:microsoft.com/office/officeart/2005/8/layout/vList6"/>
    <dgm:cxn modelId="{D1661B00-D8ED-4E2E-A849-A1A3BCA2C19C}" srcId="{BEBF7754-E73D-4B37-8915-032C34913796}" destId="{3FBBBFDF-8A70-4024-92D9-BC032B964AB1}" srcOrd="5" destOrd="0" parTransId="{5343D831-F654-4CC1-A9BC-C8F3DF099E43}" sibTransId="{E5B98069-D6D0-40B9-878B-B57D61546D56}"/>
    <dgm:cxn modelId="{FA42BF40-0ED0-4676-AF6E-699DC1A1A95C}" srcId="{07A7ABCE-E5E8-40F8-A9C8-18DF633A7D1F}" destId="{7DBD030D-9C5F-4EB4-9505-EFC4E6EF5A9F}" srcOrd="0" destOrd="0" parTransId="{592754DC-5530-47A3-B297-E1A393568977}" sibTransId="{33A45295-C30E-4AA2-8F77-AA7B519C4FDE}"/>
    <dgm:cxn modelId="{645D6214-DB7D-472B-B337-1C21DC35CD03}" type="presOf" srcId="{130A1B7D-FE7D-4119-BF9D-2CC844002CE7}" destId="{7B522791-F7AA-44F1-B236-64551612DCC3}" srcOrd="0" destOrd="0" presId="urn:microsoft.com/office/officeart/2005/8/layout/vList6"/>
    <dgm:cxn modelId="{4F6DC122-6C31-46E9-86D5-52F5B5FC50E0}" type="presParOf" srcId="{F7D013E3-007A-45F4-8E80-510FE121A8AD}" destId="{A65861B4-B8EA-470D-9D14-6885570253CD}" srcOrd="0" destOrd="0" presId="urn:microsoft.com/office/officeart/2005/8/layout/vList6"/>
    <dgm:cxn modelId="{896E5652-4470-423D-89BF-3D7F06FF9C62}" type="presParOf" srcId="{A65861B4-B8EA-470D-9D14-6885570253CD}" destId="{A4DA6644-823F-4DA4-B441-51C150CCC0D9}" srcOrd="0" destOrd="0" presId="urn:microsoft.com/office/officeart/2005/8/layout/vList6"/>
    <dgm:cxn modelId="{28AA424B-23D1-4842-B379-1F34E8D09F30}" type="presParOf" srcId="{A65861B4-B8EA-470D-9D14-6885570253CD}" destId="{A9F4DFC7-3EBC-4168-BAF1-24B99E3D5869}" srcOrd="1" destOrd="0" presId="urn:microsoft.com/office/officeart/2005/8/layout/vList6"/>
    <dgm:cxn modelId="{653E28A1-998A-4CA4-8BE0-358E0BA7000B}" type="presParOf" srcId="{F7D013E3-007A-45F4-8E80-510FE121A8AD}" destId="{1F7CAD1B-60DA-4DAE-ACE1-33D9ED0FBC9D}" srcOrd="1" destOrd="0" presId="urn:microsoft.com/office/officeart/2005/8/layout/vList6"/>
    <dgm:cxn modelId="{630FB590-1141-44AB-9FA6-1C9B1CB3D034}" type="presParOf" srcId="{F7D013E3-007A-45F4-8E80-510FE121A8AD}" destId="{FA34D62A-6300-46D6-AC77-8B0D7DE754BC}" srcOrd="2" destOrd="0" presId="urn:microsoft.com/office/officeart/2005/8/layout/vList6"/>
    <dgm:cxn modelId="{F7B4E770-BF48-4EA3-9670-E0B009740C32}" type="presParOf" srcId="{FA34D62A-6300-46D6-AC77-8B0D7DE754BC}" destId="{CB5544C9-DEFB-49CA-8789-E60BBE9ED6F6}" srcOrd="0" destOrd="0" presId="urn:microsoft.com/office/officeart/2005/8/layout/vList6"/>
    <dgm:cxn modelId="{7BFD6B27-5A10-4B5D-927B-67FA9C71081F}" type="presParOf" srcId="{FA34D62A-6300-46D6-AC77-8B0D7DE754BC}" destId="{EF3E8D9B-4D5C-472B-B350-46FA45F038D6}" srcOrd="1" destOrd="0" presId="urn:microsoft.com/office/officeart/2005/8/layout/vList6"/>
    <dgm:cxn modelId="{FEFB786E-81B8-4F92-BB26-1D5349DACDE2}" type="presParOf" srcId="{F7D013E3-007A-45F4-8E80-510FE121A8AD}" destId="{9795A377-510F-44A8-BF50-3115FCC8A514}" srcOrd="3" destOrd="0" presId="urn:microsoft.com/office/officeart/2005/8/layout/vList6"/>
    <dgm:cxn modelId="{9354DF1D-D848-4838-A5EA-3A0BD085CE27}" type="presParOf" srcId="{F7D013E3-007A-45F4-8E80-510FE121A8AD}" destId="{0DDBD27E-842A-45E6-8E69-44644C02D0C7}" srcOrd="4" destOrd="0" presId="urn:microsoft.com/office/officeart/2005/8/layout/vList6"/>
    <dgm:cxn modelId="{BB563012-C709-4833-9DFA-2F4960BABE26}" type="presParOf" srcId="{0DDBD27E-842A-45E6-8E69-44644C02D0C7}" destId="{AB6F5C39-3946-413A-BE2D-C758954BC2C3}" srcOrd="0" destOrd="0" presId="urn:microsoft.com/office/officeart/2005/8/layout/vList6"/>
    <dgm:cxn modelId="{C3D6D358-D5CC-4575-A1EF-71EB5ADF8202}" type="presParOf" srcId="{0DDBD27E-842A-45E6-8E69-44644C02D0C7}" destId="{0FB3533A-8BBE-462E-B518-BE8FDBD01567}" srcOrd="1" destOrd="0" presId="urn:microsoft.com/office/officeart/2005/8/layout/vList6"/>
    <dgm:cxn modelId="{71A09863-20AA-467E-9015-BCA9CD05574B}" type="presParOf" srcId="{F7D013E3-007A-45F4-8E80-510FE121A8AD}" destId="{F4AF3711-1C5C-44C8-870A-7527705C9EC9}" srcOrd="5" destOrd="0" presId="urn:microsoft.com/office/officeart/2005/8/layout/vList6"/>
    <dgm:cxn modelId="{535B10CF-3DEA-4540-B277-2196DDBC3233}" type="presParOf" srcId="{F7D013E3-007A-45F4-8E80-510FE121A8AD}" destId="{00A0A57C-DFB1-4A38-9179-0B651CB1A349}" srcOrd="6" destOrd="0" presId="urn:microsoft.com/office/officeart/2005/8/layout/vList6"/>
    <dgm:cxn modelId="{90A87BDE-496F-46D7-B7FB-D874C13EAD0D}" type="presParOf" srcId="{00A0A57C-DFB1-4A38-9179-0B651CB1A349}" destId="{B4B64F95-4CC2-4E68-AFEF-AF3B7CF5228C}" srcOrd="0" destOrd="0" presId="urn:microsoft.com/office/officeart/2005/8/layout/vList6"/>
    <dgm:cxn modelId="{2C06C104-D858-41EE-A691-439346C97A29}" type="presParOf" srcId="{00A0A57C-DFB1-4A38-9179-0B651CB1A349}" destId="{370869FB-CF7A-4F26-BF37-68484D261832}" srcOrd="1" destOrd="0" presId="urn:microsoft.com/office/officeart/2005/8/layout/vList6"/>
    <dgm:cxn modelId="{E60B5FA9-5454-4061-AEE3-9ED9C8EA66FD}" type="presParOf" srcId="{F7D013E3-007A-45F4-8E80-510FE121A8AD}" destId="{183C3590-4F83-4B08-8441-6769DABB1510}" srcOrd="7" destOrd="0" presId="urn:microsoft.com/office/officeart/2005/8/layout/vList6"/>
    <dgm:cxn modelId="{A6C5E37B-9616-4EC4-A9D6-F9E056FE7B5A}" type="presParOf" srcId="{F7D013E3-007A-45F4-8E80-510FE121A8AD}" destId="{F87DDF0E-7BA1-4503-9911-DB89D8035E37}" srcOrd="8" destOrd="0" presId="urn:microsoft.com/office/officeart/2005/8/layout/vList6"/>
    <dgm:cxn modelId="{350C55F2-004F-4500-B36E-ACF02D89B308}" type="presParOf" srcId="{F87DDF0E-7BA1-4503-9911-DB89D8035E37}" destId="{2746F9D5-A47B-460D-BFBA-9B05FD60A746}" srcOrd="0" destOrd="0" presId="urn:microsoft.com/office/officeart/2005/8/layout/vList6"/>
    <dgm:cxn modelId="{695307C4-0FE9-4A87-8AE4-BE3BBAB8E3FA}" type="presParOf" srcId="{F87DDF0E-7BA1-4503-9911-DB89D8035E37}" destId="{F8BD5563-281E-4387-9BFA-9755847DC452}" srcOrd="1" destOrd="0" presId="urn:microsoft.com/office/officeart/2005/8/layout/vList6"/>
    <dgm:cxn modelId="{BFB650D0-DA42-4A26-8408-D9230803CE4F}" type="presParOf" srcId="{F7D013E3-007A-45F4-8E80-510FE121A8AD}" destId="{107B6298-0903-4314-8377-4D11A481B3F4}" srcOrd="9" destOrd="0" presId="urn:microsoft.com/office/officeart/2005/8/layout/vList6"/>
    <dgm:cxn modelId="{47E51C9B-A6CC-45F8-B349-69D98DB6DF06}" type="presParOf" srcId="{F7D013E3-007A-45F4-8E80-510FE121A8AD}" destId="{3AE19C34-7799-44E1-8928-8BF36DFAB7EF}" srcOrd="10" destOrd="0" presId="urn:microsoft.com/office/officeart/2005/8/layout/vList6"/>
    <dgm:cxn modelId="{DD8B8E82-243E-45BC-86F6-91347C3B1C4C}" type="presParOf" srcId="{3AE19C34-7799-44E1-8928-8BF36DFAB7EF}" destId="{E33EA90F-447E-4F76-B37B-7FD82A37B967}" srcOrd="0" destOrd="0" presId="urn:microsoft.com/office/officeart/2005/8/layout/vList6"/>
    <dgm:cxn modelId="{4263A6DE-7F82-4189-A330-E9A35F9CC674}" type="presParOf" srcId="{3AE19C34-7799-44E1-8928-8BF36DFAB7EF}" destId="{6CA393D1-1264-4922-B0AC-4B76854C2717}" srcOrd="1" destOrd="0" presId="urn:microsoft.com/office/officeart/2005/8/layout/vList6"/>
    <dgm:cxn modelId="{6A82FB92-A2E4-4E16-898F-2C96AA73BEB4}" type="presParOf" srcId="{F7D013E3-007A-45F4-8E80-510FE121A8AD}" destId="{651F54AA-EF3E-4D54-9EF5-5A5C084BBB30}" srcOrd="11" destOrd="0" presId="urn:microsoft.com/office/officeart/2005/8/layout/vList6"/>
    <dgm:cxn modelId="{65D6B341-0BE4-4BDA-86C4-8F4141639EF8}" type="presParOf" srcId="{F7D013E3-007A-45F4-8E80-510FE121A8AD}" destId="{45F24874-8733-4E23-A399-308379A2DC31}" srcOrd="12" destOrd="0" presId="urn:microsoft.com/office/officeart/2005/8/layout/vList6"/>
    <dgm:cxn modelId="{E0515F7B-FECB-4577-8779-684F1D16EF39}" type="presParOf" srcId="{45F24874-8733-4E23-A399-308379A2DC31}" destId="{F05E8430-1947-4C52-BAD2-4F643AB377B4}" srcOrd="0" destOrd="0" presId="urn:microsoft.com/office/officeart/2005/8/layout/vList6"/>
    <dgm:cxn modelId="{611030C0-E29B-45E6-8FE0-CC3BC3049148}" type="presParOf" srcId="{45F24874-8733-4E23-A399-308379A2DC31}" destId="{CF2BE204-88D3-4FA7-9860-4E0B3A915A4F}" srcOrd="1" destOrd="0" presId="urn:microsoft.com/office/officeart/2005/8/layout/vList6"/>
    <dgm:cxn modelId="{5463E4CF-2C83-44BB-B5FD-9F7FDE883895}" type="presParOf" srcId="{F7D013E3-007A-45F4-8E80-510FE121A8AD}" destId="{05492E05-4F44-42FE-B54C-1386E85BCA5E}" srcOrd="13" destOrd="0" presId="urn:microsoft.com/office/officeart/2005/8/layout/vList6"/>
    <dgm:cxn modelId="{5C1CC620-4EDC-40DF-B363-1AF46FA30B79}" type="presParOf" srcId="{F7D013E3-007A-45F4-8E80-510FE121A8AD}" destId="{DC3C8B72-50B9-4234-A9D9-120A0F0DFEF8}" srcOrd="14" destOrd="0" presId="urn:microsoft.com/office/officeart/2005/8/layout/vList6"/>
    <dgm:cxn modelId="{97C8C595-4A30-4DB6-AB3E-F39FF41355A9}" type="presParOf" srcId="{DC3C8B72-50B9-4234-A9D9-120A0F0DFEF8}" destId="{77BE2F95-FE92-4D4A-BE2D-C9D18E836906}" srcOrd="0" destOrd="0" presId="urn:microsoft.com/office/officeart/2005/8/layout/vList6"/>
    <dgm:cxn modelId="{DA4ED5EF-15DB-4AA2-855A-42CA0CF9E7FE}" type="presParOf" srcId="{DC3C8B72-50B9-4234-A9D9-120A0F0DFEF8}" destId="{72629B72-585F-4A9E-BF0C-F5CFB7AC3AF2}" srcOrd="1" destOrd="0" presId="urn:microsoft.com/office/officeart/2005/8/layout/vList6"/>
    <dgm:cxn modelId="{B2E14E61-222E-4ADE-BA8E-286460EC68F8}" type="presParOf" srcId="{F7D013E3-007A-45F4-8E80-510FE121A8AD}" destId="{B8AFF08F-0BF5-4E6F-B738-DD445A96C076}" srcOrd="15" destOrd="0" presId="urn:microsoft.com/office/officeart/2005/8/layout/vList6"/>
    <dgm:cxn modelId="{19D72451-55D0-4734-8910-95143BFEB7A8}" type="presParOf" srcId="{F7D013E3-007A-45F4-8E80-510FE121A8AD}" destId="{300E99BF-A664-45A9-B24F-505CD7419DD3}" srcOrd="16" destOrd="0" presId="urn:microsoft.com/office/officeart/2005/8/layout/vList6"/>
    <dgm:cxn modelId="{6CF39ED9-7E5F-4866-9BA0-09E4DE03E3E0}" type="presParOf" srcId="{300E99BF-A664-45A9-B24F-505CD7419DD3}" destId="{54B95005-01C7-4F66-8E7D-8888F194BF36}" srcOrd="0" destOrd="0" presId="urn:microsoft.com/office/officeart/2005/8/layout/vList6"/>
    <dgm:cxn modelId="{64D1C93D-EE66-4DC4-89F0-88614FD4B064}" type="presParOf" srcId="{300E99BF-A664-45A9-B24F-505CD7419DD3}" destId="{D40B660F-B438-49B0-B30E-8D3E93DBBB86}" srcOrd="1" destOrd="0" presId="urn:microsoft.com/office/officeart/2005/8/layout/vList6"/>
    <dgm:cxn modelId="{68CDB206-B0F0-4168-8BC2-BE07F2022DD6}" type="presParOf" srcId="{F7D013E3-007A-45F4-8E80-510FE121A8AD}" destId="{C3BA250F-EE3D-438D-B5D4-C867B4EC6BF6}" srcOrd="17" destOrd="0" presId="urn:microsoft.com/office/officeart/2005/8/layout/vList6"/>
    <dgm:cxn modelId="{C1578FD3-7493-4791-94B5-E34CC609DE2D}" type="presParOf" srcId="{F7D013E3-007A-45F4-8E80-510FE121A8AD}" destId="{7ECC6C4A-51CA-4BBA-8EF8-F1E1C5BF5068}" srcOrd="18" destOrd="0" presId="urn:microsoft.com/office/officeart/2005/8/layout/vList6"/>
    <dgm:cxn modelId="{89DFC1B4-7F6A-468A-8F47-F4972458BE89}" type="presParOf" srcId="{7ECC6C4A-51CA-4BBA-8EF8-F1E1C5BF5068}" destId="{5E217489-CCF2-4916-B892-F4E1AAA78862}" srcOrd="0" destOrd="0" presId="urn:microsoft.com/office/officeart/2005/8/layout/vList6"/>
    <dgm:cxn modelId="{FB74FAA9-C89B-47AA-B4B8-50C809CEAB6A}" type="presParOf" srcId="{7ECC6C4A-51CA-4BBA-8EF8-F1E1C5BF5068}" destId="{371324B0-DF91-4526-BDEC-3E3B999A7926}" srcOrd="1" destOrd="0" presId="urn:microsoft.com/office/officeart/2005/8/layout/vList6"/>
    <dgm:cxn modelId="{2AA20C7E-6BE7-40B9-B899-F9F75F06AA84}" type="presParOf" srcId="{F7D013E3-007A-45F4-8E80-510FE121A8AD}" destId="{58504831-11C3-4F11-9C77-816ECDDE5945}" srcOrd="19" destOrd="0" presId="urn:microsoft.com/office/officeart/2005/8/layout/vList6"/>
    <dgm:cxn modelId="{FE262EC0-6832-4967-A34A-7D153E74EF0D}" type="presParOf" srcId="{F7D013E3-007A-45F4-8E80-510FE121A8AD}" destId="{E3FD8822-96AC-4171-80A3-3F9BF987506C}" srcOrd="20" destOrd="0" presId="urn:microsoft.com/office/officeart/2005/8/layout/vList6"/>
    <dgm:cxn modelId="{6139D25D-9159-433F-B8FF-970875781234}" type="presParOf" srcId="{E3FD8822-96AC-4171-80A3-3F9BF987506C}" destId="{8A4D6183-13B5-4AF5-BAA8-F0659EA8EFA5}" srcOrd="0" destOrd="0" presId="urn:microsoft.com/office/officeart/2005/8/layout/vList6"/>
    <dgm:cxn modelId="{DFB6CFBB-9D86-4DC7-9456-1BF667E5554D}" type="presParOf" srcId="{E3FD8822-96AC-4171-80A3-3F9BF987506C}" destId="{BBD27A67-F735-4CA4-86EF-D7E124A055E2}" srcOrd="1" destOrd="0" presId="urn:microsoft.com/office/officeart/2005/8/layout/vList6"/>
    <dgm:cxn modelId="{5B52A22E-CFE0-46A1-8B6D-FD88AC0575BF}" type="presParOf" srcId="{F7D013E3-007A-45F4-8E80-510FE121A8AD}" destId="{4130F41F-F0C7-4563-87CB-23E775B6343B}" srcOrd="21" destOrd="0" presId="urn:microsoft.com/office/officeart/2005/8/layout/vList6"/>
    <dgm:cxn modelId="{BC922393-89D7-426D-86EC-174A32174E5B}" type="presParOf" srcId="{F7D013E3-007A-45F4-8E80-510FE121A8AD}" destId="{E82B70BB-8862-4830-9946-44F6EDF52F2B}" srcOrd="22" destOrd="0" presId="urn:microsoft.com/office/officeart/2005/8/layout/vList6"/>
    <dgm:cxn modelId="{499FA325-8BBD-4523-96FF-B407C15372FD}" type="presParOf" srcId="{E82B70BB-8862-4830-9946-44F6EDF52F2B}" destId="{C7A7C9B9-834E-4C1B-8B4A-4F8B3046732A}" srcOrd="0" destOrd="0" presId="urn:microsoft.com/office/officeart/2005/8/layout/vList6"/>
    <dgm:cxn modelId="{F9A921ED-5960-4A24-9940-A5C3840576BF}" type="presParOf" srcId="{E82B70BB-8862-4830-9946-44F6EDF52F2B}" destId="{41E9F16E-2082-42A5-8541-3D27CBED19A5}" srcOrd="1" destOrd="0" presId="urn:microsoft.com/office/officeart/2005/8/layout/vList6"/>
    <dgm:cxn modelId="{3987BB7A-6F30-4B67-A33D-ACA868E5D97C}" type="presParOf" srcId="{F7D013E3-007A-45F4-8E80-510FE121A8AD}" destId="{7C321FA1-9200-4364-ABEC-145DC3BDA20E}" srcOrd="23" destOrd="0" presId="urn:microsoft.com/office/officeart/2005/8/layout/vList6"/>
    <dgm:cxn modelId="{BE34D142-C83A-4AF2-BE49-B732F2B364E3}" type="presParOf" srcId="{F7D013E3-007A-45F4-8E80-510FE121A8AD}" destId="{509C5EC1-24C2-4EBA-9AE4-B9285F148BC6}" srcOrd="24" destOrd="0" presId="urn:microsoft.com/office/officeart/2005/8/layout/vList6"/>
    <dgm:cxn modelId="{43809905-6106-4DD8-A6A1-D223613E02F2}" type="presParOf" srcId="{509C5EC1-24C2-4EBA-9AE4-B9285F148BC6}" destId="{A0A7F83F-A92F-4C2E-9EE6-6A08C5DE8711}" srcOrd="0" destOrd="0" presId="urn:microsoft.com/office/officeart/2005/8/layout/vList6"/>
    <dgm:cxn modelId="{27292EE3-817C-4923-BFE8-456D631D6112}" type="presParOf" srcId="{509C5EC1-24C2-4EBA-9AE4-B9285F148BC6}" destId="{552B8F96-9A59-431D-8AAA-1B48BE21527B}" srcOrd="1" destOrd="0" presId="urn:microsoft.com/office/officeart/2005/8/layout/vList6"/>
    <dgm:cxn modelId="{DB3D8FBB-33B7-44C3-B182-8DC0EEF0B7DF}" type="presParOf" srcId="{F7D013E3-007A-45F4-8E80-510FE121A8AD}" destId="{697CA102-041A-4607-B521-073A5225255F}" srcOrd="25" destOrd="0" presId="urn:microsoft.com/office/officeart/2005/8/layout/vList6"/>
    <dgm:cxn modelId="{E0A56983-C56B-4C4F-B5D2-DCD301C47353}" type="presParOf" srcId="{F7D013E3-007A-45F4-8E80-510FE121A8AD}" destId="{19A660EF-FF81-4E96-87F9-B646AC3D0E18}" srcOrd="26" destOrd="0" presId="urn:microsoft.com/office/officeart/2005/8/layout/vList6"/>
    <dgm:cxn modelId="{8D429633-42C9-40B6-97BA-DE1E236E0728}" type="presParOf" srcId="{19A660EF-FF81-4E96-87F9-B646AC3D0E18}" destId="{8B9495AA-4D88-4DAE-AB47-FB7568C5B6CF}" srcOrd="0" destOrd="0" presId="urn:microsoft.com/office/officeart/2005/8/layout/vList6"/>
    <dgm:cxn modelId="{FBD4F7C9-42F7-49F9-954B-EA2EBD7340FF}" type="presParOf" srcId="{19A660EF-FF81-4E96-87F9-B646AC3D0E18}" destId="{4CD15835-AAA5-4109-B440-B4F911A4DEEC}" srcOrd="1" destOrd="0" presId="urn:microsoft.com/office/officeart/2005/8/layout/vList6"/>
    <dgm:cxn modelId="{EBA090E8-0BEE-43ED-B61D-3C545EF6CB5D}" type="presParOf" srcId="{F7D013E3-007A-45F4-8E80-510FE121A8AD}" destId="{94D5B9CE-8806-4238-A541-21404876D5BF}" srcOrd="27" destOrd="0" presId="urn:microsoft.com/office/officeart/2005/8/layout/vList6"/>
    <dgm:cxn modelId="{B524DE57-3104-421C-9EC6-2B50E5EFD985}" type="presParOf" srcId="{F7D013E3-007A-45F4-8E80-510FE121A8AD}" destId="{7A36DD8B-FE68-4724-A778-6A4C502D2565}" srcOrd="28" destOrd="0" presId="urn:microsoft.com/office/officeart/2005/8/layout/vList6"/>
    <dgm:cxn modelId="{FD643EA5-14EC-4370-8699-93150B711DBC}" type="presParOf" srcId="{7A36DD8B-FE68-4724-A778-6A4C502D2565}" destId="{AAB11081-101E-41FF-B7B7-865D6B61DD85}" srcOrd="0" destOrd="0" presId="urn:microsoft.com/office/officeart/2005/8/layout/vList6"/>
    <dgm:cxn modelId="{DB9C6A59-0F94-4CDD-B25A-2BE792FE9579}" type="presParOf" srcId="{7A36DD8B-FE68-4724-A778-6A4C502D2565}" destId="{9658DE69-75B3-4F56-BFCB-25EE430959A6}" srcOrd="1" destOrd="0" presId="urn:microsoft.com/office/officeart/2005/8/layout/vList6"/>
    <dgm:cxn modelId="{98EA2A3C-4B50-43AE-932E-82C0E15D754C}" type="presParOf" srcId="{F7D013E3-007A-45F4-8E80-510FE121A8AD}" destId="{8B274A55-AF3C-4FB6-BD04-4515ADF87CA7}" srcOrd="29" destOrd="0" presId="urn:microsoft.com/office/officeart/2005/8/layout/vList6"/>
    <dgm:cxn modelId="{E8E2C19D-24AC-4FEE-A6FB-F46665884B36}" type="presParOf" srcId="{F7D013E3-007A-45F4-8E80-510FE121A8AD}" destId="{1B88F344-B0F7-4CA8-A647-0301E38BB82A}" srcOrd="30" destOrd="0" presId="urn:microsoft.com/office/officeart/2005/8/layout/vList6"/>
    <dgm:cxn modelId="{526B83CD-4ABC-4DB5-A445-EC08E4BBF851}" type="presParOf" srcId="{1B88F344-B0F7-4CA8-A647-0301E38BB82A}" destId="{792FE208-16B4-424C-95BE-16EBC87E5300}" srcOrd="0" destOrd="0" presId="urn:microsoft.com/office/officeart/2005/8/layout/vList6"/>
    <dgm:cxn modelId="{4586C461-1A88-4D42-AE59-6C39F37C245E}" type="presParOf" srcId="{1B88F344-B0F7-4CA8-A647-0301E38BB82A}" destId="{93408D8F-19D4-4E09-821E-A6B5FECD5777}" srcOrd="1" destOrd="0" presId="urn:microsoft.com/office/officeart/2005/8/layout/vList6"/>
    <dgm:cxn modelId="{19B849F1-FCD1-4061-A4C0-CF452238F810}" type="presParOf" srcId="{F7D013E3-007A-45F4-8E80-510FE121A8AD}" destId="{C80C1C43-C566-4AA1-9F6B-6B0DD0A6136E}" srcOrd="31" destOrd="0" presId="urn:microsoft.com/office/officeart/2005/8/layout/vList6"/>
    <dgm:cxn modelId="{98273095-2616-4C04-AC98-034AF8796261}" type="presParOf" srcId="{F7D013E3-007A-45F4-8E80-510FE121A8AD}" destId="{0FCAB7A3-CB1B-4115-844A-C950C152C0EB}" srcOrd="32" destOrd="0" presId="urn:microsoft.com/office/officeart/2005/8/layout/vList6"/>
    <dgm:cxn modelId="{7DEB124B-FE90-430E-A459-FD0D3F169BA1}" type="presParOf" srcId="{0FCAB7A3-CB1B-4115-844A-C950C152C0EB}" destId="{81A16C7E-B794-4B0F-ABBB-49FB974D6385}" srcOrd="0" destOrd="0" presId="urn:microsoft.com/office/officeart/2005/8/layout/vList6"/>
    <dgm:cxn modelId="{5B471064-0681-48FE-BEC9-89D3B135729E}" type="presParOf" srcId="{0FCAB7A3-CB1B-4115-844A-C950C152C0EB}" destId="{7EAECA9B-CE53-4BD0-ADE6-B5DAC66628D7}" srcOrd="1" destOrd="0" presId="urn:microsoft.com/office/officeart/2005/8/layout/vList6"/>
    <dgm:cxn modelId="{EB4C8A86-0A3B-41DA-B707-99AF155C44A0}" type="presParOf" srcId="{F7D013E3-007A-45F4-8E80-510FE121A8AD}" destId="{14465297-D757-44A8-906D-8ABB46DC8675}" srcOrd="33" destOrd="0" presId="urn:microsoft.com/office/officeart/2005/8/layout/vList6"/>
    <dgm:cxn modelId="{3EEC7C45-FBD1-4898-917D-19DA47E286F3}" type="presParOf" srcId="{F7D013E3-007A-45F4-8E80-510FE121A8AD}" destId="{84240FB3-6CCF-46A3-8C2B-F941386550FE}" srcOrd="34" destOrd="0" presId="urn:microsoft.com/office/officeart/2005/8/layout/vList6"/>
    <dgm:cxn modelId="{58F37819-AA36-44A6-944B-475CAA51565A}" type="presParOf" srcId="{84240FB3-6CCF-46A3-8C2B-F941386550FE}" destId="{EC5AD70E-A664-4540-A139-B29EABA64396}" srcOrd="0" destOrd="0" presId="urn:microsoft.com/office/officeart/2005/8/layout/vList6"/>
    <dgm:cxn modelId="{E0C98139-859F-4860-B182-CDB9645EC7FC}" type="presParOf" srcId="{84240FB3-6CCF-46A3-8C2B-F941386550FE}" destId="{7B522791-F7AA-44F1-B236-64551612DCC3}" srcOrd="1" destOrd="0" presId="urn:microsoft.com/office/officeart/2005/8/layout/vList6"/>
    <dgm:cxn modelId="{A8EF008E-A446-40FC-BF58-237752C261CF}" type="presParOf" srcId="{F7D013E3-007A-45F4-8E80-510FE121A8AD}" destId="{298ED527-400C-405C-AF0F-D47AC4152C29}" srcOrd="35" destOrd="0" presId="urn:microsoft.com/office/officeart/2005/8/layout/vList6"/>
    <dgm:cxn modelId="{9A948D83-DD12-4EC9-8C8E-5950C54C187D}" type="presParOf" srcId="{F7D013E3-007A-45F4-8E80-510FE121A8AD}" destId="{DB948E1E-F73C-4B87-A087-CC0D9F2EC10E}" srcOrd="36" destOrd="0" presId="urn:microsoft.com/office/officeart/2005/8/layout/vList6"/>
    <dgm:cxn modelId="{8035E628-6FAE-4774-A7EE-12C02D4DFC05}" type="presParOf" srcId="{DB948E1E-F73C-4B87-A087-CC0D9F2EC10E}" destId="{9D22DAD2-1E9B-48A9-BEA2-875E0BC6F664}" srcOrd="0" destOrd="0" presId="urn:microsoft.com/office/officeart/2005/8/layout/vList6"/>
    <dgm:cxn modelId="{F5ABAC9B-C8B1-4B2A-8D01-A81E11909D34}" type="presParOf" srcId="{DB948E1E-F73C-4B87-A087-CC0D9F2EC10E}" destId="{7B80F909-74B7-429B-A644-2E748A66C542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804086-ED54-4651-B4AA-EC1AB284BD66}">
      <dsp:nvSpPr>
        <dsp:cNvPr id="0" name=""/>
        <dsp:cNvSpPr/>
      </dsp:nvSpPr>
      <dsp:spPr>
        <a:xfrm>
          <a:off x="4129625" y="1505288"/>
          <a:ext cx="3001717" cy="7961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9766"/>
              </a:lnTo>
              <a:lnTo>
                <a:pt x="3001717" y="539766"/>
              </a:lnTo>
              <a:lnTo>
                <a:pt x="3001717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2C55F-8DBA-4AA1-BB5F-E77B3AF0FBBD}">
      <dsp:nvSpPr>
        <dsp:cNvPr id="0" name=""/>
        <dsp:cNvSpPr/>
      </dsp:nvSpPr>
      <dsp:spPr>
        <a:xfrm>
          <a:off x="4083905" y="1505288"/>
          <a:ext cx="91440" cy="79618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9766"/>
              </a:lnTo>
              <a:lnTo>
                <a:pt x="92558" y="539766"/>
              </a:lnTo>
              <a:lnTo>
                <a:pt x="92558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D72EF0-9F89-4556-BCBF-6303989F29F2}">
      <dsp:nvSpPr>
        <dsp:cNvPr id="0" name=""/>
        <dsp:cNvSpPr/>
      </dsp:nvSpPr>
      <dsp:spPr>
        <a:xfrm>
          <a:off x="1221585" y="1505288"/>
          <a:ext cx="2908040" cy="796181"/>
        </a:xfrm>
        <a:custGeom>
          <a:avLst/>
          <a:gdLst/>
          <a:ahLst/>
          <a:cxnLst/>
          <a:rect l="0" t="0" r="0" b="0"/>
          <a:pathLst>
            <a:path>
              <a:moveTo>
                <a:pt x="2908040" y="0"/>
              </a:moveTo>
              <a:lnTo>
                <a:pt x="2908040" y="539766"/>
              </a:lnTo>
              <a:lnTo>
                <a:pt x="0" y="539766"/>
              </a:lnTo>
              <a:lnTo>
                <a:pt x="0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B3B24E-E517-460F-B357-83FB6F569789}">
      <dsp:nvSpPr>
        <dsp:cNvPr id="0" name=""/>
        <dsp:cNvSpPr/>
      </dsp:nvSpPr>
      <dsp:spPr>
        <a:xfrm>
          <a:off x="1872207" y="298611"/>
          <a:ext cx="4514835" cy="1206677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Georgia" panose="02040502050405020303" pitchFamily="18" charset="0"/>
            </a:rPr>
            <a:t>Доходы бюджета </a:t>
          </a:r>
          <a:r>
            <a:rPr lang="ru-RU" sz="1800" kern="1200" dirty="0" smtClean="0">
              <a:latin typeface="Georgia" panose="02040502050405020303" pitchFamily="18" charset="0"/>
            </a:rPr>
            <a:t>–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kern="1200" dirty="0">
            <a:latin typeface="Georgia" panose="02040502050405020303" pitchFamily="18" charset="0"/>
          </a:endParaRPr>
        </a:p>
      </dsp:txBody>
      <dsp:txXfrm>
        <a:off x="1872207" y="298611"/>
        <a:ext cx="4514835" cy="1206677"/>
      </dsp:txXfrm>
    </dsp:sp>
    <dsp:sp modelId="{8691BD35-EF84-47C0-8650-B39004D645CE}">
      <dsp:nvSpPr>
        <dsp:cNvPr id="0" name=""/>
        <dsp:cNvSpPr/>
      </dsp:nvSpPr>
      <dsp:spPr>
        <a:xfrm>
          <a:off x="560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налоговые доходы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60" y="2301469"/>
        <a:ext cx="2442048" cy="1221024"/>
      </dsp:txXfrm>
    </dsp:sp>
    <dsp:sp modelId="{5F22BBB5-7557-46CA-83DA-E70A2236AB2E}">
      <dsp:nvSpPr>
        <dsp:cNvPr id="0" name=""/>
        <dsp:cNvSpPr/>
      </dsp:nvSpPr>
      <dsp:spPr>
        <a:xfrm>
          <a:off x="2955439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неналоговые доходы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2955439" y="2301469"/>
        <a:ext cx="2442048" cy="1221024"/>
      </dsp:txXfrm>
    </dsp:sp>
    <dsp:sp modelId="{845955BB-0151-491A-BD4F-FE6A502991C3}">
      <dsp:nvSpPr>
        <dsp:cNvPr id="0" name=""/>
        <dsp:cNvSpPr/>
      </dsp:nvSpPr>
      <dsp:spPr>
        <a:xfrm>
          <a:off x="5910318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910318" y="2301469"/>
        <a:ext cx="2442048" cy="12210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0.00087</cdr:x>
      <cdr:y>0</cdr:y>
    </cdr:from>
    <cdr:to>
      <cdr:x>0.11476</cdr:x>
      <cdr:y>0.16667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188" y="-1052736"/>
          <a:ext cx="936091" cy="4320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2022 год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5E10CA7-BBEA-4EF3-884B-0B0CF035B57D}" type="datetimeFigureOut">
              <a:rPr lang="ru-RU"/>
              <a:pPr>
                <a:defRPr/>
              </a:pPr>
              <a:t>02.05.2023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7713"/>
            <a:ext cx="4967287" cy="3725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5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C58F918-3DDE-4F17-AE4B-9517557763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594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58F918-3DDE-4F17-AE4B-951755776326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1162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58F918-3DDE-4F17-AE4B-951755776326}" type="slidenum">
              <a:rPr lang="ru-RU" smtClean="0"/>
              <a:pPr>
                <a:defRPr/>
              </a:pPr>
              <a:t>41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11490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58F918-3DDE-4F17-AE4B-951755776326}" type="slidenum">
              <a:rPr lang="ru-RU" smtClean="0"/>
              <a:pPr>
                <a:defRPr/>
              </a:pPr>
              <a:t>47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23824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58F918-3DDE-4F17-AE4B-951755776326}" type="slidenum">
              <a:rPr lang="ru-RU" smtClean="0"/>
              <a:pPr>
                <a:defRPr/>
              </a:pPr>
              <a:t>74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8410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58F918-3DDE-4F17-AE4B-951755776326}" type="slidenum">
              <a:rPr lang="ru-RU" smtClean="0"/>
              <a:pPr>
                <a:defRPr/>
              </a:pPr>
              <a:t>85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76139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58F918-3DDE-4F17-AE4B-951755776326}" type="slidenum">
              <a:rPr lang="ru-RU" smtClean="0"/>
              <a:pPr>
                <a:defRPr/>
              </a:pPr>
              <a:t>103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23570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58F918-3DDE-4F17-AE4B-951755776326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5851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04776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2875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32333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80251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03172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58F918-3DDE-4F17-AE4B-951755776326}" type="slidenum">
              <a:rPr lang="ru-RU" smtClean="0"/>
              <a:pPr>
                <a:defRPr/>
              </a:pPr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2507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58F918-3DDE-4F17-AE4B-951755776326}" type="slidenum">
              <a:rPr lang="ru-RU" smtClean="0"/>
              <a:pPr>
                <a:defRPr/>
              </a:pPr>
              <a:t>40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3235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804D913-ADC6-40DF-BB74-8E58EF4FEC5A}" type="datetimeFigureOut">
              <a:rPr lang="ru-RU"/>
              <a:pPr>
                <a:defRPr/>
              </a:pPr>
              <a:t>02.05.2023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3CBABEE-18B9-4A1F-B645-068F7FB3F8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707A2-CF8C-4D1A-BE48-40644E7714D7}" type="datetimeFigureOut">
              <a:rPr lang="ru-RU"/>
              <a:pPr>
                <a:defRPr/>
              </a:pPr>
              <a:t>02.05.2023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AB24E-A641-49BD-BDA8-9A638EFBA7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FBB0A-3B58-4C5A-9506-3F83057CCF64}" type="datetimeFigureOut">
              <a:rPr lang="ru-RU"/>
              <a:pPr>
                <a:defRPr/>
              </a:pPr>
              <a:t>02.05.2023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99585-26AC-4D80-99D4-027223101F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DD802-1231-44EB-852B-231C8C1F6B3E}" type="datetimeFigureOut">
              <a:rPr lang="ru-RU"/>
              <a:pPr>
                <a:defRPr/>
              </a:pPr>
              <a:t>02.05.2023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3CAE6-66AD-44FD-8403-CE839602F2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721BBA-0082-434D-8870-D5FF261B7EA8}" type="datetimeFigureOut">
              <a:rPr lang="ru-RU"/>
              <a:pPr>
                <a:defRPr/>
              </a:pPr>
              <a:t>02.05.2023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41A6DB5-3BC6-432B-B49D-B976DA9543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33D3A-A907-4191-BB28-3A54E70ED366}" type="datetimeFigureOut">
              <a:rPr lang="ru-RU"/>
              <a:pPr>
                <a:defRPr/>
              </a:pPr>
              <a:t>02.05.2023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71872-639A-42D6-8134-2D81ACED1E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64BC22-80D9-4F55-BA6A-75EAC49D7634}" type="datetimeFigureOut">
              <a:rPr lang="ru-RU"/>
              <a:pPr>
                <a:defRPr/>
              </a:pPr>
              <a:t>02.05.2023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BFAD031-5DA8-4977-A462-E56665B771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09036-69FB-41C2-8480-24B09DD4E1AB}" type="datetimeFigureOut">
              <a:rPr lang="ru-RU"/>
              <a:pPr>
                <a:defRPr/>
              </a:pPr>
              <a:t>02.05.2023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F564E-6B50-42EB-8319-DB5BAAE096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05773-0A16-489B-893A-BDEBF5D34F22}" type="datetimeFigureOut">
              <a:rPr lang="ru-RU"/>
              <a:pPr>
                <a:defRPr/>
              </a:pPr>
              <a:t>02.05.2023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B9139-32FF-4697-A2E7-9B0D52055F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5E424A-D11A-4D8F-AB02-E29BD7FE3B9E}" type="datetimeFigureOut">
              <a:rPr lang="ru-RU"/>
              <a:pPr>
                <a:defRPr/>
              </a:pPr>
              <a:t>02.05.2023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41442E-B78C-45A5-B5EA-2B978FF5BC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53EAE9C-3C1B-4EBA-9DD4-B7F8FDE35E67}" type="datetimeFigureOut">
              <a:rPr lang="ru-RU"/>
              <a:pPr>
                <a:defRPr/>
              </a:pPr>
              <a:t>02.05.2023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4D07D64-14B7-4744-BC55-36C4962C74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5805D39-F4CA-4905-A79C-564E13AF9B42}" type="datetimeFigureOut">
              <a:rPr lang="ru-RU"/>
              <a:pPr>
                <a:defRPr/>
              </a:pPr>
              <a:t>02.05.2023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1DD700E-8A6F-4FEA-A2B9-1B66F02075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0" r:id="rId2"/>
    <p:sldLayoutId id="2147483697" r:id="rId3"/>
    <p:sldLayoutId id="2147483691" r:id="rId4"/>
    <p:sldLayoutId id="2147483698" r:id="rId5"/>
    <p:sldLayoutId id="2147483692" r:id="rId6"/>
    <p:sldLayoutId id="2147483693" r:id="rId7"/>
    <p:sldLayoutId id="2147483699" r:id="rId8"/>
    <p:sldLayoutId id="2147483700" r:id="rId9"/>
    <p:sldLayoutId id="2147483694" r:id="rId10"/>
    <p:sldLayoutId id="214748369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7.xml.rels><?xml version="1.0" encoding="UTF-8" standalone="yes"?>
<Relationships xmlns="http://schemas.openxmlformats.org/package/2006/relationships"><Relationship Id="rId3" Type="http://schemas.openxmlformats.org/officeDocument/2006/relationships/hyperlink" Target="mailto:dmdd_finuprv@mosreg.ru" TargetMode="External"/><Relationship Id="rId2" Type="http://schemas.openxmlformats.org/officeDocument/2006/relationships/hyperlink" Target="mailto:finupr@domod.ru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ABB9420ED0954197201B6357010B8034E1C1CC8B0F48B3F92A3A1FF2201B74AD8D6DECA5EC759CC9F1B3D7142F5129C6A030A69FC6194C32P1E3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consultantplus://offline/ref=4279038E7A039D1852E6695F77BB2F1748ACE4E09F6EC7D6B864247EDD032CCE845EE08D03B618FFB6A52A9310J4fDG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40C12BAE6E1420AF2113415339012614C11561CC51C55FCD68836CFDDEED4D96541559713BD7F408kD2C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consultantplus://offline/ref=40C12BAE6E1420AF2113415339012614C11561CC50C55FCD68836CFDDEkE2DG" TargetMode="External"/><Relationship Id="rId5" Type="http://schemas.openxmlformats.org/officeDocument/2006/relationships/hyperlink" Target="consultantplus://offline/ref=40C12BAE6E1420AF2113415339012614C01C60CC5AC75FCD68836CFDDEkE2DG" TargetMode="External"/><Relationship Id="rId4" Type="http://schemas.openxmlformats.org/officeDocument/2006/relationships/hyperlink" Target="consultantplus://offline/ref=40C12BAE6E1420AF2113415339012614C31665C352CE02C760DA60FFD9E21281535C55703BD7F4k028G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060848"/>
            <a:ext cx="8229600" cy="1656184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latin typeface="Georgia" panose="02040502050405020303" pitchFamily="18" charset="0"/>
              </a:rPr>
              <a:t>Бюджет для граждан на основании проекта </a:t>
            </a:r>
            <a:br>
              <a:rPr lang="ru-RU" sz="2400" dirty="0" smtClean="0">
                <a:latin typeface="Georgia" panose="02040502050405020303" pitchFamily="18" charset="0"/>
              </a:rPr>
            </a:br>
            <a:r>
              <a:rPr lang="ru-RU" sz="2400" dirty="0" smtClean="0">
                <a:latin typeface="Georgia" panose="02040502050405020303" pitchFamily="18" charset="0"/>
              </a:rPr>
              <a:t>Решения Совета депутатов городского округа Домодедово </a:t>
            </a:r>
            <a:r>
              <a:rPr lang="ru-RU" sz="2400" dirty="0">
                <a:latin typeface="Georgia" panose="02040502050405020303" pitchFamily="18" charset="0"/>
              </a:rPr>
              <a:t>«Об отчете об исполнении бюджета</a:t>
            </a:r>
            <a:br>
              <a:rPr lang="ru-RU" sz="2400" dirty="0">
                <a:latin typeface="Georgia" panose="02040502050405020303" pitchFamily="18" charset="0"/>
              </a:rPr>
            </a:br>
            <a:r>
              <a:rPr lang="ru-RU" sz="2400" dirty="0">
                <a:latin typeface="Georgia" panose="02040502050405020303" pitchFamily="18" charset="0"/>
              </a:rPr>
              <a:t>городского округа Домодедово за </a:t>
            </a:r>
            <a:r>
              <a:rPr lang="ru-RU" sz="2400" dirty="0" smtClean="0">
                <a:latin typeface="Georgia" panose="02040502050405020303" pitchFamily="18" charset="0"/>
              </a:rPr>
              <a:t>202</a:t>
            </a:r>
            <a:r>
              <a:rPr lang="en-US" sz="2400" dirty="0" smtClean="0">
                <a:latin typeface="Georgia" panose="02040502050405020303" pitchFamily="18" charset="0"/>
              </a:rPr>
              <a:t>2</a:t>
            </a:r>
            <a:r>
              <a:rPr lang="ru-RU" sz="2400" dirty="0" smtClean="0">
                <a:latin typeface="Georgia" panose="02040502050405020303" pitchFamily="18" charset="0"/>
              </a:rPr>
              <a:t> </a:t>
            </a:r>
            <a:r>
              <a:rPr lang="ru-RU" sz="2400" dirty="0">
                <a:latin typeface="Georgia" panose="02040502050405020303" pitchFamily="18" charset="0"/>
              </a:rPr>
              <a:t>год»</a:t>
            </a:r>
            <a:br>
              <a:rPr lang="ru-RU" sz="2400" dirty="0">
                <a:latin typeface="Georgia" panose="02040502050405020303" pitchFamily="18" charset="0"/>
              </a:rPr>
            </a:br>
            <a:r>
              <a:rPr lang="ru-RU" sz="2400" dirty="0" smtClean="0">
                <a:latin typeface="Georgia" panose="02040502050405020303" pitchFamily="18" charset="0"/>
              </a:rPr>
              <a:t> </a:t>
            </a:r>
            <a:endParaRPr lang="ru-RU" sz="2400" dirty="0">
              <a:latin typeface="Georgia" panose="02040502050405020303" pitchFamily="18" charset="0"/>
            </a:endParaRPr>
          </a:p>
        </p:txBody>
      </p:sp>
      <p:pic>
        <p:nvPicPr>
          <p:cNvPr id="1433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4300" y="188913"/>
            <a:ext cx="8636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458646934"/>
              </p:ext>
            </p:extLst>
          </p:nvPr>
        </p:nvGraphicFramePr>
        <p:xfrm>
          <a:off x="395536" y="260648"/>
          <a:ext cx="8352928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032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23527" y="908721"/>
          <a:ext cx="8280920" cy="49354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9628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114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1634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3269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2413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830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«Развитие институтов гражданского общества, повышение эффективности местного самоуправления и реализации молодежной политики» - 178 998,95тыс. руб. (96,1 %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74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 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«Эффективное местное самоуправление Московской области»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219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проектов, реализованных на основании заявок жителей Московской области в рамках применения практик инициативного бюджетирования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штук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06207">
                <a:tc gridSpan="5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 «</a:t>
                      </a:r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Молодежь Подмосковья»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граждан, вовлеченных в добровольческую деятельность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молодежи, задействованной в мероприятиях по вовлечению в творческую деятельность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101,29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9637521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6886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337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3876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30574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957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31719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«Развитие институтов гражданского общества, повышение эффективности местного самоуправления и реализации молодежной политики» - 178 998,95тыс. руб. (96,1 %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947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Молодежь Подмосковья»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585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студентов, вовлеченных в клубное студенческое движение, от общего числа студентов городского округа Домодедово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6104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Общая численность граждан Российской Федерации, вовлеченных центрами (сообществами, объединениями) поддержки добровольчества (</a:t>
                      </a:r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волонтерства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 на базе образовательных организаций, некоммерческих организаций, государственных и муниципальных учреждений, в добровольческую (волонтерскую) деятельность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34 319,00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39 391,00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30536">
                <a:tc gridSpan="5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VI «Развитие туризма в Московской области»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897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туристических маршрутов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8364259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19"/>
          <a:ext cx="8208912" cy="48965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63455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530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3559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«Развитие и функционирование дорожно-транспортного комплекса» -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998 408,13тыс. руб. (88,4 %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1971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Пассажирский транспорт общего пользования»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313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Соблюдение расписания на автобусных маршрутах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8674516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280920" cy="5163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05538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146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3197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«Развитие и функционирование дорожно-транспортного комплекса» -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998 408,13тыс. руб. (88,4 %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330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Дороги Подмосковья»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1884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Объёмы ввода в эксплуатацию после строительства и реконструкции автомобильных дорог общего пользования местного значения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км / </a:t>
                      </a:r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пог.м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0,731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1884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Ремонт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(капитальный ремонт) сети автомобильных дорог общего пользования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значения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км/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тыс.кв.м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4,779 /33,453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7,279/50,959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3645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Количество погибших в дорожно-транспортных происшествиях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чел./100 тыс.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2022 году погибло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33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0118847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280920" cy="54005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04494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778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1165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«Цифровое муниципальное образование» - 252 706,54 тыс. руб. (99,2 %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3732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Снижение административных барьеров, повышение качества и доступности предоставления государственных и муниципальных услуг, в том числе на базе многофункциональных центров предоставления государственных и муниципальных услуг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127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граждан, имеющих доступ к получению государственных и муниципальных услуг по принципу «одного окна» по месту пребывания, в том числе в МФЦ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580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Уровень удовлетворенности граждан качеством предоставления государственных и муниципальных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580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Среднее время ожидания в очереди для получения государственных (муниципальных) услуг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минута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296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заявителей МФЦ, ожидающих в очереди более 11 минут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540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Выполнение требований комфортности и доступности МФЦ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0341721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424936" cy="55780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28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444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494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4944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6879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08762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280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847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«Цифровое муниципальное образование» - 252 706,54тыс. руб. (99,2 %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8267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172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рабочих мест, обеспеченных необходимым компьютерным оборудованием и услугами связи в соответствии с требованиями нормативных правовых актов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534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Стоимостная доля закупаемого и (или) арендуемого ОМСУ муниципального образования Московской области отечественного программного обеспечения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201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доли защищенных по требованиям безопасности информации информационных систем, используемых ОМСУ муниципального образования Московской области, в соответствии с категорией обрабатываемой информации, а также персональных компьютеров, используемых на рабочих местах работников, обеспеченных антивирусным программным обеспечением с регулярным обновлением соответствующих баз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561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работников ОМСУ муниципального образования Московской области, обеспеченных средствами электронной подписи в соответствии с установленными требованиями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0144065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6" y="908721"/>
          <a:ext cx="8352927" cy="44934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337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3876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830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«Цифровое муниципальное образование» - 252 706,54тыс. руб. (99,2 %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74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электронного юридически значимого документооборота в органах местного самоуправления и подведомственных им учреждениях в Московской области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муниципальных (государственных) услуг, предоставленных без нарушения регламентного срока при оказании услуг в электронном виде на региональном портале государственных услуг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210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обращений за получением муниципальных (государственных) услуг в электронном виде с использованием РПГУ без необходимости личного посещения органов местного самоуправления и МФЦ от общего количества таких услуг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6792730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280920" cy="55906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11883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37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076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«Цифровое муниципальное образование» - 252 706,54тыс. руб. (99,2 %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652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информационной и технологической инфраструктуры экосистемы цифровой экономики муниципального образования Московской области»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Повторные обращения – Доля обращений, поступивших на портал «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Добродел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», по которым поступили повторные обращения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0,22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Отложенные решения – Доля отложенных решений от числа ответов, предоставленных на портале «Добродел» (два и более раз)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Ответь вовремя – Доля жалоб, поступивших на портал «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Добродел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», по которым нарушен срок подготовки ответа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3,76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377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многоквартирных домов, имеющих возможность пользоваться услугами проводного и мобильного доступа в информационно-телекоммуникационную сеть Интернет на скорости не менее 1 Мбит/с, предоставляемыми не менее чем 2 операторами связи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7377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муниципальных учреждений культуры, обеспеченных доступом в информационно-телекоммуникационную сеть Интернет на скорости: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для учреждений культуры, расположенных в городских населенных пунктах, – не менее 50 Мбит/с;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для учреждений культуры, расположенных в сельских населенных пунктах, – не менее 10 Мбит/с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92,06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 из 63 муниципальных учреждений культуры, обеспеченных доступом в информационно-телекоммуникационную сеть Интернет в 2022 году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5604156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61001"/>
          <a:ext cx="8352928" cy="56792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337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3876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36732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8124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865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«Цифровое муниципальное образование» - 252 706,54тыс. руб. (99,2 %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06796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информационной и технологической инфраструктуры экосистемы цифровой экономики муниципального образования Московской области»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420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Образовательные организации оснащены (обновили) компьютерным, мультимедийным, презентационным оборудованием и программным обеспечением в рамках эксперимента по модернизации начального общего, основного общего и среднего общего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68,42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68,42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992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Образовательные организации обеспечены материально-технической базой для внедрения цифровой образовательной среды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992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помещений аппаратных, приведенных в соответствие со стандартом «Цифровая школа» в части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ИТ-инфраструктуры государственных и муниципальных общеобразовательных организаций, реализующих программы общего образования, для обеспечения в помещениях безопасного доступа к государственным, муниципальным и иным информационным системам, информационно-телекоммуникационной сети «Интернет» и обеспечения базовой безопасности образовательного процесса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7672864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208912" cy="55446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2530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101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36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«Архитектура и градостроительство» - 18 560,03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руб. (89,8 %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606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«Разработка Генерального плана развития городского округа»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870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Наличие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утвержденного в актуальной версии генерального плана городского округа (внесение изменений в генеральный план городского округа)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Да/нет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0069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Наличие утвержденных в актуальной версии Правил землепользования и застройки городского округа (внесение изменений в Правила землепользования и застройки городского округа)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Да/нет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0069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Наличие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утвержденных нормативов градостроительного проектирования городского округа (внесение изменений в нормативы градостроительного проектирования городского округа)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Да/нет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73046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9151416"/>
              </p:ext>
            </p:extLst>
          </p:nvPr>
        </p:nvGraphicFramePr>
        <p:xfrm>
          <a:off x="457200" y="1481138"/>
          <a:ext cx="8579296" cy="51775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7652"/>
                <a:gridCol w="1232417"/>
                <a:gridCol w="1211845"/>
                <a:gridCol w="1270925"/>
                <a:gridCol w="1107305"/>
                <a:gridCol w="1202490"/>
                <a:gridCol w="1266662"/>
              </a:tblGrid>
              <a:tr h="1153909"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бюджета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 202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Утвержденный план на 20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бюджета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 202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к исполнению за 202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к уточненному плану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1503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Доходы, всего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9 052 460,0</a:t>
                      </a: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10 799 336,0</a:t>
                      </a:r>
                      <a:endParaRPr kumimoji="0" lang="ru-RU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11 193 766,6</a:t>
                      </a: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10 965 038,7</a:t>
                      </a: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121,13</a:t>
                      </a: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97,96</a:t>
                      </a: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4045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в том числе: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altLang="ru-RU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altLang="ru-RU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7859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 доходы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5 299 621,4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717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564,8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857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116,3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944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630,5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112,17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101,49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5613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3 752 838,6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081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771,2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336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650,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020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408,2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133,78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94,07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54101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Расходы, всего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9 108 499,7</a:t>
                      </a: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199</a:t>
                      </a: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336,0</a:t>
                      </a: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012</a:t>
                      </a: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889</a:t>
                      </a: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,1</a:t>
                      </a: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11 221 824,2</a:t>
                      </a: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123,20</a:t>
                      </a: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93,41</a:t>
                      </a: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60631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Профицит (+)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/Дефицит (-)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-56 039,7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-400 000,0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826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238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,5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-256 785,4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063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Муниципальный долг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649 916,9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1 621 752,6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1 149 916,9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748 090,8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115,11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65,06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altLang="ru-RU" sz="2000" dirty="0">
                <a:solidFill>
                  <a:schemeClr val="tx1"/>
                </a:solidFill>
                <a:latin typeface="Georgia" panose="02040502050405020303" pitchFamily="18" charset="0"/>
              </a:rPr>
              <a:t>Основные параметры </a:t>
            </a:r>
            <a:r>
              <a:rPr lang="ru-RU" altLang="ru-RU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отчета об исполнении бюджета </a:t>
            </a:r>
            <a:r>
              <a:rPr lang="ru-RU" altLang="ru-RU" sz="2000" dirty="0">
                <a:solidFill>
                  <a:schemeClr val="tx1"/>
                </a:solidFill>
                <a:latin typeface="Georgia" panose="02040502050405020303" pitchFamily="18" charset="0"/>
              </a:rPr>
              <a:t>городского округа  Домодедово </a:t>
            </a:r>
            <a:r>
              <a:rPr lang="ru-RU" altLang="ru-RU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за 2022 год (тыс. руб.)</a:t>
            </a:r>
            <a:endParaRPr lang="ru-RU" sz="20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72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7992889" cy="44644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275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806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8536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8536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1398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56696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151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731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«Архитектура и градостроительство» - 18 560,03тыс. руб. (89,8 %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395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Реализация политики пространственного развития»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447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ликвидированных самовольных, недостроенных и аварийных объектов на территории городского округа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6707844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280920" cy="52068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96027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386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592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«Формирование современной комфортной городской среды» - 1 159 845,52 тыс. руб.         (96,3 % от плана)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2615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Комфортная городская среда»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332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Количество благоустроенных общественных территорий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429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благоустроенных общественных территорий, реализованных без привлечения средств федерального бюджета и бюджета Московской области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429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Количество установленных детских игровых площадок</a:t>
                      </a:r>
                      <a:b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914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граждан, принявших участие в решении вопросов развития городской среды, от общего количества граждан в возрасте от 14 лет, проживающих в муниципальных образованиях, на территории которых реализуются проекты по созданию комфортной городской среды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Реализованы проекты победителей Всероссийского конкурса лучших проектов создания комфортной городской среды в малых городах и исторических поселениях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9544808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280920" cy="54005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95974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769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997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«Формирование современной комфортной городской среды» - 1 159 845,52 тыс. руб.         (96,3 % от плана) 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3181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Комфортная городская среда»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495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объектов систем наружного освещения, в отношении которых реализованы мероприятия по устройству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объектов, в отношении которых реализованы мероприятия по устройству архитектурно-художественного освещения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парков культуры и отдыха на территории Московской области, в которых благоустроены зоны для досуга и отдыха населения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 9. Количество объектов благоустройства, в отношении которых проведены мероприятия по благоустройству, вне реализации национальных и федеральных проектов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Замена детских игровых площадок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4900115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6" y="692696"/>
          <a:ext cx="8280919" cy="54733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02283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923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692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«Формирование современной комфортной городской среды» - 1 159 845,52 тыс. руб.         (96,3 % от плана) 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1542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2. Благоустройство территорий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786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Количество замененных неэнергоэффективных светильников наружного освещения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штук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Содержание территорий общего пользования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Замена детских игровых площадок (МБУ/МАУ)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098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Площадь устраненных дефектов асфальтового покрытия дворовых территорий, в том числе проездов на дворовые территории, в том числе внутриквартальных проездов, в рамках проведения ямочного ремонта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кв.метр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9827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благоустроенны с привлечением субсидии пешеходных коммуникаций с твердым (асфальтовым) покрытием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штук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7208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Количество благоустроенных дворовых территорий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6141608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19"/>
          <a:ext cx="8280920" cy="51845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34041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518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6812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«Формирование современной комфортной городской среды» - 1 159 845,52 тыс. руб.         (96,3 % от плана) 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8711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условий для обеспечения комфортного проживания жителей в многоквартирных домах»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59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отремонтированных подъездов МКД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МКД, в которых проведен капитальный ремонт в рамках региональной программы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004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Подпрограмма 5. Обеспечивающая подпрограмма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Количество рассмотренных дел об административных правонарушениях в сфере благоустройства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9001652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208912" cy="58524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00713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697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5980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«Строительство объектов социальной инфраструктуры» -830 756,5 тыс. руб.      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(99,5 % от плана) 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034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Строительство (реконструкция) объектов образования»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741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введенных в эксплуатацию объектов дошкольного образования за счет бюджетных средств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Количество введенных в эксплуатацию объектов общего образования не вошедших в состав мероприятий регионального проекта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введенных в эксплуатацию объектов дошкольного образования за счет внебюджетных источников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введенных в эксплуатацию объектов общего образования за счет внебюджетных источников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введенных в эксплуатацию объектов дошкольного образования с ясельными группами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5958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Количество введенных в эксплуатацию объектов общего образования в рамках реализации мероприятий по созданию в субъектах Российской Федерации дополнительных (новых) мест в общеобразовательных организациях в связи с ростом числа учащихся, вызванным демографическим фактором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единица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9869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«Строительство (реконструкция) объектов физической культуры и спорта»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5958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введенных в эксплуатацию объектов спортивной инфраструктуры муниципальной собственности для занятий физической культурой и спортом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4003221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19"/>
          <a:ext cx="8208912" cy="51406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44339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861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4561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«Переселение граждан из аварийного жилищного фонда» - 14 098,54тыс. руб.      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(100 % от плана) 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9086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«Обеспечение мероприятий по переселению граждан из аварийного жилищного фонда в Московской области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206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квадратных метров расселенного аварийного жилищного фонда в муниципальные жилые помещения, переданные  в муниципальную собственность при реализации инвестиционных контрактов и соглашений, или за счет средств бюджета городского округа Домодедово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Тысяча квадратных метров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434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граждан, расселенных из аварийного жилищного фонда в муниципальные жилые помещения, переданные  в муниципальную собственность при реализации инвестиционных контрактов и соглашений, или  за счет средств бюджета городского округа Домодедово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1952962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57606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latin typeface="Georgia" panose="02040502050405020303" pitchFamily="18" charset="0"/>
              </a:rPr>
              <a:t>за 2022г.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6" y="764704"/>
          <a:ext cx="8424935" cy="59614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29751"/>
                <a:gridCol w="1273797"/>
                <a:gridCol w="1437689"/>
                <a:gridCol w="1191848"/>
                <a:gridCol w="1191850"/>
              </a:tblGrid>
              <a:tr h="5407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31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«Здравоохранение» </a:t>
                      </a:r>
                    </a:p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Отдел социальной помощи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62352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61427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2 436,7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2 415,1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06856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муниципальной программе, в том числе: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2 436,7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2 415,1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«Финансовое обеспечение системы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организации медицинской помощи»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2 436,7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2 415,1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подпрограмме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2 436,7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415,1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1254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«Культура»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Комитет по культуре, делам молодежи и спорту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3 974,0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3 974,0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99075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132 053,6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129 041,4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12543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889 975,4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877 473,5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12543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1254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1 026 003,0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1 010 488,9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1626817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467544" y="1412776"/>
          <a:ext cx="8147248" cy="48199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215"/>
                <a:gridCol w="1342899"/>
                <a:gridCol w="1342899"/>
                <a:gridCol w="1342899"/>
                <a:gridCol w="1070336"/>
              </a:tblGrid>
              <a:tr h="4033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/>
                </a:tc>
              </a:tr>
              <a:tr h="27163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музейного дела в Московской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63824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54129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6 850,5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6 737,9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245293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27163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6 850,5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6 737,9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638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библиотечного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дела в Московской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424,3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424,3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638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333,4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333,4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23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69 616,2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69 616,2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2716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27163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70 373,9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70 373,9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778098"/>
          </a:xfrm>
        </p:spPr>
        <p:txBody>
          <a:bodyPr>
            <a:normAutofit/>
          </a:bodyPr>
          <a:lstStyle/>
          <a:p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solidFill>
                  <a:srgbClr val="424456"/>
                </a:solidFill>
                <a:latin typeface="Georgia" panose="02040502050405020303" pitchFamily="18" charset="0"/>
              </a:rPr>
              <a:t>за 2022г.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7345003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latin typeface="Georgia" panose="02040502050405020303" pitchFamily="18" charset="0"/>
              </a:rPr>
              <a:t>за 2022г.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профессионального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искусства, гастрольно-концертной и культурно-досуговой деятельности, кинематографии Московской области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333 337,6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331 408,0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333 337,6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331 408,0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«Укрепление материально-технической базы государственных и муниципальных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учреждений культуры, образовательных организаций в сфере культуры Московской области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3 549,8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3 549,8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118 029,2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115 103,0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132 094,7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128 999,5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253 673,7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247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652,3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76711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011476"/>
              </p:ext>
            </p:extLst>
          </p:nvPr>
        </p:nvGraphicFramePr>
        <p:xfrm>
          <a:off x="508720" y="1052736"/>
          <a:ext cx="8443435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720" y="116632"/>
            <a:ext cx="8147248" cy="850106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Доходы/расходы, дефицит, муниципальный долг 202</a:t>
            </a:r>
            <a:r>
              <a:rPr lang="en-US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2</a:t>
            </a:r>
            <a:r>
              <a:rPr lang="ru-RU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г.</a:t>
            </a:r>
            <a:br>
              <a:rPr lang="ru-RU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(млн. руб.)</a:t>
            </a:r>
            <a:endParaRPr lang="ru-RU" sz="20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20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latin typeface="Georgia" panose="02040502050405020303" pitchFamily="18" charset="0"/>
              </a:rPr>
              <a:t>за 2022г.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образования в сфере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культуры Московской области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9 544,0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9 480,1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215 826,7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215 826,7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225 370,7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225 306,8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архивного дела в Московской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4 147,0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4 124,9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2 595,0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2 554,2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6 742,0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6 679,1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99,1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6296514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latin typeface="Georgia" panose="02040502050405020303" pitchFamily="18" charset="0"/>
              </a:rPr>
              <a:t>за 2022г.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6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Обеспечивающая подпрограмма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29 243,5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22 062,5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29 243,5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22 062,5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парков культуры и отдыха»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100 411,1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100 268,5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100 411,1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100 268,5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4775248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latin typeface="Georgia" panose="02040502050405020303" pitchFamily="18" charset="0"/>
              </a:rPr>
              <a:t>за 2022г.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467544" y="836712"/>
          <a:ext cx="8352928" cy="57007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7920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«Образование»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образования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336 452,2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320 460,5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3 502 098,4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3 233 065,9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1 205 812,7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1 106 382,6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441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500,0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402 325,4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7799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5 485 862,9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5 062 234,3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«Дошкольное образование»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118 000,8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108 195,3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56 042,4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53 066,0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984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8446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174 043,2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161 261,3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6169997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latin typeface="Georgia" panose="02040502050405020303" pitchFamily="18" charset="0"/>
              </a:rPr>
              <a:t>за 2022г.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6886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640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Общее образование»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336 452,1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320 460,4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3 380 014,4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3 122 965,3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581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966 208,5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880 183,0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441 000,0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401 825,4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789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5 123 675,0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725 434,1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60040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«Дополнительное образование, воспитание и психолого-социальное сопровождение детей»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4 083,0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1 905,3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115 260,1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106 117,4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108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4992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119 843,1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108 522,7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1309333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latin typeface="Georgia" panose="02040502050405020303" pitchFamily="18" charset="0"/>
              </a:rPr>
              <a:t>за 2022г.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33843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Обеспечивающая подпрограмма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68 301,6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67 016,2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2200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68 301,6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67 061,2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40598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latin typeface="Georgia" panose="02040502050405020303" pitchFamily="18" charset="0"/>
              </a:rPr>
              <a:t>за 2022г.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6479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7214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«Социальная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защита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населения» </a:t>
                      </a:r>
                    </a:p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Отдел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социальной помощи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43 418,0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43 147,5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102 807,2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99 106,7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27113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146 225,2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254,2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«Социальная поддержка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граждан»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24 210,0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24 206,1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79 706,2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76 079,2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6211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103 916,2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100 285,3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5532057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latin typeface="Georgia" panose="02040502050405020303" pitchFamily="18" charset="0"/>
              </a:rPr>
              <a:t>за 2022г.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6011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«Доступная среда»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411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6702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09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81675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системы отдыха и оздоровления детей»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10 118,0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10 057,3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22 105,0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22 103,1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32 223,0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32 160,4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4863278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19256" cy="57606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latin typeface="Georgia" panose="02040502050405020303" pitchFamily="18" charset="0"/>
              </a:rPr>
              <a:t>за 2022г.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467544" y="1628800"/>
          <a:ext cx="8352928" cy="30858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«Обеспечивающая подпрограмма»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411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9 090,0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8 884,0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6702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09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9 090,0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8 884,0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510977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latin typeface="Georgia" panose="02040502050405020303" pitchFamily="18" charset="0"/>
              </a:rPr>
              <a:t>за 2022г.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539552" y="908720"/>
          <a:ext cx="8352927" cy="57007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6"/>
                <a:gridCol w="1212758"/>
                <a:gridCol w="1207885"/>
                <a:gridCol w="1212758"/>
                <a:gridCol w="1212760"/>
              </a:tblGrid>
              <a:tr h="7920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«Спорт»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Комитет по культуре, делам молодежи и спорту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284 382,8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276 804,4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4999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284 382,8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276 804,4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физической культуры и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спорта»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209 733,1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202 868,6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5392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209 733,1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202 868,6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1549673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latin typeface="Georgia" panose="02040502050405020303" pitchFamily="18" charset="0"/>
              </a:rPr>
              <a:t>за 2022г.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6" cy="55975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5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«Подготовка спортивного резерва»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74 649,7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935,8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74 649,7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73 935,8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Обеспечивающая подпрограмма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37452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922114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800" dirty="0">
                <a:solidFill>
                  <a:schemeClr val="tx1"/>
                </a:solidFill>
                <a:latin typeface="Georgia" panose="02040502050405020303" pitchFamily="18" charset="0"/>
              </a:rPr>
              <a:t>Объем и структура муниципального внутреннего долга городского округа Домодедово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571793" y="1196752"/>
            <a:ext cx="1071127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</a:t>
            </a:r>
            <a:r>
              <a:rPr lang="ru-RU" sz="14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612823251"/>
              </p:ext>
            </p:extLst>
          </p:nvPr>
        </p:nvGraphicFramePr>
        <p:xfrm>
          <a:off x="179512" y="1800698"/>
          <a:ext cx="8712968" cy="40045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1872"/>
                <a:gridCol w="1575274"/>
                <a:gridCol w="1575274"/>
                <a:gridCol w="1575274"/>
                <a:gridCol w="1575274"/>
              </a:tblGrid>
              <a:tr h="728229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Утвержденный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2022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2022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бюджета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 2022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239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внутренний долг - всего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649,9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1 621,8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1 149,9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748,1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3366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ценные бумаги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</a:tr>
              <a:tr h="3132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Бюджетные кредиты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164,0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131,2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164,0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164,0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481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Кредиты коммерческих банков и иных кредитных организаций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1 052,8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720,0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435,0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554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гарантии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265,9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437,8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265,9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149,1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554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Предельный объем муниципального долга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1 754,6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1 369,9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9525" marR="9525" marT="9525" marB="0" anchor="ctr"/>
                </a:tc>
              </a:tr>
              <a:tr h="4554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на обслуживание муниципального долга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80,0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60,1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8,5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256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latin typeface="Georgia" panose="02040502050405020303" pitchFamily="18" charset="0"/>
              </a:rPr>
              <a:t>за 2022г.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6926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«Развитие сельского хозяйства»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Отдел агрокомплекса и экологии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8 646,5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8 070,5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5 655,2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5 630,4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069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14 301,7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13 700,9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мелиорации земель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сельскохозяйственного назначения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3 325,0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3 324,3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6552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3 325,0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3 324,3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9621950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latin typeface="Georgia" panose="02040502050405020303" pitchFamily="18" charset="0"/>
              </a:rPr>
              <a:t>за 2022г.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8841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«Комплексное развитие сельских территорий»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1 993,3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1 950,4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1 092,3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3 109,7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3 042,7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«Обеспечение эпизоотического и ветеринарно-санитарного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благополучия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6 653,1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6 120,1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1 213,8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1 213,8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7 866,9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7 333,9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8822145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latin typeface="Georgia" panose="02040502050405020303" pitchFamily="18" charset="0"/>
              </a:rPr>
              <a:t>за 2022г.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6926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 «Экология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 окружающая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среда»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Отдел агрокомплекса и экологии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920,7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78 294,2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73 194,4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069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79 214,9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73 740,3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«Охрана  окружающей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среды»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6552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4737482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2022г.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6941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водохозяйственного комплекса»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12 134,6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8 037,3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069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12 134,6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8 037,3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лесного хозяйства»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920,7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224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6552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920,7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6871573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2022г.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6" y="1196752"/>
          <a:ext cx="8352928" cy="33178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«Региональная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программа в области обращения с отходами, в том числе с твердыми коммунальными отходами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059,6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65 059,6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27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6552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65 059,6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65 059,6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4910715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2022г.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6886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по территориальной безопасности, ГО и ЧС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4 888,0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4 291,7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168 392,5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160 074,2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2629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1515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173 280,5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164 365,9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94,9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«Профилактика преступлений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и иных правонарушений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3 107,0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2 732,6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131 177,9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124 622,6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476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2192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134 284,9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127 355,2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5541010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2022г.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4026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«Снижение рисков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возникновения и смягчение последствий чрезвычайных ситуаций природного и техногенного характера на территории муниципального образования Московской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и совершенствование систем оповещения и информирования населения муниципального образования Московской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2 905,8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407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6211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2 905,8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4131967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2022г.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6886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7920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«Обеспечение пожарной безопасности на территории муниципального образования Московской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4 040,0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3 748,7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4 040,0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3 748,7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«Обеспечение мероприятий гражданской обороны на территории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муниципального образования Московской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501,9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5341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501,9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23419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2022г.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32398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7920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Обеспечивающая подпрограмма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1 781,0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1 559,1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28 224,6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27 939,3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5341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30 005,6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29 498,4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7633260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2022г.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6886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7920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«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Жилище»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Комитет по управлению имуществом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3 809,4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3 808,6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87 319,5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87 267,3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16 837,9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16 837,9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26 189,2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26 189,2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134 156,0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134 103,0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«Создание условий для жилищного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строительства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3 953,0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901,3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12 878,0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12 878,0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5341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16 831,0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16 779,3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05544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467544" y="871236"/>
          <a:ext cx="8219256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395536" y="3573017"/>
          <a:ext cx="8568953" cy="30748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9132"/>
                <a:gridCol w="1255918"/>
                <a:gridCol w="1534629"/>
                <a:gridCol w="1549548"/>
                <a:gridCol w="1599726"/>
              </a:tblGrid>
              <a:tr h="698702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Утвержденный план на 2022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2022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год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</a:p>
                  </a:txBody>
                  <a:tcPr/>
                </a:tc>
              </a:tr>
              <a:tr h="3089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прибыль, доходы: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НДФЛ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1 563,1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1 663,0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en-US" sz="1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766,2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1 801,2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598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Акцизы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109,6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103,2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103,2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119,0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598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совокупный доход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УСН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ЕНВД, Патент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782,2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878,0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933,0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946,6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220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имущество: земельный налог, налог на имущество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1 583,3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2 050,0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1 950,0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2 002,8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5465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использования имущества, в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аренда земли, аренда недвижимости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547,8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552,9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563,8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528,6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220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215,5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417,0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397,3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303,4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4196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(гос.пошлина, штрафы, плата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негативное воздействие на окружающую среду)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498,1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53,5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143,6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243,0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Структура налоговых, неналоговых доходов (млн. руб.)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900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2022г.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7674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«Обеспечение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жильем молодых семей»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1 077,4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1 077,4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3 071,5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3 071,5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3 071,5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3071,5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26 189,2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26 189,2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999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33 409,6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33 409,6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«Обеспечение жильем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детей-сирот и детей,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оставшихся без попечения родителей, лиц из числа детей-сирот и детей, оставшихся без попечения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родителей»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80 295,0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80 294,5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</a:t>
                      </a:r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6078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81 183,4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81 182,9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9971143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2022г.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33123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«Обеспечение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жильем отдельных категорий граждан, установленных федеральным законодательством»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2 732,0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2 731,2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4999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2 732,0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731,2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6865302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2022г.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887908"/>
          <a:ext cx="8352928" cy="56886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«Развитие инженерной инфраструктуры и энергоэффективности»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ЖКХ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35 849,4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791,6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15 277,8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14 930,5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145 295,7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54 859,6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196 422,9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105 581,7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«Чистая вода»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35 849,4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35 791,5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11 949,8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11 930,5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39 306,2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39 258,9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29351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87 105,4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86 980,9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2978608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2022г.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6623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«Системы водоотведения»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96 782,9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6 454,7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001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96 782,9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6 454,7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Создание условий для обеспечения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качественными коммунальными услугами»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9 206,7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9 146,1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2666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12 206,7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12 146,1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5071544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2022г.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6166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«Энергосбережение и повышение энергетической эффективности»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001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Обеспечивающая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подпрограмма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26667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9698268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2022г.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6886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7920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«Предпринимательство»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Комитет по экономике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малого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и среднего предпринимательства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5341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6291188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2022г.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32398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7920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потребительского рынка и услуг на территории муниципального образования Московской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5341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1330512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2022г.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«Управление имуществом и муниципальными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финансами»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16 348,0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1 233 938,2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1 165 774,2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1 250 286,2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1 182 122,2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имущественного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комплекса»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16 348,0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16 348,0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160 567,3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140 323,8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176 915,3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156 671,8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1149288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2022г.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«Совершенствование муниципальной службы Московской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«Управление муниципальными финансами"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43 874,0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8 466,7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43 874,0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8 466,7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197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2022г.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32477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9361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Обеспечивающая подпрограмма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1 028 896,9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1 016 556,0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1 028 896,9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1 016 556,0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79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6571693"/>
              </p:ext>
            </p:extLst>
          </p:nvPr>
        </p:nvGraphicFramePr>
        <p:xfrm>
          <a:off x="457200" y="1600201"/>
          <a:ext cx="8507288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Изменение структуры налоговых и неналоговых доходов городского округа Домодедово за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202</a:t>
            </a:r>
            <a:r>
              <a:rPr lang="en-US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1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-202</a:t>
            </a:r>
            <a:r>
              <a:rPr lang="en-US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2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годы (млн. руб.)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779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2022г.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«Развитие институтов гражданского общества,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повышение эффективности местного самоуправления и реализации молодежной политики»</a:t>
                      </a:r>
                    </a:p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Организационное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1 265,0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6 130,6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6 003,3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163 082,3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159 869,1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750,8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12 316,5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8405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186 228,7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178 998,9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"Развитие системы информирования населения о деятельности органов местного самоуправления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Московской области, создание доступной современной медиасреды"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95 235,3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93 978,5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750,8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12 316,6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110 986,1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106 295,1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45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2022г.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«Эффективное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местное самоуправление Московской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6 130,6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6 003,3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7 870,0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7 706,0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14 000,6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13 709,3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«Молодежь Подмосковья»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59 977,0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58 184,6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59 977,0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58 184,6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336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2022г.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31636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Обеспечивающая подпрограмма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1 265,0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1 265,0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411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2022г.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5311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«Развитие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 функционирование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дорожно-транспортного комплекса»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строительства и городской инфраструктуры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470 688,8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363 502,7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658 993,4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634 905,4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1 129 682,2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998 408,1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«Пассажирский транспорт общего пользования»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19 924,0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19 138,5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60 806,5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56 176,9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80 730,5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75 315,4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686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2022г.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31636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6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«Дороги Подмосковья»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450 764,8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344 364,2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598 186,9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578 728,5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1 048 951,7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923 092,7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573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2022г.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55060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6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«Цифровое муниципальное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образование»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14 609,0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14 609,0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11 953,0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11 939,4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228 161,2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226 158,1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254 723,2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252 706,5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«Снижение административных барьеров,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повышение качества и доступности предоставления государственных и муниципальных услуг в том числе на базе многофункциональных центров предоставления государственных и муниципальных услуг»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5 701,0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700,1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204 956,6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204 851,2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210 657,6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210 551,3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693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2022г.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31636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6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информационной и технологической инфраструктуры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экосистемы цифровой экономики муниципального образования Московской области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14 609,0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14 609,0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6 252,0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6 239,3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23 204,6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21 306,9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065,6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42 155,2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65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2022г.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6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«Архитектура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градостроительство»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строительства и городской инфраструктуры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4 446,0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4 364,9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16 219,5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14 195,1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665,6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18 560,0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«Разработка Генерального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плана развития городского округа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685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2022г.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6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«Реализация политики пространственного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развития городского округа»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4 446,0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364,9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2 879,3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1 564,4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7 325,3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5 929,3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Обеспечивающая подпрограмма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13 285,2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12 576,0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13 285,2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12 576,0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196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2022г.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6098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Муниципальная программа «Формирование современной комфортной городской среды»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ЖКХ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299 451,1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299 435,7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899 885,3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855 695,3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4 714,5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4 714,5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1 204 050,9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1 159 845,5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«Комфортная городская среда»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296 599,4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296 594,1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248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242,2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244 881,2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544 841,6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541 475,3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365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Удельный вес налоговых и неналоговых доходов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 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душу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населения (руб./чел.)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980728"/>
          <a:ext cx="8229600" cy="5026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5083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2022г.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9" cy="58123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1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«Благоустройство территорий»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443,6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443,5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642 915,9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604 240,4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643 359,5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604 683,9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«Создание условий для обеспечения комфортного проживания жителей в многоквартирных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домах Московской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1 700,1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1 700,1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8 132,2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6 008,0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714,5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4 714,5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14 546,8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12 422,6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973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2022г.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9" cy="32981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/>
                <a:gridCol w="1212758"/>
                <a:gridCol w="1207885"/>
                <a:gridCol w="1212758"/>
                <a:gridCol w="1212761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Обеспечивающая подпрограмма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1 303,0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1 263,7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9275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2022г.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8841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8393"/>
                <a:gridCol w="1191132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«Строительство объектов социальной инфраструктуры»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строительства и городской инфраструктуры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170 028,2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028,2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266 157,8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265 646,0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398 481,0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395 082,3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834 667,0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830 756,5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«Строительство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(реконструкция) объектов образования»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8 175,6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8 131,2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260 606,9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258 658,1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782,5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266 789,3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362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за 2022г.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8841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8393"/>
                <a:gridCol w="1191132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«Строительство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(реконструкция)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объектов физической  культуры и спорта»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170 028,2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170 028,2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257 982,2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257 514,8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98 334,6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98 278,4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526 345,0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525 821,4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Обеспечивающая подпрограмма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39 539,6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38 145,8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39 539,6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38 145,8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528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/>
          <a:lstStyle/>
          <a:p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solidFill>
                  <a:srgbClr val="424456"/>
                </a:solidFill>
                <a:latin typeface="Georgia" panose="02040502050405020303" pitchFamily="18" charset="0"/>
              </a:rPr>
              <a:t>за 2022г.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467544" y="692696"/>
          <a:ext cx="8352928" cy="58841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8393"/>
                <a:gridCol w="1191132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«Переселение граждан из аварийного жилищного фонда»</a:t>
                      </a:r>
                      <a:b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Управление строительства и городской инфраструктуры Администрации городского округа Домодедово</a:t>
                      </a:r>
                    </a:p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14 098,5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14 098,5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«Обеспечение мероприятий по переселению граждан из аварийного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жилищного фонда в Московской области»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14 098,5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098,5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743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/>
          <a:lstStyle/>
          <a:p>
            <a:r>
              <a:rPr lang="ru-RU" sz="1400" dirty="0">
                <a:solidFill>
                  <a:srgbClr val="424456"/>
                </a:solidFill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  <a:r>
              <a:rPr lang="ru-RU" sz="1400" dirty="0" smtClean="0">
                <a:solidFill>
                  <a:srgbClr val="424456"/>
                </a:solidFill>
                <a:latin typeface="Georgia" panose="02040502050405020303" pitchFamily="18" charset="0"/>
              </a:rPr>
              <a:t>за 2022г.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467544" y="692696"/>
          <a:ext cx="8352928" cy="34379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8393"/>
                <a:gridCol w="1191132"/>
                <a:gridCol w="1207885"/>
                <a:gridCol w="1212758"/>
                <a:gridCol w="1212760"/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63024">
                <a:tc rowSpan="4"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муниципальным программам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565 987,2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549 481,8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4 869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797,6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4 487 600,8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6 513 321,3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6 138 749,1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488 154,5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445 545,6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8405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12 437 260,6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11 621 377,3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02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85901" y="944724"/>
            <a:ext cx="6272453" cy="47556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05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683569" y="1484785"/>
          <a:ext cx="7884876" cy="42124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7243"/>
                <a:gridCol w="909794"/>
                <a:gridCol w="1061426"/>
                <a:gridCol w="1981361"/>
                <a:gridCol w="754557"/>
                <a:gridCol w="680165"/>
                <a:gridCol w="680165"/>
                <a:gridCol w="680165"/>
              </a:tblGrid>
              <a:tr h="7103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7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7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</a:tr>
              <a:tr h="11673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 пострадавшие от радиационных воздействий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296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2)Распоряжение Администрации </a:t>
                      </a:r>
                      <a:r>
                        <a:rPr lang="ru-RU" sz="7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14.04.2022 №  53 "Об оказании единовременной материальной помощи"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1 337,5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417,0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</a:tr>
              <a:tr h="116736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Бывшие несовершеннолетние узники концлагерей</a:t>
                      </a:r>
                    </a:p>
                  </a:txBody>
                  <a:tcPr marL="7144" marR="7144" marT="71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63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2)Распоряжение Администрации г. о. Домодедово МО от 28.03.2022 № 39 "Об  оказании единовременной материальной помощи"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91,5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</a:tr>
              <a:tr h="73214"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kumimoji="0" lang="ru-RU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280,5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</a:tr>
              <a:tr h="10941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пострадавшие от политических репрессий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191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</a:t>
                      </a: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7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 24.10.2022 № 199 "Об  оказании единовременной материальной помощи"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263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1063228"/>
            <a:ext cx="7182798" cy="47556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05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521551" y="1553764"/>
          <a:ext cx="7776864" cy="3711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21663"/>
                <a:gridCol w="897331"/>
                <a:gridCol w="1046886"/>
                <a:gridCol w="1954219"/>
                <a:gridCol w="744221"/>
                <a:gridCol w="670848"/>
                <a:gridCol w="670848"/>
                <a:gridCol w="670848"/>
              </a:tblGrid>
              <a:tr h="7982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7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7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</a:tr>
              <a:tr h="14565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Участники Курской битвы (включая вдов)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</a:tr>
              <a:tr h="14565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обороны Ленинграда (включая вдов)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2)Распоряжение Администрации </a:t>
                      </a:r>
                      <a:r>
                        <a:rPr lang="ru-RU" sz="7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27.01.2022 №  10 "Об оказании единовременной материальной помощи"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10,5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428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1550" y="1063228"/>
            <a:ext cx="7136550" cy="47556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05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515625" y="1646802"/>
          <a:ext cx="7836796" cy="35643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0308"/>
                <a:gridCol w="904246"/>
                <a:gridCol w="1054953"/>
                <a:gridCol w="1969279"/>
                <a:gridCol w="749956"/>
                <a:gridCol w="676018"/>
                <a:gridCol w="676018"/>
                <a:gridCol w="676018"/>
              </a:tblGrid>
              <a:tr h="7666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7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7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</a:tr>
              <a:tr h="13988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Сталинградской битвы (включая вдов)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2)Распоряжение Администрации г.о. Домодедово МО от 02.02.2022 №  14 "Об оказании единовременной материальной помощи"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7144" marR="7144" marT="71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</a:tr>
              <a:tr h="13988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Воины-афганцы, семьи погибших участников Афганских событий и локальных войн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14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2)Распоряжение Администрации г.о. Домодедово МО от 15.02.2022 №  22 "Об оказании единовременной материальной помощи"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21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002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85900" y="1063228"/>
            <a:ext cx="6172200" cy="47556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05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59531" y="1538791"/>
          <a:ext cx="8046896" cy="41044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60610"/>
                <a:gridCol w="928488"/>
                <a:gridCol w="1083236"/>
                <a:gridCol w="2022074"/>
                <a:gridCol w="770062"/>
                <a:gridCol w="694142"/>
                <a:gridCol w="694142"/>
                <a:gridCol w="694142"/>
              </a:tblGrid>
              <a:tr h="6304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7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2022год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(тыс. рублей)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7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</a:tr>
              <a:tr h="10758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ВОВ к дню Победы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</a:t>
                      </a: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7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15.04.2022 № 54 "О выплате адресной материальной помощи к 77-ой годовщине Победы в ВОВ 1941-1945 годов "</a:t>
                      </a:r>
                      <a:endParaRPr kumimoji="0" lang="ru-RU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20 000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3 745,0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400,0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</a:tr>
              <a:tr h="9717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Вдовы участников ВОВ к дню Победы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115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</a:t>
                      </a: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7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15.04.2022 № 54 "О выплате адресной материальной помощи к 77-ой годовщине Победы в ВОВ 1941-1945 годов "</a:t>
                      </a:r>
                      <a:endParaRPr kumimoji="0" lang="ru-RU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7144" marR="7144" marT="71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5 000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50478"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575,0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</a:tr>
              <a:tr h="11504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Труженики тыла,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440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</a:t>
                      </a: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7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15.04.2022 № 54 "О выплате адресной материальной помощи к 77-ой годовщине Победы в ВОВ 1941-1945 годов "</a:t>
                      </a:r>
                      <a:endParaRPr kumimoji="0" lang="ru-RU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5 000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2 005,0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80563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0639587"/>
              </p:ext>
            </p:extLst>
          </p:nvPr>
        </p:nvGraphicFramePr>
        <p:xfrm>
          <a:off x="318356" y="983804"/>
          <a:ext cx="8507288" cy="5255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Изменение структуры межбюджетных трансфертов в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202</a:t>
            </a:r>
            <a:r>
              <a:rPr lang="en-US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1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-202</a:t>
            </a:r>
            <a:r>
              <a:rPr lang="en-US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2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годах (млн. руб.)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76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29562" y="1063228"/>
            <a:ext cx="7028538" cy="47556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05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634732" y="1592796"/>
          <a:ext cx="7717689" cy="26462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3128"/>
                <a:gridCol w="890503"/>
                <a:gridCol w="1038920"/>
                <a:gridCol w="1939349"/>
                <a:gridCol w="738557"/>
                <a:gridCol w="665744"/>
                <a:gridCol w="665744"/>
                <a:gridCol w="665744"/>
              </a:tblGrid>
              <a:tr h="8312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7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7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года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(</a:t>
                      </a:r>
                      <a:r>
                        <a:rPr lang="ru-RU" sz="7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тыс. рублей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</a:tr>
              <a:tr h="18150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 возрастной группы рождения с 22.06.1927 г. по 03.09.1945 г.,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6 062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</a:t>
                      </a: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7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15.04.2022 № 54 "О выплате адресной материальной помощи к 77-ой годовщине Победы в ВОВ 1941-1945 годов "</a:t>
                      </a:r>
                      <a:endParaRPr kumimoji="0" lang="ru-RU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3 000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18 303,0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16 491,0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89,68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5986945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37574" y="1063228"/>
            <a:ext cx="6920526" cy="47556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05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575557" y="1538791"/>
          <a:ext cx="7776864" cy="41044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21663"/>
                <a:gridCol w="897331"/>
                <a:gridCol w="1046886"/>
                <a:gridCol w="1954219"/>
                <a:gridCol w="744221"/>
                <a:gridCol w="670848"/>
                <a:gridCol w="670848"/>
                <a:gridCol w="670848"/>
              </a:tblGrid>
              <a:tr h="5303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7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7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</a:tr>
              <a:tr h="13117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находящиеся в трудной жизненной ситуации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195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04.10.2022№ 1-4/1265 «О</a:t>
                      </a:r>
                      <a:r>
                        <a:rPr lang="ru-RU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24.12.2021 № 1-4/1188 «О  бюджете городского округа Домодедово на 2022 год и плановый период 2023 и 2024 годов»</a:t>
                      </a: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г.о. Домодедово МО от 10.07.2017№ 2522 "Об утверждении Порядка оказания адресной материальной помощи отдельным категориям граждан"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9 045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7 146,50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79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</a:tr>
              <a:tr h="9505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пострадавшие в результате пожара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40 (11 семей)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7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04.10.2022№ 1-4/1265 «О</a:t>
                      </a:r>
                      <a:r>
                        <a:rPr lang="ru-RU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24.12.2021 № 1-4/1188 «О  бюджете городского округа Домодедово на 2022 год и плановый период 2023 и 2024 годов»</a:t>
                      </a: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30 000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1 200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1 200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7144" marR="7144" marT="7144" marB="0" anchor="ctr"/>
                </a:tc>
              </a:tr>
              <a:tr h="13117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Выплата единовременной материальной помощи гражданам по медицинским показаниям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95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7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04.10.2022№ 1-4/1265 «О</a:t>
                      </a:r>
                      <a:r>
                        <a:rPr lang="ru-RU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24.12.2021 № 1-4/1188 «О  бюджете городского округа Домодедово на 2022 год и плановый период 2023 и 2024 годов»</a:t>
                      </a: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г.о. Домодедово МО от 10.07.2017№ 2522 "Об утверждении Порядка оказания адресной материальной помощи отдельным категориям граждан"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4 000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2 402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6260159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1063228"/>
            <a:ext cx="6974532" cy="47556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05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662844" y="1538791"/>
          <a:ext cx="7743585" cy="41584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6863"/>
                <a:gridCol w="893490"/>
                <a:gridCol w="1042406"/>
                <a:gridCol w="1945856"/>
                <a:gridCol w="741036"/>
                <a:gridCol w="667978"/>
                <a:gridCol w="667978"/>
                <a:gridCol w="667978"/>
              </a:tblGrid>
              <a:tr h="6916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7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7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</a:tr>
              <a:tr h="14258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Обеспечение отдельных категорий граждан бесплатным зубопротезированием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177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7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04.10.2022№ 1-4/1265 «О</a:t>
                      </a:r>
                      <a:r>
                        <a:rPr lang="ru-RU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24.12.2021 № 1-4/1188 «О  бюджете городского округа Домодедово на 2022 год и плановый период 2023 и 2024 годов»</a:t>
                      </a: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2)Постановление </a:t>
                      </a:r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13.04.2017 № 1321 "Об утверждении Порядка оказания мер социальной поддержки по бесплатному зубопротезированию отдельным категориям граждан"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15 000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5 640,00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2 650,25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47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</a:tr>
              <a:tr h="8177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Работники </a:t>
                      </a:r>
                      <a:r>
                        <a:rPr lang="ru-RU" sz="7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анестизиолого</a:t>
                      </a:r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-реанимационных отделений ГБУЗ МО "ДЦГБ"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56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7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04.10.2022№ 1-4/1265 «О</a:t>
                      </a:r>
                      <a:r>
                        <a:rPr lang="ru-RU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24.12.2021 № 1-4/1188 «О  бюджете городского округа Домодедово на 2022 год и плановый период 2023 и 2024 годов»</a:t>
                      </a: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2436,70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753,24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30,9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</a:tr>
              <a:tr h="12231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Частичная компенсация расходов по арендной плате за жилое помещение медицинским работникам государственных учреждений здравоохранения, расположенных на территории городского округа Домодедово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7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04.10.2022№ 1-4/1265 «О</a:t>
                      </a:r>
                      <a:r>
                        <a:rPr lang="ru-RU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24.12.2021 № 1-4/1188 «О  бюджете городского округа Домодедово на 2022 год и плановый период 2023 и 2024 годов»</a:t>
                      </a: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20 000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1 000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843,41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84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0007851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5556" y="1063228"/>
            <a:ext cx="7082544" cy="47556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05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683569" y="1538285"/>
          <a:ext cx="7722858" cy="43023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3873"/>
                <a:gridCol w="891099"/>
                <a:gridCol w="1039616"/>
                <a:gridCol w="1940648"/>
                <a:gridCol w="739052"/>
                <a:gridCol w="666190"/>
                <a:gridCol w="666190"/>
                <a:gridCol w="666190"/>
              </a:tblGrid>
              <a:tr h="3337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6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6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6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2022 года </a:t>
                      </a:r>
                      <a:r>
                        <a:rPr lang="ru-RU" sz="6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(тыс. рублей)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7144" marR="7144" marT="7144" marB="0" anchor="ctr">
                    <a:solidFill>
                      <a:schemeClr val="accent1"/>
                    </a:solidFill>
                  </a:tcPr>
                </a:tc>
              </a:tr>
              <a:tr h="13148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Жители городского округа Домодедово с юбилейными днями рождения 90, 95, 100, 105 лет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201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премия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24.12.2021 № 1-4/1188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2022 год и 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2023 и 2024 годов»; 2)Решение Совета депутатов г.о. </a:t>
                      </a:r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</a:t>
                      </a: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27.07.2012 </a:t>
                      </a:r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1-4/469 </a:t>
                      </a:r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 утверждении Положения об условиях и порядке премирования к юбилейным датам лиц, достигших возраста 90 лет и старше (долгожителей), зарегистрированных по месту жительства на территории  г.о.</a:t>
                      </a:r>
                      <a:r>
                        <a:rPr lang="ru-RU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МО»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17 241</a:t>
                      </a:r>
                    </a:p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28 736</a:t>
                      </a:r>
                    </a:p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34 483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</a:t>
                      </a:r>
                      <a:r>
                        <a:rPr lang="ru-RU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100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4 116,4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67,48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</a:tr>
              <a:tr h="16482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Общественные помощники Главы г.о. Домодедово, </a:t>
                      </a:r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старосты и председатели уличных комитетов за проводимую общественную работу в сфере ЖКХ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669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)</a:t>
                      </a:r>
                      <a:r>
                        <a:rPr kumimoji="0" lang="ru-RU" sz="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7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r>
                        <a:rPr kumimoji="0" lang="ru-RU" sz="7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городского округа Домодедово </a:t>
                      </a:r>
                    </a:p>
                    <a:p>
                      <a:r>
                        <a:rPr kumimoji="0" lang="ru-RU" sz="7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18.12.2020 № 1-4/1087</a:t>
                      </a:r>
                    </a:p>
                    <a:p>
                      <a:r>
                        <a:rPr kumimoji="0" lang="ru-RU" sz="7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  бюджете городского округа</a:t>
                      </a:r>
                    </a:p>
                    <a:p>
                      <a:r>
                        <a:rPr kumimoji="0" lang="ru-RU" sz="7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Домодедово на 2021 год и </a:t>
                      </a:r>
                    </a:p>
                    <a:p>
                      <a:r>
                        <a:rPr kumimoji="0" lang="ru-RU" sz="7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плановый период 2022 и 2023 годов»</a:t>
                      </a:r>
                    </a:p>
                    <a:p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</a:t>
                      </a:r>
                      <a:r>
                        <a:rPr kumimoji="0" lang="ru-RU" sz="7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Решение Совета депутатов</a:t>
                      </a:r>
                    </a:p>
                    <a:p>
                      <a:r>
                        <a:rPr kumimoji="0" lang="ru-RU" sz="7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городского округа Домодедово </a:t>
                      </a:r>
                    </a:p>
                    <a:p>
                      <a:r>
                        <a:rPr kumimoji="0" lang="ru-RU" sz="7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kumimoji="0" lang="en-US" sz="7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31.03.2022</a:t>
                      </a:r>
                      <a:r>
                        <a:rPr kumimoji="0" lang="en-US" sz="7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7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 1-4/1206 ,1207  </a:t>
                      </a: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 утверждении Положения о порядке </a:t>
                      </a: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выплаты материальной </a:t>
                      </a:r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помощи председателям уличных комитетов </a:t>
                      </a: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микрорайонов города Домодедово, общественным помощникам Главы городского округа Домодедово, </a:t>
                      </a:r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старостам сельских населенных пунктов административных округов в </a:t>
                      </a: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Домодедово"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1724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16405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13028,62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79,39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</a:tr>
              <a:tr h="8301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Обеспечение деятельности общественных формирований правоохранительной направленности</a:t>
                      </a: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92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денежное поощрение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)</a:t>
                      </a:r>
                      <a:r>
                        <a:rPr kumimoji="0" lang="ru-RU" sz="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7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r>
                        <a:rPr kumimoji="0" lang="ru-RU" sz="7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городского округа Домодедово </a:t>
                      </a:r>
                    </a:p>
                    <a:p>
                      <a:r>
                        <a:rPr kumimoji="0" lang="ru-RU" sz="7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18.12.2020 № 1-4/1087</a:t>
                      </a:r>
                    </a:p>
                    <a:p>
                      <a:r>
                        <a:rPr kumimoji="0" lang="ru-RU" sz="7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  бюджете городского округа</a:t>
                      </a:r>
                    </a:p>
                    <a:p>
                      <a:r>
                        <a:rPr kumimoji="0" lang="ru-RU" sz="7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Домодедово на 2021 год и </a:t>
                      </a:r>
                    </a:p>
                    <a:p>
                      <a:r>
                        <a:rPr kumimoji="0" lang="ru-RU" sz="7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плановый период 2022 и 2023 годов»</a:t>
                      </a:r>
                    </a:p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г.о. Домодедово от 05.11.2020 № 2432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187,50 руб./1</a:t>
                      </a:r>
                      <a:r>
                        <a:rPr lang="ru-RU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час</a:t>
                      </a:r>
                    </a:p>
                    <a:p>
                      <a:pPr algn="ctr" fontAlgn="ctr"/>
                      <a:r>
                        <a:rPr lang="ru-RU" sz="7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287,40 руб./1час в режиме ЧС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13478,60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</a:t>
                      </a:r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154,96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53,08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7144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2017469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51522" y="678706"/>
          <a:ext cx="8784973" cy="52930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20478"/>
                <a:gridCol w="712580"/>
                <a:gridCol w="823591"/>
                <a:gridCol w="732081"/>
                <a:gridCol w="640571"/>
                <a:gridCol w="732081"/>
                <a:gridCol w="823591"/>
              </a:tblGrid>
              <a:tr h="302022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факт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4130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2350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67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rgbClr val="6E6FA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rgbClr val="6E6FA6"/>
                    </a:solidFill>
                  </a:tcPr>
                </a:tc>
              </a:tr>
              <a:tr h="20736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Капитальный ремонт в муниципальных дошкольных образовательных организациях в Московской области: "Здание детского сада (Каширское шоссе, 54-а)" </a:t>
                      </a:r>
                    </a:p>
                    <a:p>
                      <a:pPr algn="ctr" fontAlgn="b"/>
                      <a:endParaRPr lang="ru-RU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171450" indent="-171450" algn="ctr" fontAlgn="b">
                        <a:buFontTx/>
                        <a:buChar char="-"/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детский сад на 100 детей, по адресу: Московская область, </a:t>
                      </a:r>
                      <a:r>
                        <a:rPr lang="ru-RU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г.о</a:t>
                      </a: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 Домодедово, </a:t>
                      </a:r>
                      <a:r>
                        <a:rPr lang="ru-RU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Центральный», ул. Каширское шоссе, 54А</a:t>
                      </a:r>
                    </a:p>
                    <a:p>
                      <a:pPr marL="171450" indent="-171450" algn="ctr" fontAlgn="b">
                        <a:buFontTx/>
                        <a:buChar char="-"/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Капитальный ремонт завершен в 2022 году.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117 092,7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927,7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55 165,0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109 625,3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250,6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52 374,7</a:t>
                      </a:r>
                    </a:p>
                  </a:txBody>
                  <a:tcPr marL="9525" marR="9525" marT="9525" marB="0" anchor="ctr"/>
                </a:tc>
              </a:tr>
              <a:tr h="175623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Капитальный ремонт МБОУ «Кутузовская школа-интернат»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по адресу: </a:t>
                      </a: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Московская область, г. Домодедово, дер. </a:t>
                      </a:r>
                      <a:r>
                        <a:rPr kumimoji="0" lang="ru-RU" sz="11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Кутузово</a:t>
                      </a: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 тер. Кутузовская школа-интернат, стр. 1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Капитальный ремонт завершен в 2022 году.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Школа рассчитана на 220 мест</a:t>
                      </a:r>
                    </a:p>
                    <a:p>
                      <a:pPr marL="0" indent="0" algn="ctr" rtl="0" eaLnBrk="1" fontAlgn="b" latinLnBrk="0" hangingPunct="1">
                        <a:buFontTx/>
                        <a:buNone/>
                      </a:pP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106 153,0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89 207,0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16 946,0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94 489,1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78 977,3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15 511,8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541954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 smtClean="0">
                <a:latin typeface="Georgia" panose="02040502050405020303" pitchFamily="18" charset="0"/>
              </a:rPr>
              <a:t>Cоциально</a:t>
            </a:r>
            <a:r>
              <a:rPr lang="ru-RU" sz="1400" dirty="0" smtClean="0">
                <a:latin typeface="Georgia" panose="02040502050405020303" pitchFamily="18" charset="0"/>
              </a:rPr>
              <a:t> -</a:t>
            </a:r>
            <a:r>
              <a:rPr lang="ru-RU" sz="1400" dirty="0">
                <a:latin typeface="Georgia" panose="02040502050405020303" pitchFamily="18" charset="0"/>
              </a:rPr>
              <a:t>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3046176"/>
              </p:ext>
            </p:extLst>
          </p:nvPr>
        </p:nvGraphicFramePr>
        <p:xfrm>
          <a:off x="251520" y="764704"/>
          <a:ext cx="8712969" cy="55077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74963"/>
                <a:gridCol w="816841"/>
                <a:gridCol w="816841"/>
                <a:gridCol w="726081"/>
                <a:gridCol w="635321"/>
                <a:gridCol w="726081"/>
                <a:gridCol w="816841"/>
              </a:tblGrid>
              <a:tr h="333384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факт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971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971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769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41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</a:tr>
              <a:tr h="142980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Капитальный ремонт МАОУ Домодедовская СОШ №4 с УИОП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по адресу: </a:t>
                      </a: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Московская область, </a:t>
                      </a:r>
                      <a:r>
                        <a:rPr kumimoji="0" lang="ru-RU" sz="11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г.Домодедово</a:t>
                      </a: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11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мкр</a:t>
                      </a: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. Северный, ул. Гагарина, стр. 13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Капитальный ремонт</a:t>
                      </a:r>
                      <a:r>
                        <a:rPr lang="ru-RU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завершен в 2022 году.</a:t>
                      </a:r>
                    </a:p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Школа рассчитана на 840 мест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212 954,0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188 326,5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24 627,5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193 966,4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171 656,9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22 309,5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38563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Капитальный ремонт Константиновская средняя общеобразовательная школа имени Героя Социалистического Труда </a:t>
                      </a:r>
                      <a:r>
                        <a:rPr lang="ru-RU" sz="1100" b="0" i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Н.В.Хухрева</a:t>
                      </a:r>
                      <a:endParaRPr lang="ru-RU" sz="11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по адресу: </a:t>
                      </a: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Московская область, </a:t>
                      </a:r>
                      <a:r>
                        <a:rPr kumimoji="0" lang="ru-RU" sz="11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г.Домодедово</a:t>
                      </a: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 пос. ГПЗ Константиново, Домодедовское шоссе, стр. 4а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Капитальный ремонт</a:t>
                      </a:r>
                      <a:r>
                        <a:rPr lang="ru-RU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завершен в 2022 году.</a:t>
                      </a:r>
                    </a:p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Школа рассчитана на 525 мест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617,8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151 192,1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19 425,7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164 120,7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145 934,7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18 186,0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6184465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 smtClean="0">
                <a:latin typeface="Georgia" panose="02040502050405020303" pitchFamily="18" charset="0"/>
              </a:rPr>
              <a:t>Cоциально</a:t>
            </a:r>
            <a:r>
              <a:rPr lang="ru-RU" sz="1400" dirty="0" smtClean="0">
                <a:latin typeface="Georgia" panose="02040502050405020303" pitchFamily="18" charset="0"/>
              </a:rPr>
              <a:t> -</a:t>
            </a:r>
            <a:r>
              <a:rPr lang="ru-RU" sz="1400" dirty="0">
                <a:latin typeface="Georgia" panose="02040502050405020303" pitchFamily="18" charset="0"/>
              </a:rPr>
              <a:t>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251520" y="908720"/>
          <a:ext cx="8712969" cy="47026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74963"/>
                <a:gridCol w="816841"/>
                <a:gridCol w="816841"/>
                <a:gridCol w="726081"/>
                <a:gridCol w="635321"/>
                <a:gridCol w="726081"/>
                <a:gridCol w="816841"/>
              </a:tblGrid>
              <a:tr h="216024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план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факт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971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971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769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41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</a:tr>
              <a:tr h="142980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   Капитальный ремонт филиала "Сельский дом культуры "Заря" МБУ "ЦКД "Импульс"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по адресу: </a:t>
                      </a: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Московская область, </a:t>
                      </a:r>
                      <a:r>
                        <a:rPr kumimoji="0" lang="ru-RU" sz="11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г.Домодедово</a:t>
                      </a: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 с. </a:t>
                      </a:r>
                      <a:r>
                        <a:rPr kumimoji="0" lang="ru-RU" sz="11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Растуново</a:t>
                      </a: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11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ул.Заря</a:t>
                      </a: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 стр.33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Капитальный ремонт</a:t>
                      </a:r>
                      <a:r>
                        <a:rPr lang="ru-RU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завершен в 2022 году.</a:t>
                      </a:r>
                    </a:p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Посещаемость 25 355 человек в год.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56 000,0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56 000,0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54 887,0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887,0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69785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0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5864709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>
                <a:effectLst/>
                <a:latin typeface="Georgia" panose="02040502050405020303" pitchFamily="18" charset="0"/>
                <a:cs typeface="Times New Roman" panose="02020603050405020304" pitchFamily="18" charset="0"/>
              </a:rPr>
              <a:t>Финансовое управление администрации городского округа Домодедово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268760"/>
            <a:ext cx="705678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управления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Езопова Лариса Михайловна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+7(496) 792-41-81, +7(496) 792-42-34</a:t>
            </a: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Домодедово, пл. 30-летия Победы, д. 1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работы: 9.00 - 18.00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пятница: 9.00 - 16.45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обед: 12.45 - 13.30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выходные: суббота, воскресенье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распоряжением Администрации городского округа Домодедово Московской области от 30.05.2019 №127 «Об утверждении Регламента рассмотрения обращения граждан в Администрации городского округа Домодедово» прием граждан ведется по понедельникам с 14.00 до 18.00. 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Предварительная запись может быть осуществлена по телефону +7(496)792-45-32.</a:t>
            </a:r>
          </a:p>
          <a:p>
            <a:endParaRPr lang="ru-RU" dirty="0" smtClean="0"/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 электронной почты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finupr@domod.ru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dmdd_finuprv@mosreg.ru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1105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251520" y="846132"/>
          <a:ext cx="8568953" cy="5240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9132"/>
                <a:gridCol w="1255918"/>
                <a:gridCol w="1534629"/>
                <a:gridCol w="1549548"/>
                <a:gridCol w="1599726"/>
              </a:tblGrid>
              <a:tr h="422628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год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год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  <a:p>
                      <a:pPr marL="0" algn="ctr" rtl="0" eaLnBrk="1" latinLnBrk="0" hangingPunct="1"/>
                      <a:endParaRPr kumimoji="0" lang="ru-RU" sz="1000" b="1" kern="1200" dirty="0" smtClean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плана</a:t>
                      </a:r>
                    </a:p>
                    <a:p>
                      <a:pPr marL="0" algn="ctr" rtl="0" eaLnBrk="1" latinLnBrk="0" hangingPunct="1"/>
                      <a:endParaRPr kumimoji="0" lang="ru-RU" sz="1000" b="1" kern="1200" dirty="0" smtClean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 ДОХОДЫ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5 299 621,4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5 857 116,3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5 944 630,6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101,49%</a:t>
                      </a:r>
                    </a:p>
                  </a:txBody>
                  <a:tcPr marL="0" marR="0" marT="0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ПРИБЫЛЬ, ДОХОДЫ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1 563 100,3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1 766 221,1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1 801 232,9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101,98%</a:t>
                      </a:r>
                    </a:p>
                  </a:txBody>
                  <a:tcPr marL="0" marR="0" marT="0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1 563 100,3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1 766 221,1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1 801 232,9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101,98%</a:t>
                      </a:r>
                    </a:p>
                  </a:txBody>
                  <a:tcPr marL="0" marR="0" marT="0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ТОВАРЫ (РАБОТЫ, УСЛУГИ), РЕАЛИЗУЕМЫЕ НА ТЕРРИТОРИИ РОССИЙСКОЙ ФЕДЕРАЦИИ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109 574,3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103 162,0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119 042,9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115,39%</a:t>
                      </a:r>
                    </a:p>
                  </a:txBody>
                  <a:tcPr marL="0" marR="0" marT="0" marB="0" anchor="ctr"/>
                </a:tc>
              </a:tr>
              <a:tr h="3094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109 574,3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103 162,0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119 042,9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115,39%</a:t>
                      </a:r>
                    </a:p>
                  </a:txBody>
                  <a:tcPr marL="0" marR="0" marT="0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СОВОКУПНЫЙ ДОХОД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782 242,3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933 000,0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946 560,6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101,45%</a:t>
                      </a:r>
                    </a:p>
                  </a:txBody>
                  <a:tcPr marL="0" marR="0" marT="0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в связи с применением упрощенной системы налогообложения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659 902,4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823 000,0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848 243,3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103,07%</a:t>
                      </a:r>
                    </a:p>
                  </a:txBody>
                  <a:tcPr marL="0" marR="0" marT="0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Единый налог на вмененный доход для отдельных видов деятельности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21 406,8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37,9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Единый сельскохозяйственный налог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233,5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218,0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Налог, взимаемый в связи с применением патентной системы налогообложения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100 699,6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98 061,4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89,15%</a:t>
                      </a:r>
                    </a:p>
                  </a:txBody>
                  <a:tcPr marL="0" marR="0" marT="0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ИМУЩЕСТВО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1 583 256,4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1 950 000,0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2 002 839,8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102,71%</a:t>
                      </a:r>
                    </a:p>
                  </a:txBody>
                  <a:tcPr marL="0" marR="0" marT="0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имущество физических лиц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214 864,8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250 990,4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104,58%</a:t>
                      </a:r>
                    </a:p>
                  </a:txBody>
                  <a:tcPr marL="0" marR="0" marT="0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1 368 391,6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1 710 000,0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1 751 849,4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102,45%</a:t>
                      </a:r>
                    </a:p>
                  </a:txBody>
                  <a:tcPr marL="0" marR="0" marT="0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 с организаций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1 098 710,4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1 380 000,0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1 379 185,5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99,94%</a:t>
                      </a:r>
                    </a:p>
                  </a:txBody>
                  <a:tcPr marL="0" marR="0" marT="0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 с физических лиц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269 681,2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372 663,8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112,93%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Информация 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об объеме и структуре налоговых и неналоговых доходов, а также межбюджетных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трансфертах (тыс. руб.)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83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251520" y="846132"/>
          <a:ext cx="8640960" cy="53191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1225"/>
                <a:gridCol w="1266472"/>
                <a:gridCol w="1547525"/>
                <a:gridCol w="1562569"/>
                <a:gridCol w="1613169"/>
              </a:tblGrid>
              <a:tr h="628202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год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n-US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год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  <a:p>
                      <a:pPr marL="0" algn="ctr" rtl="0" eaLnBrk="1" latinLnBrk="0" hangingPunct="1"/>
                      <a:endParaRPr kumimoji="0" lang="ru-RU" sz="1000" b="1" kern="1200" dirty="0" smtClean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плана</a:t>
                      </a:r>
                    </a:p>
                    <a:p>
                      <a:pPr marL="0" algn="ctr" rtl="0" eaLnBrk="1" latinLnBrk="0" hangingPunct="1"/>
                      <a:endParaRPr kumimoji="0" lang="ru-RU" sz="1000" b="1" kern="1200" dirty="0" smtClean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537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ПОШЛИНА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35 032,8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35 050,0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38 959,4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111,15%</a:t>
                      </a:r>
                    </a:p>
                  </a:txBody>
                  <a:tcPr marL="0" marR="0" marT="0" marB="0" anchor="ctr"/>
                </a:tc>
              </a:tr>
              <a:tr h="4188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ЗАДОЛЖЕННОСТЬ И ПЕРЕРАСЧЕТЫ ПО ОТМЕНЕННЫМ НАЛОГАМ, СБОРАМ И ИНЫМ ОБЯЗАТЕЛЬНЫМ ПЛАТЕЖАМ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-20,1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-1,3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</a:tr>
              <a:tr h="4188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547 756,0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563 816,5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528 645,6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93,76%</a:t>
                      </a:r>
                    </a:p>
                  </a:txBody>
                  <a:tcPr marL="0" marR="0" marT="0" marB="0" anchor="ctr"/>
                </a:tc>
              </a:tr>
              <a:tr h="6980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в виде прибыли, приходящейся на доли в уставных (складочных) капиталах хозяйственных товариществ и обществ, или дивидендов по акциям, принадлежащим Российской Федерации, субъектам Российской Федерации или муниципальным образованиям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</a:tr>
              <a:tr h="8376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Доходы, получаемые в виде арендной либо иной платы за передачу в возмездное пользование государственного и муниципального имущества (за исключением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507 168,7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479 268,3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92,17%</a:t>
                      </a:r>
                    </a:p>
                  </a:txBody>
                  <a:tcPr marL="0" marR="0" marT="0" marB="0" anchor="ctr"/>
                </a:tc>
              </a:tr>
              <a:tr h="4188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по соглашениям об установлении сервитута в отношении земельных участков, находящихся в государственной или муниципальной собственности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842,1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510,0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1 720,5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337,35%</a:t>
                      </a:r>
                    </a:p>
                  </a:txBody>
                  <a:tcPr marL="0" marR="0" marT="0" marB="0" anchor="ctr"/>
                </a:tc>
              </a:tr>
              <a:tr h="3537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Платежи от государственных и муниципальных унитарных предприятий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132,6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132,6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100,00%</a:t>
                      </a:r>
                    </a:p>
                  </a:txBody>
                  <a:tcPr marL="0" marR="0" marT="0" marB="0" anchor="ctr"/>
                </a:tc>
              </a:tr>
              <a:tr h="8376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доходы от использования имущества и прав, находящихся в государственной и муниципальной собственности (за исключением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39 737,3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43 173,9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47 524,2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110,08%</a:t>
                      </a:r>
                    </a:p>
                  </a:txBody>
                  <a:tcPr marL="0" marR="0" marT="0" marB="0" anchor="ctr"/>
                </a:tc>
              </a:tr>
              <a:tr h="3537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ПЛАТЕЖИ ПРИ ПОЛЬЗОВАНИИ ПРИРОДНЫМИ РЕСУРСАМИ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6 398,2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3 700,0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60 759,4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1642,15%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Информация 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об объеме и структуре налоговых и неналоговых доходов, а также межбюджетных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трансфертах (тыс. руб.)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30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 smtClean="0">
                <a:latin typeface="Georgia" panose="02040502050405020303" pitchFamily="18" charset="0"/>
              </a:rPr>
              <a:t>Глоссарий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9" y="836712"/>
            <a:ext cx="799288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форма образования и расходования денежных средств, предназначенных для финансового обеспечения задач и функций местного самоуправления в городском округе Домодедово. 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поступающие в бюджет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городского округа Домодедово. К доходам бюджета относятся: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часть доходов граждан и организаций, которые они обязаны уплачивать государству (например земельный налог, налоги на имущество и т.д.);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платежи за пользование государственным и муниципальным имуществом, платежи в виде штрафов, санкций за нарушение законодательства;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денежные средства из других бюджетов бюджетной системы (в виде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межбюджетных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трансфертов), а также от физических и юридических лиц (в том числе добровольные пожертвования);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межбюджетные трансферты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средства, предоставляемые одним бюджетом бюджетной системы Российской Федерации другому бюджету бюджетной системы Российской Федерации: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субвенция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вид денежного пособия местным органам власти со стороны государства, выделяемого на определенный срок на конкретные цели; в отличие от дотации подлежит возврату в случае нецелевого использования или использования не в установленные ранее сроки.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межбюджетный трансферт, предоставляемый в целях 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софинансирования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расходных обязательств нижестоящего бюджета.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дотации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межбюджетные трансферты, предоставляемые на безвозмездной и безвозвратной основе без установления направлений и (или) условий их использования.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выплачиваемые из бюджета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городском округа Домодедово.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расходов бюджета городского округа Домодедово над его доходами.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доходов бюджета городском округа Домодедово над его расходами. 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Бюджетный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регламентируемая законодательством Российской Федерации деятельность органов местного самоуправления городского округа Домодедово и иных участников бюджетного процесса по составлению и рассмотрению проектов бюджета городского округа Домодедово, утверждению и исполнению бюджета городского округа Домодедово, контролю за его исполнением, осуществлению бюджетного учета, составлению, внешней проверке, рассмотрению и утверждению бюджетной отчетности. </a:t>
            </a:r>
          </a:p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56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251520" y="846132"/>
          <a:ext cx="8712969" cy="5391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3319"/>
                <a:gridCol w="1277026"/>
                <a:gridCol w="1560421"/>
                <a:gridCol w="1575591"/>
                <a:gridCol w="1626612"/>
              </a:tblGrid>
              <a:tr h="633287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год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год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  <a:p>
                      <a:pPr marL="0" algn="ctr" rtl="0" eaLnBrk="1" latinLnBrk="0" hangingPunct="1"/>
                      <a:endParaRPr kumimoji="0" lang="ru-RU" sz="1000" b="1" kern="1200" dirty="0" smtClean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плана</a:t>
                      </a:r>
                    </a:p>
                    <a:p>
                      <a:pPr marL="0" algn="ctr" rtl="0" eaLnBrk="1" latinLnBrk="0" hangingPunct="1"/>
                      <a:endParaRPr kumimoji="0" lang="ru-RU" sz="1000" b="1" kern="1200" dirty="0" smtClean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56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ОКАЗАНИЯ ПЛАТНЫХ УСЛУГ И КОМПЕНСАЦИИ ЗАТРАТ ГОСУДАРСТВА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9 283,2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22 465,9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26 803,0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119,31%</a:t>
                      </a:r>
                    </a:p>
                  </a:txBody>
                  <a:tcPr marL="0" marR="0" marT="0" marB="0" anchor="ctr"/>
                </a:tc>
              </a:tr>
              <a:tr h="356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оказания платных услуг (работ)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903,2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5 913,1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6 545,5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110,69%</a:t>
                      </a:r>
                    </a:p>
                  </a:txBody>
                  <a:tcPr marL="0" marR="0" marT="0" marB="0" anchor="ctr"/>
                </a:tc>
              </a:tr>
              <a:tr h="356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компенсации затрат государства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8 380,0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16 552,8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20 257,5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122,38%</a:t>
                      </a:r>
                    </a:p>
                  </a:txBody>
                  <a:tcPr marL="0" marR="0" marT="0" marB="0" anchor="ctr"/>
                </a:tc>
              </a:tr>
              <a:tr h="356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215 507,2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397 305,6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303 412,9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76,37%</a:t>
                      </a:r>
                    </a:p>
                  </a:txBody>
                  <a:tcPr marL="0" marR="0" marT="0" marB="0" anchor="ctr"/>
                </a:tc>
              </a:tr>
              <a:tr h="356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квартир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1 801,7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943,9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6 247,1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661,84%</a:t>
                      </a:r>
                    </a:p>
                  </a:txBody>
                  <a:tcPr marL="0" marR="0" marT="0" marB="0" anchor="ctr"/>
                </a:tc>
              </a:tr>
              <a:tr h="8443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реализации имущества, находящегося в государственной и муниципальной собственности (за исключением движимого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18 170,1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5 200,8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104,02%</a:t>
                      </a:r>
                    </a:p>
                  </a:txBody>
                  <a:tcPr marL="0" marR="0" marT="0" marB="0" anchor="ctr"/>
                </a:tc>
              </a:tr>
              <a:tr h="356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земельных участков, находящихся в государственной и муниципальной собственности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54 487,4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53 361,7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54 431,8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102,01%</a:t>
                      </a:r>
                    </a:p>
                  </a:txBody>
                  <a:tcPr marL="0" marR="0" marT="0" marB="0" anchor="ctr"/>
                </a:tc>
              </a:tr>
              <a:tr h="7036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за увеличение площади земельных участков, находящихся в частной собственности, в результате перераспределения таких земельных участков и земель (или) земельных участков, находящихся в государственной или муниципальной собственности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112 085,8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108 000,0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117 879,2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109,15%</a:t>
                      </a:r>
                    </a:p>
                  </a:txBody>
                  <a:tcPr marL="0" marR="0" marT="0" marB="0" anchor="ctr"/>
                </a:tc>
              </a:tr>
              <a:tr h="356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приватизации имущества, находящегося в государственной и муниципальной собственности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28 962,3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119 654,0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52,02%</a:t>
                      </a:r>
                    </a:p>
                  </a:txBody>
                  <a:tcPr marL="0" marR="0" marT="0" marB="0" anchor="ctr"/>
                </a:tc>
              </a:tr>
              <a:tr h="356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ШТРАФЫ, САНКЦИИ, ВОЗМЕЩЕНИЕ УЩЕРБА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112 327,0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21 599,2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52 621,2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243,63%</a:t>
                      </a:r>
                    </a:p>
                  </a:txBody>
                  <a:tcPr marL="0" marR="0" marT="0" marB="0" anchor="ctr"/>
                </a:tc>
              </a:tr>
              <a:tr h="356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НЕНАЛОГОВЫЕ ДОХОДЫ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335 163,8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60 796,0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63 754,0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104,87%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Информация 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об объеме и структуре налоговых и неналоговых доходов, а также межбюджетных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трансфертах (тыс. руб.)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378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10009601"/>
              </p:ext>
            </p:extLst>
          </p:nvPr>
        </p:nvGraphicFramePr>
        <p:xfrm>
          <a:off x="179512" y="846132"/>
          <a:ext cx="8640961" cy="5380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8432"/>
                <a:gridCol w="936104"/>
                <a:gridCol w="1224136"/>
                <a:gridCol w="1512168"/>
                <a:gridCol w="1080121"/>
              </a:tblGrid>
              <a:tr h="422628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год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2022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 год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  <a:p>
                      <a:pPr marL="0" algn="ctr" rtl="0" eaLnBrk="1" latinLnBrk="0" hangingPunct="1"/>
                      <a:endParaRPr kumimoji="0" lang="ru-RU" sz="1000" b="1" kern="1200" dirty="0" smtClean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плана</a:t>
                      </a:r>
                    </a:p>
                    <a:p>
                      <a:pPr marL="0" algn="ctr" rtl="0" eaLnBrk="1" latinLnBrk="0" hangingPunct="1"/>
                      <a:endParaRPr kumimoji="0" lang="ru-RU" sz="1000" b="1" kern="1200" dirty="0" smtClean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3 752 838,6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5 336 650,3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5 020 408,2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94,07%</a:t>
                      </a:r>
                    </a:p>
                  </a:txBody>
                  <a:tcPr marL="0" marR="0" marT="0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 ОТ ДРУГИХ БЮДЖЕТОВ БЮДЖЕТНОЙ СИСТЕМЫ РОССИЙСКОЙ ФЕДЕРАЦИИ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3 731 636,8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5 441 953,0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5 110 069,3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93,90%</a:t>
                      </a:r>
                    </a:p>
                  </a:txBody>
                  <a:tcPr marL="0" marR="0" marT="0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 бюджетам бюджетной системы Российской Федерации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131 252,0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60 000,0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бюджетной системы Российской Федерации (межбюджетные субсидии)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654 071,6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2 117 477,3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1 951 505,8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92,16%</a:t>
                      </a:r>
                    </a:p>
                  </a:txBody>
                  <a:tcPr marL="0" marR="0" marT="0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бюджетной системы Российской Федерации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2 946 203,9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3 297 423,8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3 080 130,6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93,41%</a:t>
                      </a:r>
                    </a:p>
                  </a:txBody>
                  <a:tcPr marL="0" marR="0" marT="0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межбюджетные трансферты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109,4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27 052,0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18 432,8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68,14%</a:t>
                      </a:r>
                    </a:p>
                  </a:txBody>
                  <a:tcPr marL="0" marR="0" marT="0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БЕЗВОЗМЕЗДНЫЕ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ПОСТУПЛЕНИЯ ОТ ГОСУДАРСТВЕННЫХ (МУНИЦИПАЛЬНЫХ) ОРГАНИЗАЦИЙ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74 590,0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17 176,5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24 797,6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144,37%</a:t>
                      </a:r>
                    </a:p>
                  </a:txBody>
                  <a:tcPr marL="0" marR="0" marT="0" marB="0" anchor="ctr"/>
                </a:tc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БЕЗВОЗМЕЗДНЫЕ ПОСТУПЛЕНИЯ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2 681,7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5 165,0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13 165,6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254,90%</a:t>
                      </a:r>
                    </a:p>
                  </a:txBody>
                  <a:tcPr marL="0" marR="0" marT="0" marB="0" anchor="ctr"/>
                </a:tc>
              </a:tr>
              <a:tr h="10330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ПЕРЕЧИСЛЕНИЯ ДЛЯ ОСУЩЕСТВЛЕНИЯ ВОЗВРАТА (ЗАЧЕТА) ИЗЛИШНЕ УПЛАЧЕННЫХ ИЛИ ИЗЛИШНЕ ВЗЫСКАННЫХ СУММ НАЛОГОВ, СБОРОВ И ИНЫХ ПЛАТЕЖЕЙ, А ТАКЖЕ СУММ ПРОЦЕНТОВ ЗА НЕСВОЕВРЕМЕННОЕ ОСУЩЕСТВЛЕНИЕ ТАКОГО ВОЗВРАТА И ПРОЦЕНТОВ, НАЧИСЛЕННЫХ НА ИЗЛИШНЕ ВЗЫСКАННЫЕ СУММЫ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  <a:endParaRPr kumimoji="0"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  <a:endParaRPr kumimoji="0"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</a:tr>
              <a:tr h="3220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БЮДЖЕТОВ БЮДЖЕТНОЙ СИСТЕМЫ РОССИЙСКОЙ ФЕДЕРАЦИИ ОТ ВОЗВРАТА ОСТАТКОВ СУБСИДИЙ, СУБВЕНЦИЙ И ИНЫХ МЕЖБЮДЖЕТНЫХ ТРАНСФЕРТОВ, ИМЕЮЩИХ ЦЕЛЕВОЕ НАЗНАЧЕНИЕ, ПРОШЛЫХ ЛЕТ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833,7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</a:tr>
              <a:tr h="4196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ВОЗВРАТ ОСТАТКОВ СУБСИДИЙ, СУБВЕНЦИЙ И ИНЫХ МЕЖБЮДЖЕТНЫХ ТРАНСФЕРТОВ, ИМЕЮЩИХ ЦЕЛЕВОЕ НАЗНАЧЕНИЕ, ПРОШЛЫХ ЛЕТ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-56 903,6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-127 644,3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-127 644,3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100,00%</a:t>
                      </a:r>
                    </a:p>
                  </a:txBody>
                  <a:tcPr marL="0" marR="0" marT="0" marB="0" anchor="ctr"/>
                </a:tc>
              </a:tr>
              <a:tr h="4196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9 052 460,0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11 193 766,6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10 965 038,8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97,96%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Информация 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об объеме и структуре налоговых и неналоговых доходов, а также межбюджетных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трансфертах (тыс. руб.)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63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288032"/>
          </a:xfrm>
        </p:spPr>
        <p:txBody>
          <a:bodyPr>
            <a:normAutofit fontScale="90000"/>
          </a:bodyPr>
          <a:lstStyle/>
          <a:p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Информация о налоговых ставках и льготах по земельному налогу на 202</a:t>
            </a:r>
            <a:r>
              <a:rPr lang="en-US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2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год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5858543"/>
              </p:ext>
            </p:extLst>
          </p:nvPr>
        </p:nvGraphicFramePr>
        <p:xfrm>
          <a:off x="153852" y="476672"/>
          <a:ext cx="8666620" cy="55775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85900"/>
                <a:gridCol w="5514575"/>
                <a:gridCol w="966145"/>
              </a:tblGrid>
              <a:tr h="30703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77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земель и (или) вид разрешенного использования земельного участка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</a:tr>
              <a:tr h="889372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«Об</a:t>
                      </a:r>
                      <a:r>
                        <a:rPr lang="ru-RU" sz="10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установлении и введении в действие земельного налога»</a:t>
                      </a:r>
                      <a:endParaRPr lang="ru-RU" sz="10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25.09.2007 </a:t>
                      </a:r>
                      <a:b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№1-4/53 </a:t>
                      </a:r>
                      <a:b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изменениями </a:t>
                      </a:r>
                      <a:b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22.02.2008 N 1-4/77,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14.07.2009 N 1-4/200, от 31.03.2010 N 1-4/271,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29.09.2010 N 1-4/320, от 16.08.2011 N 1-4/387,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11.11.2011 N 1-4/404, от 11.10.2012 N 1-4/482,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10.10.2013 N 1-4/540, от 22.11.2013 N 1-4/549,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25.07.2014 N 1-4/601, от 12.11.2014 N 1-4/615,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17.12.2014 N 1-4/629, от 02.03.2015 N 1-4/646,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22.06.2015 N 1-4/661, от 21.08.2015 N 1-4/675, от 22.10.2015 N 1-4/686,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09.12.2015 N 1-4/697, от 12.12.2016 N 1-4/751, от 15.11.2017 N 1-4/842,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20.12.2017 N 1-4/854, от 21.02.2019 N 1-4/948, от 13.09.2019 N 1-4/991,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14.11.2019 N 1-4/999, от 13.11.2020 N 1-4/1083, от 23.07.2021 N 1-4/1141,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25.10.2021 N 1-4/1173, от 31.03.2022 </a:t>
                      </a:r>
                      <a:r>
                        <a:rPr kumimoji="0" lang="en-US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N1-4/1212</a:t>
                      </a:r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от 02.06.2022 № 1-4/1226, от 20.07.2022 № 1-4/1237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endParaRPr kumimoji="0" lang="en-US" sz="100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hlinkClick r:id="rId3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отнесенных к землям сельскохозяйственного назначения или к землям в составе зон сельскохозяйственного использования в населенных пунктах и используемых для сельскохозяйственного производства</a:t>
                      </a:r>
                      <a:endParaRPr kumimoji="0"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6424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занятых жилищным фондом</a:t>
                      </a:r>
                      <a:r>
                        <a:rPr kumimoji="0" lang="ru-RU" sz="10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 объектами инженерной инфраструктуры</a:t>
                      </a:r>
                      <a:r>
                        <a:rPr kumimoji="0" lang="ru-RU" sz="10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жилищно-коммунального комплекса (за исключением доли в праве на земельный участок, приходящейся на объект, не относящийся к жилищному фонду и к объектам инженерной инфраструктуры жилищно-коммунального комплекса) или приобретенных (предоставленных) для жилищного строительства (за исключением земельных участков, приобретенных (предоставленных) для индивидуального жилищного строительства, используемых в предпринимательской деятельности)</a:t>
                      </a:r>
                      <a:endParaRPr kumimoji="0"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не используемых в предпринимательской деятельности, приобретенных (предоставленных) для ведения личного подсобного хозяйства, садоводства или огородничества, а также земельных участков общего назначения, предусмотренных Федеральным </a:t>
                      </a:r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4"/>
                        </a:rPr>
                        <a:t>законом</a:t>
                      </a:r>
                      <a:r>
                        <a:rPr kumimoji="0" lang="ru-RU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от 29 июля 2017 года N 217-ФЗ «О ведении гражданами садоводства и огородничества для собственных нужд и о внесении изменений в отдельные законодательные акты Российской Федерации»</a:t>
                      </a:r>
                      <a:endParaRPr kumimoji="0"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</a:tr>
              <a:tr h="5058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954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ограниченные 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обороте в соответствии с законодательством Российской Федерации, предоставленные для обеспечения обороны, безопасности и таможенных </a:t>
                      </a:r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нужд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64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rgbClr val="D8BBA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rgbClr val="D8BBA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27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288032"/>
          </a:xfrm>
        </p:spPr>
        <p:txBody>
          <a:bodyPr>
            <a:normAutofit fontScale="90000"/>
          </a:bodyPr>
          <a:lstStyle/>
          <a:p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Информация о налоговых ставках и льготах по земельному налогу на 202</a:t>
            </a:r>
            <a:r>
              <a:rPr lang="en-US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2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год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/>
          </p:nvPr>
        </p:nvGraphicFramePr>
        <p:xfrm>
          <a:off x="153852" y="476673"/>
          <a:ext cx="8306580" cy="62904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306580"/>
              </a:tblGrid>
              <a:tr h="600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льготы, установленные в городском округе Домодедово дополнительно к льготам, предусмотренным Налоговым кодексом Российской Федерации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</a:tr>
              <a:tr h="516062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100 %: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ветераны и инвалиды Великой Отечественной войны, а также ветераны и инвалиды боевых действий;</a:t>
                      </a:r>
                      <a:b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-Герои Советского Союза, Герои Российской Федерации, полные кавалеры ордена Славы;</a:t>
                      </a:r>
                      <a:b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инвалиды I и II групп;</a:t>
                      </a:r>
                      <a:b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имеющие право на получение социальной поддержки в соответствии с Законом Российской Федерации "О  социальной защите граждан, подвергшихся воздействию радиации вследствие катастрофы на Чернобыльской АЭС" (в редакции Закона Российской Федерации от 18 июня 1992 года N 3061-1), в соответствии с Федеральным законом от 26 ноября 1998 года N 175-ФЗ "О социальной защите граждан Российской Федерации, подвергшихся воздействию радиации вследствие аварии в 1957 году на  производственном объединении "Маяк" и сбросов радиоактивных отходов в реку </a:t>
                      </a:r>
                      <a:r>
                        <a:rPr lang="ru-RU" sz="9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Теча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и в соответствии с Федеральным законом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полигоне", а также участники предотвращения Карибского кризиса 1962 года;</a:t>
                      </a:r>
                      <a:b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принимавшие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объектах;</a:t>
                      </a:r>
                      <a:b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-физические лица, получившие или перенесшие лучевую болезнь или ставшие инвалидами в результате испытаний, учений и иных работ, связанных с любыми видами ядерных установок, включая ядерное оружие и космическую технику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бывшие несовершеннолетние узники фашизма;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Герои Социалистического Труда, полные кавалеры ордена Трудовой Славы.</a:t>
                      </a:r>
                      <a:b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50%: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члены семей погибших (умерших) инвалидов войны, участников Великой Отечественной войны, ветеранов боевых действий;</a:t>
                      </a:r>
                      <a:b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труженики тыла;</a:t>
                      </a:r>
                      <a:b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лет;</a:t>
                      </a:r>
                      <a:r>
                        <a:rPr kumimoji="0"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граждане, которым присвоено звание "Почетный гражданин городского округа Домодедово", "Почетный гражданин города Домодедово", "Почетный гражданин Домодедовского района";</a:t>
                      </a:r>
                      <a:b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малоимущие семьи и малоимущие одиноко проживающие граждане, среднедушевой доход которых ниже величины прожиточного минимума, установленного в Московской области на душу населения;</a:t>
                      </a:r>
                      <a:b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лица, имеющие статус добровольных пожарных в соответствии со ст. 13 Федерального закона от 06.05.2011 N 100-ФЗ "О добровольной пожарной охране" и стаж работы добровольного пожарного на территории городского округа Домодедово не менее 3-х </a:t>
                      </a: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лет.</a:t>
                      </a:r>
                    </a:p>
                    <a:p>
                      <a:pPr algn="l" fontAlgn="t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Освобождаются от налогообложения: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получатели средств бюджета городского округа Домодедово Московской области;</a:t>
                      </a:r>
                      <a:b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муниципальные бюджетные и автономные учреждения, получающие субсидию из бюджета городского округа;</a:t>
                      </a:r>
                    </a:p>
                    <a:p>
                      <a:pPr marL="171450" indent="-171450" algn="l" fontAlgn="t">
                        <a:buFontTx/>
                        <a:buChar char="-"/>
                      </a:pPr>
                      <a:r>
                        <a:rPr kumimoji="0"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государственные учреждения Московской области, вид деятельности которых направлен на сопровождение процедуры оформления права собственности Московской области на объекты недвижимости, включая земельные участки;</a:t>
                      </a:r>
                      <a:endParaRPr lang="en-US" sz="9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kumimoji="0"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ассоциации, в том числе некоммерческие партнерства, а также товарищества собственников недвижимости - в отношении земельных участков, границы которых установлены в соответствии с земельным законодательством, и расположенных в границах территорий ведения гражданами садоводства, огородничества, дачного или индивидуального жилищного строительства для собственных нужд, на которых размещены объекты инженерной, социальной и транспортной инфраструктуры, относящиеся к имуществу общего пользования. Информацию, подтверждающую, что границы земельных участков установлены в соответствии с земельным законодательством, а также фактическое использование земельных участков для размещения объектов инженерной, социальной и транспортной инфраструктуры, предоставляет Комитет по управлению имуществом администрации городского округа Домодедово;</a:t>
                      </a:r>
                    </a:p>
                    <a:p>
                      <a:pPr algn="l"/>
                      <a:r>
                        <a:rPr kumimoji="0"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некоммерческие организации – в отношении земельных участков, имеющих вид разрешенного использования охота и рыбалка.</a:t>
                      </a:r>
                      <a:endParaRPr kumimoji="0" lang="ru-RU" sz="9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549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Autofit/>
          </a:bodyPr>
          <a:lstStyle/>
          <a:p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Информация о выпадающих доходах в связи с предоставлением льгот, установленных Решением Совета депутатов городского округа Домодедово от 25.09.2007 №1-4/53 (с учет. изм. и доп.) «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Об установлении и введении в действие земельного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налога»                                                                                                                       </a:t>
            </a:r>
            <a:r>
              <a:rPr lang="ru-RU" sz="1400" dirty="0" err="1" smtClean="0">
                <a:solidFill>
                  <a:schemeClr val="tx1"/>
                </a:solidFill>
                <a:latin typeface="Georgia" panose="02040502050405020303" pitchFamily="18" charset="0"/>
              </a:rPr>
              <a:t>тыс.руб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.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 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467544" y="1041480"/>
          <a:ext cx="8064897" cy="53450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18087"/>
                <a:gridCol w="1273405"/>
                <a:gridCol w="1273405"/>
              </a:tblGrid>
              <a:tr h="2575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льготников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2022год факт</a:t>
                      </a: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2023 год ожидаемые</a:t>
                      </a: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</a:tr>
              <a:tr h="18579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Герои Советского Союза, Герои Российской Федерации, полные кавалеры ордена Славы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588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инвалиды I и II групп </a:t>
                      </a: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инвалидности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002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3002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094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ветеранов и инвалидов Великой Отечественной войны, а также ветеранов и инвалидов боевых действий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1 093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093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51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Инвалиды с детства,</a:t>
                      </a:r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дети-инвалиды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42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42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8767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физических лиц, имеющих право на получение социальной поддержки в соответствии с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Российской Федерации "О социальной защите граждан, подвергшихся воздействию радиации вследствие катастрофы на Чернобыльской АЭС" (в редакции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Закона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Российской Федерации от 18 июня 1992 года N 3061-1), в соответствии с Федеральным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26 ноября 1998 года N 175-ФЗ "О социальной защите граждан Российской Федерации, подвергшихся воздействию радиации вследствие аварии в 1957 году на производственном объединении "Маяк" и сбросов радиоактивных отходов в реку </a:t>
                      </a:r>
                      <a:r>
                        <a:rPr lang="ru-RU" sz="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Теча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и в соответствии с Федеральным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248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248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58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физических лиц, принимавших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23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83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члены семей погибших (умерших) инвалидов войны, участников Великой Отечественной войны, ветеранов боевых действий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7606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физические лица, получившие или перенесшие лучевую болезнь или ставшие инвалидами в результате испытаний, учений и иных работ, связанных с любыми видами ядерных установок, включая ядерное оружие и космическую технику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en-US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679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пенсионеры, доход которых ниже двукратной величины прожиточного минимума, установленной в Московской области для пенсионеров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461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бывшие несовершеннолетние узники фашизма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лет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381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381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81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граждане, которым присвоено звание «Почетный гражданин городского округа Домодедово», «Почетный гражданин города Домодедово», «Почетный гражданин Домодедовского района»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8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8166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получатели средств бюджета городского округа Домодедово Московской области;</a:t>
                      </a:r>
                    </a:p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муниципальные бюджетные и автономные учреждения, получающие субсидию из бюджета городского округа;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82</a:t>
                      </a:r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563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82 563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81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садоводческие, огороднические, дачные некоммерческие объединения граждан, некоммерческие партнерства - в отношении земельных участков (территорий) общего пользования, в том числе находящихся в общей долевой собственности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30 646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30 646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81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некоммерческие организации – в отношении земельных участков, имеющих вид разрешенного использования охота и рыбалка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328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328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68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Информация о налоговых ставках по налогу на имущество физических лиц на 202</a:t>
            </a:r>
            <a:r>
              <a:rPr lang="en-US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2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г.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/>
          </p:nvPr>
        </p:nvGraphicFramePr>
        <p:xfrm>
          <a:off x="179512" y="754801"/>
          <a:ext cx="8640960" cy="47291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4256"/>
                <a:gridCol w="4811828"/>
                <a:gridCol w="1524876"/>
              </a:tblGrid>
              <a:tr h="16891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59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имущества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</a:tr>
              <a:tr h="256360">
                <a:tc rowSpan="9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«Об установлении налога на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имущество физических лиц»</a:t>
                      </a:r>
                    </a:p>
                    <a:p>
                      <a:pPr 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12.11.2014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№1-4/614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изменениями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14.06.2016 1-4/716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от 12.02.2018 №1-4/867, 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от 13.11.2018 №1-4/920,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от 14.11.2019 №1-4/1000,от 17.11.2022              № 1-4/1274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Квартира, часть квартиры, комната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Жилой дом или часть дома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</a:t>
                      </a:r>
                    </a:p>
                  </a:txBody>
                  <a:tcPr marL="9525" marR="9525" marT="9525" marB="0" anchor="ctr"/>
                </a:tc>
              </a:tr>
              <a:tr h="5517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 незавершенного строительства в случае, если проектируемым назначением таких объектов является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05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Единые недвижимые комплексы, в состав которых входит хотя бы один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58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Гаражи и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машино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-места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926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Хозяйственные строения или сооружения, площадь каждого из которых не превышает 50 квадратных метров и которые расположены на земельных участках, предоставленных для ведения личного подсобного, дачного хозяйства, огородничества, садоводства или индивидуального жилищного строительства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351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налогообложения, включенные в перечень, определяемый в соответствии с пунктом 7 статьи 378.2 Налогового кодекса Российской Федерации, объекты налогообложения, предусмотренные абзацем вторым пункта 10 статьи 378.2 Налогового кодекса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734798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Объекты налогообложения, кадастровая стоимость каждого из которых превышает 300 млн. рублей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10493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Прочие объекты налогообложения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0,5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65457" y="5877272"/>
            <a:ext cx="84969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/>
            <a:r>
              <a:rPr lang="ru-RU" sz="1000" b="1" dirty="0">
                <a:solidFill>
                  <a:srgbClr val="000000"/>
                </a:solidFill>
                <a:latin typeface="Times New Roman"/>
              </a:rPr>
              <a:t>Решением Совета депутатов не предусмотрены льготы по налогу на имущество физических лиц на территории г.о. Домодедово. </a:t>
            </a:r>
          </a:p>
          <a:p>
            <a:pPr algn="ctr" fontAlgn="ctr"/>
            <a:r>
              <a:rPr lang="ru-RU" sz="1000" b="1" dirty="0">
                <a:solidFill>
                  <a:srgbClr val="000000"/>
                </a:solidFill>
                <a:latin typeface="Times New Roman"/>
              </a:rPr>
              <a:t>Льготы установлены Налоговым Кодексом Российской Федерации (ст. 407)</a:t>
            </a:r>
          </a:p>
        </p:txBody>
      </p:sp>
    </p:spTree>
    <p:extLst>
      <p:ext uri="{BB962C8B-B14F-4D97-AF65-F5344CB8AC3E}">
        <p14:creationId xmlns:p14="http://schemas.microsoft.com/office/powerpoint/2010/main" val="189138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467544" y="836711"/>
          <a:ext cx="8208910" cy="56296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1782"/>
                <a:gridCol w="1641782"/>
                <a:gridCol w="1641782"/>
                <a:gridCol w="1641782"/>
                <a:gridCol w="1641782"/>
              </a:tblGrid>
              <a:tr h="42677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раздела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Утвержденный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2022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2022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</a:tr>
              <a:tr h="2845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9 108 499,7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11 199 336,1</a:t>
                      </a:r>
                      <a:endParaRPr kumimoji="0"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12 012 889,0</a:t>
                      </a:r>
                      <a:endParaRPr kumimoji="0"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11 221 824,2</a:t>
                      </a:r>
                      <a:endParaRPr kumimoji="0"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6882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вопросы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1 458 758,8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1 684 734,2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1 502 494,7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4 460 556,7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62068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78 837,8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93 082,8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83 048,8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73 568,8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0769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815 444,3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854 759,9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1 191 137,4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1 055 979,2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6004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Жилищно-коммунальное хозяйство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1 378 840,0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1 410 956,0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1 628 389,3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1 475 266,4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2386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21 750,6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20 140,0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14 155,4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8 680,7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5518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4 269 453,0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5 233 315,0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5 600 197,1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5 216 934,9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9254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Культура, кинематография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530 193,1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863 733,8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796 506,3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781 052,8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408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203 283,4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270 001,6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243 599,0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235 224,2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2857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263 764,0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612 648,9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824 728,4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816 335,2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9138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массовой информации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70 443,9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75 963,9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84 758,7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84 758,7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47225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Обслуживание государственного и муниципального долга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17 730,8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80 000,0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43 874,0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8 466,7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54192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 трансферты бюджетам субъектов РФ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расходах </a:t>
            </a:r>
            <a:r>
              <a:rPr lang="ru-RU" altLang="ru-RU" sz="1400" dirty="0">
                <a:latin typeface="Georgia" panose="02040502050405020303" pitchFamily="18" charset="0"/>
              </a:rPr>
              <a:t>бюджета городского округа </a:t>
            </a:r>
            <a:r>
              <a:rPr lang="ru-RU" altLang="ru-RU" sz="1400" dirty="0" smtClean="0">
                <a:latin typeface="Georgia" panose="02040502050405020303" pitchFamily="18" charset="0"/>
              </a:rPr>
              <a:t>в 2021-2022 годах </a:t>
            </a:r>
            <a:br>
              <a:rPr lang="ru-RU" altLang="ru-RU" sz="1400" dirty="0" smtClean="0">
                <a:latin typeface="Georgia" panose="02040502050405020303" pitchFamily="18" charset="0"/>
              </a:rPr>
            </a:br>
            <a:r>
              <a:rPr lang="ru-RU" altLang="ru-RU" sz="1400" dirty="0" smtClean="0">
                <a:latin typeface="Georgia" panose="02040502050405020303" pitchFamily="18" charset="0"/>
              </a:rPr>
              <a:t>по </a:t>
            </a:r>
            <a:r>
              <a:rPr lang="ru-RU" altLang="ru-RU" sz="1400" dirty="0">
                <a:latin typeface="Georgia" panose="02040502050405020303" pitchFamily="18" charset="0"/>
              </a:rPr>
              <a:t>разделам, </a:t>
            </a:r>
            <a:r>
              <a:rPr lang="ru-RU" altLang="ru-RU" sz="1400" dirty="0" smtClean="0">
                <a:latin typeface="Georgia" panose="02040502050405020303" pitchFamily="18" charset="0"/>
              </a:rPr>
              <a:t>(тыс</a:t>
            </a:r>
            <a:r>
              <a:rPr lang="ru-RU" altLang="ru-RU" sz="1400" dirty="0">
                <a:latin typeface="Georgia" panose="02040502050405020303" pitchFamily="18" charset="0"/>
              </a:rPr>
              <a:t>. руб</a:t>
            </a:r>
            <a:r>
              <a:rPr lang="ru-RU" altLang="ru-RU" sz="1400" dirty="0" smtClean="0">
                <a:latin typeface="Georgia" panose="02040502050405020303" pitchFamily="18" charset="0"/>
              </a:rPr>
              <a:t>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86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467544" y="836710"/>
          <a:ext cx="8352928" cy="5400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1411"/>
                <a:gridCol w="1685240"/>
                <a:gridCol w="1685240"/>
                <a:gridCol w="1758512"/>
                <a:gridCol w="952525"/>
              </a:tblGrid>
              <a:tr h="65149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раздела  / подраздела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2022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плана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378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Общегосударственные вопросы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1 458 758,8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1 502 494,7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1 460 556,7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97,21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7238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5 058,3 </a:t>
                      </a: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4 951,0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4 230,0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85,44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9048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10 919,5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12 819,1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9 425,9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73,53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9048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Функционирование Правительства Российской Федерации, высших органов исполнительной власти субъектов Российской Федерации, местных администраций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440 874,3 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467 741,6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461 938,9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98,76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7238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Обеспечение деятельности финансовых, налоговых и таможенных органов и органов финансового (финансово-бюджетного) надзора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41 551,3 </a:t>
                      </a: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43 536,7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43 402,4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99,69</a:t>
                      </a:r>
                    </a:p>
                  </a:txBody>
                  <a:tcPr marL="0" marR="0" marT="0" marB="0" anchor="ctr"/>
                </a:tc>
              </a:tr>
              <a:tr h="3845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Обеспечение проведения выборов и референдумов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13 951,0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13 951,0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030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Резервные фонды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5 590,0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4661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Другие общегосударственные вопросы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960 355,5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953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905,4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927 608,6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97,24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расходах </a:t>
            </a:r>
            <a:r>
              <a:rPr lang="ru-RU" altLang="ru-RU" sz="1400" dirty="0">
                <a:latin typeface="Georgia" panose="02040502050405020303" pitchFamily="18" charset="0"/>
              </a:rPr>
              <a:t>бюджета городского округа </a:t>
            </a:r>
            <a:r>
              <a:rPr lang="ru-RU" altLang="ru-RU" sz="1400" dirty="0" smtClean="0">
                <a:latin typeface="Georgia" panose="02040502050405020303" pitchFamily="18" charset="0"/>
              </a:rPr>
              <a:t>в 2021-2022 годах </a:t>
            </a:r>
            <a:br>
              <a:rPr lang="ru-RU" altLang="ru-RU" sz="1400" dirty="0" smtClean="0">
                <a:latin typeface="Georgia" panose="02040502050405020303" pitchFamily="18" charset="0"/>
              </a:rPr>
            </a:br>
            <a:r>
              <a:rPr lang="ru-RU" altLang="ru-RU" sz="1400" dirty="0" smtClean="0">
                <a:latin typeface="Georgia" panose="02040502050405020303" pitchFamily="18" charset="0"/>
              </a:rPr>
              <a:t>по разделам, подразделам (тыс</a:t>
            </a:r>
            <a:r>
              <a:rPr lang="ru-RU" altLang="ru-RU" sz="1400" dirty="0">
                <a:latin typeface="Georgia" panose="02040502050405020303" pitchFamily="18" charset="0"/>
              </a:rPr>
              <a:t>. руб</a:t>
            </a:r>
            <a:r>
              <a:rPr lang="ru-RU" altLang="ru-RU" sz="1400" dirty="0" smtClean="0">
                <a:latin typeface="Georgia" panose="02040502050405020303" pitchFamily="18" charset="0"/>
              </a:rPr>
              <a:t>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7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467544" y="836710"/>
          <a:ext cx="8424936" cy="5513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0992"/>
                <a:gridCol w="1699768"/>
                <a:gridCol w="1699768"/>
                <a:gridCol w="1773672"/>
                <a:gridCol w="960736"/>
              </a:tblGrid>
              <a:tr h="73143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раздела  / подраздела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2022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плана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93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78 837,8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83 048,8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78 568,8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94,61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574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Гражданская оборона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33 174,6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31 702,9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95,56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6843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Защита населения и территории от  чрезвычайных ситуаций природного и техногенного характера, гражданская оборона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30 797,3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1 781,0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1 559,1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87,54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8127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Другие вопросы в области национальной безопасности и правоохранительной деятельности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48 040,5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48 093,2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45 306,8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94,21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4641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815 444,3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1 191 137,4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1 055 979,2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88,65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4850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Сельское хозяйство и рыболовство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3 567,6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7 866,9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7 333,9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93,22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4042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Транспорт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100 769,8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83 840,2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78 358,1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93,46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4317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Дорожное хозяйство (дорожные фонды)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671 443,7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1 049 643,6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923 784,7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88,01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401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Связь и информатика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15 052,8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18 844,0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17 795,8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94,44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5233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Другие вопросы  в области национальной экономики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24 610,4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30 942,6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28 706,7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92,77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расходах </a:t>
            </a:r>
            <a:r>
              <a:rPr lang="ru-RU" altLang="ru-RU" sz="1400" dirty="0">
                <a:latin typeface="Georgia" panose="02040502050405020303" pitchFamily="18" charset="0"/>
              </a:rPr>
              <a:t>бюджета городского округа </a:t>
            </a:r>
            <a:r>
              <a:rPr lang="ru-RU" altLang="ru-RU" sz="1400" dirty="0" smtClean="0">
                <a:latin typeface="Georgia" panose="02040502050405020303" pitchFamily="18" charset="0"/>
              </a:rPr>
              <a:t>в 2021-2022 годах </a:t>
            </a:r>
            <a:br>
              <a:rPr lang="ru-RU" altLang="ru-RU" sz="1400" dirty="0" smtClean="0">
                <a:latin typeface="Georgia" panose="02040502050405020303" pitchFamily="18" charset="0"/>
              </a:rPr>
            </a:br>
            <a:r>
              <a:rPr lang="ru-RU" altLang="ru-RU" sz="1400" dirty="0" smtClean="0">
                <a:latin typeface="Georgia" panose="02040502050405020303" pitchFamily="18" charset="0"/>
              </a:rPr>
              <a:t>по </a:t>
            </a:r>
            <a:r>
              <a:rPr lang="ru-RU" altLang="ru-RU" sz="1400" dirty="0">
                <a:latin typeface="Georgia" panose="02040502050405020303" pitchFamily="18" charset="0"/>
              </a:rPr>
              <a:t>разделам, </a:t>
            </a:r>
            <a:r>
              <a:rPr lang="ru-RU" altLang="ru-RU" sz="1400" dirty="0" smtClean="0">
                <a:latin typeface="Georgia" panose="02040502050405020303" pitchFamily="18" charset="0"/>
              </a:rPr>
              <a:t>подразделам </a:t>
            </a:r>
            <a:r>
              <a:rPr lang="ru-RU" altLang="ru-RU" sz="1400" dirty="0">
                <a:latin typeface="Georgia" panose="02040502050405020303" pitchFamily="18" charset="0"/>
              </a:rPr>
              <a:t>(</a:t>
            </a:r>
            <a:r>
              <a:rPr lang="ru-RU" altLang="ru-RU" sz="1400" dirty="0" smtClean="0">
                <a:latin typeface="Georgia" panose="02040502050405020303" pitchFamily="18" charset="0"/>
              </a:rPr>
              <a:t>тыс</a:t>
            </a:r>
            <a:r>
              <a:rPr lang="ru-RU" altLang="ru-RU" sz="1400" dirty="0">
                <a:latin typeface="Georgia" panose="02040502050405020303" pitchFamily="18" charset="0"/>
              </a:rPr>
              <a:t>. руб</a:t>
            </a:r>
            <a:r>
              <a:rPr lang="ru-RU" altLang="ru-RU" sz="1400" dirty="0" smtClean="0">
                <a:latin typeface="Georgia" panose="02040502050405020303" pitchFamily="18" charset="0"/>
              </a:rPr>
              <a:t>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27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467544" y="836710"/>
          <a:ext cx="8424936" cy="57328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0992"/>
                <a:gridCol w="1699768"/>
                <a:gridCol w="1699768"/>
                <a:gridCol w="1773672"/>
                <a:gridCol w="960736"/>
              </a:tblGrid>
              <a:tr h="73143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раздела  / подраздела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2022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плана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93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Жилищно-коммунальное хозяйство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1 378 840,0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1 628 389,3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1 475 266,4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90,60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2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Жилищное хозяйство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23 244,2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79 983,5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64 190,5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80,25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01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Коммунальное хозяйство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369 295,1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196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095,0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105 581,7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53 84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908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Благоустройство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914 554,3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1 339 982,9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1 293 494,2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96,53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793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Другие</a:t>
                      </a:r>
                      <a:r>
                        <a:rPr lang="ru-RU" sz="10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вопросы в области жилищно-коммунального хозяйства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12 328,0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12 000,0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97,34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58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21 750,6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14 155,4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8 680,7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61,32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4683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Охрана объектов растительного и животного мира  и среды их обитания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21 750,6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13 234,6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8 134,8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61,47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2373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Другие вопросы в области охраны окружающей</a:t>
                      </a:r>
                      <a:r>
                        <a:rPr lang="ru-RU" sz="10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среды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920,8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545,9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59,29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4 269 453,0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5 600 197,1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5 216 934,9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93,16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600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Дошкольное образование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749 625,7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1 243 297,6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1 218 624,6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98,02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600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Общее образование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3 057 388,1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3 776 155,4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3 454 127,2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91,47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4042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 Cyr" panose="02020603050405020304" pitchFamily="18" charset="0"/>
                        </a:rPr>
                        <a:t>Дополнительное образование детей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322 087,0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399 055,8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365 583,6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91,61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401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Молодежная политика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36 530,8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59 977,0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58 184,6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97,01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799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Другие вопросы в области образования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103 821,4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121 711,2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120 415,0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98,93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расходах </a:t>
            </a:r>
            <a:r>
              <a:rPr lang="ru-RU" altLang="ru-RU" sz="1400" dirty="0">
                <a:latin typeface="Georgia" panose="02040502050405020303" pitchFamily="18" charset="0"/>
              </a:rPr>
              <a:t>бюджета городского округа </a:t>
            </a:r>
            <a:r>
              <a:rPr lang="ru-RU" altLang="ru-RU" sz="1400" dirty="0" smtClean="0">
                <a:latin typeface="Georgia" panose="02040502050405020303" pitchFamily="18" charset="0"/>
              </a:rPr>
              <a:t>в 2021-2022 годах </a:t>
            </a:r>
            <a:br>
              <a:rPr lang="ru-RU" altLang="ru-RU" sz="1400" dirty="0" smtClean="0">
                <a:latin typeface="Georgia" panose="02040502050405020303" pitchFamily="18" charset="0"/>
              </a:rPr>
            </a:br>
            <a:r>
              <a:rPr lang="ru-RU" altLang="ru-RU" sz="1400" dirty="0" smtClean="0">
                <a:latin typeface="Georgia" panose="02040502050405020303" pitchFamily="18" charset="0"/>
              </a:rPr>
              <a:t>по </a:t>
            </a:r>
            <a:r>
              <a:rPr lang="ru-RU" altLang="ru-RU" sz="1400" dirty="0">
                <a:latin typeface="Georgia" panose="02040502050405020303" pitchFamily="18" charset="0"/>
              </a:rPr>
              <a:t>разделам, </a:t>
            </a:r>
            <a:r>
              <a:rPr lang="ru-RU" altLang="ru-RU" sz="1400" dirty="0" smtClean="0">
                <a:latin typeface="Georgia" panose="02040502050405020303" pitchFamily="18" charset="0"/>
              </a:rPr>
              <a:t>подразделам </a:t>
            </a:r>
            <a:r>
              <a:rPr lang="ru-RU" altLang="ru-RU" sz="1400" dirty="0">
                <a:latin typeface="Georgia" panose="02040502050405020303" pitchFamily="18" charset="0"/>
              </a:rPr>
              <a:t>(</a:t>
            </a:r>
            <a:r>
              <a:rPr lang="ru-RU" altLang="ru-RU" sz="1400" dirty="0" smtClean="0">
                <a:latin typeface="Georgia" panose="02040502050405020303" pitchFamily="18" charset="0"/>
              </a:rPr>
              <a:t>тыс</a:t>
            </a:r>
            <a:r>
              <a:rPr lang="ru-RU" altLang="ru-RU" sz="1400" dirty="0">
                <a:latin typeface="Georgia" panose="02040502050405020303" pitchFamily="18" charset="0"/>
              </a:rPr>
              <a:t>. руб</a:t>
            </a:r>
            <a:r>
              <a:rPr lang="ru-RU" altLang="ru-RU" sz="1400" dirty="0" smtClean="0">
                <a:latin typeface="Georgia" panose="02040502050405020303" pitchFamily="18" charset="0"/>
              </a:rPr>
              <a:t>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23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Социально-экономические условия реализации бюджетной и налоговой политики Московской области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968592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Базируясь на ключевых параметрах прогноза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 - экономического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округа Домодедово 202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-202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годов,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были определены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подходы к формированию бюджетной и налоговой политики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округа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основные параметры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округа Домодедово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 год.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365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467544" y="836710"/>
          <a:ext cx="8424936" cy="5292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0992"/>
                <a:gridCol w="1699768"/>
                <a:gridCol w="1699768"/>
                <a:gridCol w="1773672"/>
                <a:gridCol w="960736"/>
              </a:tblGrid>
              <a:tr h="73143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раздела  / подраздела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2022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плана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93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Культура, кинематография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530 193,1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796 506,3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781 052,8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98,06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793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Культура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505 940,0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767 262,8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758 990,3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98,92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793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Другие вопросы  в области культуры, кинематографии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24 253,1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29 243,5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22 062,5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75,44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628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203 283,4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243 599,0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235</a:t>
                      </a:r>
                      <a:r>
                        <a:rPr lang="ru-RU" sz="10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224,2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96,56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793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Пенсионное обеспечение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14 302,0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15 080,0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15 007,5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99,52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243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Социальное обеспечение населения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88 547,2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90 747,2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87 356,9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96,26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Охрана семьи и детства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100 434,2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137 771,8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132 859,8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96,43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600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263 764,0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824 728,4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816 335,2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98,98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880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Физическая культура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263 764,0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298 383,4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290 513,7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97,36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Массовый спорт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526 345,0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525 821,4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99,90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4042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Средства массовой информации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70 443,9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84 758,7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84 758,7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586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Телевидение и радиовещание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15 472,1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17 026,5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026,5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401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Периодическая печать и издательства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54 971,8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67 732,2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67 732,2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100,0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расходах </a:t>
            </a:r>
            <a:r>
              <a:rPr lang="ru-RU" altLang="ru-RU" sz="1400" dirty="0">
                <a:latin typeface="Georgia" panose="02040502050405020303" pitchFamily="18" charset="0"/>
              </a:rPr>
              <a:t>бюджета городского округа </a:t>
            </a:r>
            <a:r>
              <a:rPr lang="ru-RU" altLang="ru-RU" sz="1400" dirty="0" smtClean="0">
                <a:latin typeface="Georgia" panose="02040502050405020303" pitchFamily="18" charset="0"/>
              </a:rPr>
              <a:t>в 2021-2022 годах </a:t>
            </a:r>
            <a:br>
              <a:rPr lang="ru-RU" altLang="ru-RU" sz="1400" dirty="0" smtClean="0">
                <a:latin typeface="Georgia" panose="02040502050405020303" pitchFamily="18" charset="0"/>
              </a:rPr>
            </a:br>
            <a:r>
              <a:rPr lang="ru-RU" altLang="ru-RU" sz="1400" dirty="0" smtClean="0">
                <a:latin typeface="Georgia" panose="02040502050405020303" pitchFamily="18" charset="0"/>
              </a:rPr>
              <a:t>по </a:t>
            </a:r>
            <a:r>
              <a:rPr lang="ru-RU" altLang="ru-RU" sz="1400" dirty="0">
                <a:latin typeface="Georgia" panose="02040502050405020303" pitchFamily="18" charset="0"/>
              </a:rPr>
              <a:t>разделам, </a:t>
            </a:r>
            <a:r>
              <a:rPr lang="ru-RU" altLang="ru-RU" sz="1400" dirty="0" smtClean="0">
                <a:latin typeface="Georgia" panose="02040502050405020303" pitchFamily="18" charset="0"/>
              </a:rPr>
              <a:t>подразделам </a:t>
            </a:r>
            <a:r>
              <a:rPr lang="ru-RU" altLang="ru-RU" sz="1400" dirty="0">
                <a:latin typeface="Georgia" panose="02040502050405020303" pitchFamily="18" charset="0"/>
              </a:rPr>
              <a:t>(</a:t>
            </a:r>
            <a:r>
              <a:rPr lang="ru-RU" altLang="ru-RU" sz="1400" dirty="0" smtClean="0">
                <a:latin typeface="Georgia" panose="02040502050405020303" pitchFamily="18" charset="0"/>
              </a:rPr>
              <a:t>тыс</a:t>
            </a:r>
            <a:r>
              <a:rPr lang="ru-RU" altLang="ru-RU" sz="1400" dirty="0">
                <a:latin typeface="Georgia" panose="02040502050405020303" pitchFamily="18" charset="0"/>
              </a:rPr>
              <a:t>. руб</a:t>
            </a:r>
            <a:r>
              <a:rPr lang="ru-RU" altLang="ru-RU" sz="1400" dirty="0" smtClean="0">
                <a:latin typeface="Georgia" panose="02040502050405020303" pitchFamily="18" charset="0"/>
              </a:rPr>
              <a:t>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87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467544" y="836710"/>
          <a:ext cx="8352928" cy="4608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1411"/>
                <a:gridCol w="1685240"/>
                <a:gridCol w="1685240"/>
                <a:gridCol w="1758512"/>
                <a:gridCol w="952525"/>
              </a:tblGrid>
              <a:tr h="117931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раздела  / подраздела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2022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плана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6115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Обслуживание </a:t>
                      </a:r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государственного и муниципального долга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17 730,8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43 874,0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8 466,7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19,30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6115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Обслуживание государственного внутреннего и муниципального долга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17 730,8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43 874,0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8 466,7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 Cyr" panose="02020603050405020304" pitchFamily="18" charset="0"/>
                        </a:rPr>
                        <a:t>19,30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9828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Межбюджетные трансферты общего характера бюджетам субъектов Российской Федерации и муниципальных образований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</a:tr>
              <a:tr h="6115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Прочие межбюджетные трансферты общего характера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0,0 </a:t>
                      </a:r>
                    </a:p>
                  </a:txBody>
                  <a:tcPr marL="0" marR="0" marT="0" marB="0" anchor="ctr"/>
                </a:tc>
              </a:tr>
              <a:tr h="6115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ИТОГО РАСХОДОВ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9 108 499,7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12 012 889,0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11 221 824,2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93,41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расходах бюджета </a:t>
            </a:r>
            <a:r>
              <a:rPr lang="ru-RU" altLang="ru-RU" sz="1400" dirty="0">
                <a:latin typeface="Georgia" panose="02040502050405020303" pitchFamily="18" charset="0"/>
              </a:rPr>
              <a:t>городского округа </a:t>
            </a:r>
            <a:r>
              <a:rPr lang="ru-RU" altLang="ru-RU" sz="1400" dirty="0" smtClean="0">
                <a:latin typeface="Georgia" panose="02040502050405020303" pitchFamily="18" charset="0"/>
              </a:rPr>
              <a:t>в 2021-2022 годах </a:t>
            </a:r>
            <a:br>
              <a:rPr lang="ru-RU" altLang="ru-RU" sz="1400" dirty="0" smtClean="0">
                <a:latin typeface="Georgia" panose="02040502050405020303" pitchFamily="18" charset="0"/>
              </a:rPr>
            </a:br>
            <a:r>
              <a:rPr lang="ru-RU" altLang="ru-RU" sz="1400" dirty="0" smtClean="0">
                <a:latin typeface="Georgia" panose="02040502050405020303" pitchFamily="18" charset="0"/>
              </a:rPr>
              <a:t>по </a:t>
            </a:r>
            <a:r>
              <a:rPr lang="ru-RU" altLang="ru-RU" sz="1400" dirty="0">
                <a:latin typeface="Georgia" panose="02040502050405020303" pitchFamily="18" charset="0"/>
              </a:rPr>
              <a:t>разделам, </a:t>
            </a:r>
            <a:r>
              <a:rPr lang="ru-RU" altLang="ru-RU" sz="1400" dirty="0" smtClean="0">
                <a:latin typeface="Georgia" panose="02040502050405020303" pitchFamily="18" charset="0"/>
              </a:rPr>
              <a:t>подразделам </a:t>
            </a:r>
            <a:r>
              <a:rPr lang="ru-RU" altLang="ru-RU" sz="1400" dirty="0">
                <a:latin typeface="Georgia" panose="02040502050405020303" pitchFamily="18" charset="0"/>
              </a:rPr>
              <a:t>(</a:t>
            </a:r>
            <a:r>
              <a:rPr lang="ru-RU" altLang="ru-RU" sz="1400" dirty="0" smtClean="0">
                <a:latin typeface="Georgia" panose="02040502050405020303" pitchFamily="18" charset="0"/>
              </a:rPr>
              <a:t>тыс</a:t>
            </a:r>
            <a:r>
              <a:rPr lang="ru-RU" altLang="ru-RU" sz="1400" dirty="0">
                <a:latin typeface="Georgia" panose="02040502050405020303" pitchFamily="18" charset="0"/>
              </a:rPr>
              <a:t>. руб</a:t>
            </a:r>
            <a:r>
              <a:rPr lang="ru-RU" altLang="ru-RU" sz="1400" dirty="0" smtClean="0">
                <a:latin typeface="Georgia" panose="02040502050405020303" pitchFamily="18" charset="0"/>
              </a:rPr>
              <a:t>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87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Информация о структуре расходов 2022 года </a:t>
            </a:r>
            <a:r>
              <a:rPr lang="ru-RU" sz="1400" dirty="0">
                <a:latin typeface="Georgia" panose="02040502050405020303" pitchFamily="18" charset="0"/>
              </a:rPr>
              <a:t>(млн</a:t>
            </a:r>
            <a:r>
              <a:rPr lang="ru-RU" sz="1400" dirty="0" smtClean="0">
                <a:latin typeface="Georgia" panose="02040502050405020303" pitchFamily="18" charset="0"/>
              </a:rPr>
              <a:t>. руб</a:t>
            </a:r>
            <a:r>
              <a:rPr lang="ru-RU" sz="1400" dirty="0">
                <a:latin typeface="Georgia" panose="02040502050405020303" pitchFamily="18" charset="0"/>
              </a:rPr>
              <a:t>.)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0417003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159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395536" y="836712"/>
          <a:ext cx="8136904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08912" cy="648072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Информация о фактических расходах </a:t>
            </a:r>
            <a:br>
              <a:rPr lang="ru-RU" sz="1400" dirty="0" smtClean="0">
                <a:latin typeface="Georgia" panose="02040502050405020303" pitchFamily="18" charset="0"/>
              </a:rPr>
            </a:br>
            <a:r>
              <a:rPr lang="ru-RU" sz="1400" dirty="0" smtClean="0">
                <a:latin typeface="Georgia" panose="02040502050405020303" pitchFamily="18" charset="0"/>
              </a:rPr>
              <a:t>по муниципальным программам в 2022 году (тыс. руб.), </a:t>
            </a:r>
            <a:br>
              <a:rPr lang="ru-RU" sz="1400" dirty="0" smtClean="0">
                <a:latin typeface="Georgia" panose="02040502050405020303" pitchFamily="18" charset="0"/>
              </a:rPr>
            </a:br>
            <a:r>
              <a:rPr lang="ru-RU" sz="1400" dirty="0" smtClean="0">
                <a:latin typeface="Georgia" panose="02040502050405020303" pitchFamily="18" charset="0"/>
              </a:rPr>
              <a:t>(% исполнения плановых целевых показателей)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33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827583" y="1052736"/>
          <a:ext cx="7797359" cy="48544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4172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5568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5568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5568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8859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15818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764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5626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«Здравоохранение» - 2 415,1тыс. руб.  (99,1% от плана)</a:t>
                      </a:r>
                    </a:p>
                    <a:p>
                      <a:pPr algn="ctr" fontAlgn="ctr"/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13982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 Профилактика заболеваний и формирование здорового образа жизни. Развитие первичной медико-санитарной помощи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0477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Диспансеризация взрослого населения Московской области (Доля взрослого населения, прошедшего диспансеризацию, от общего числа взрослого населения)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559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Доля граждан получивших компенсацию стоимости приобретенных льготных лекарственных препаратов, не поступивших в аптечные организации, от общего числа обратившихся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5577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Количество застрахованного населения трудоспособного возраста на территории Московской области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79,00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963856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352928" cy="45365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337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3876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9038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7010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5004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"Культура"-1 010 488,89  тыс. руб. (98,5%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235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 «Развитие музейного дела в Московской области»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801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Перевод в электронный вид музейных фондов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647095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467544" y="897271"/>
          <a:ext cx="8352929" cy="74569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438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7315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7315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644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94631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2406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665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8874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"Культура"-1 010 488,89  тыс. руб. (98,5%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471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 «Развитие библиотечного дела в Московской области»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433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роста числа пользователей муниципальных библиотек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38 168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32 213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Уменьшение количества пользователей библиотек связано с обветшанием книжных фондов и недостаточным финансированием для комплектования библиотек.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4336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количества библиотек, внедривших стандарты деятельности библиотеки нового формата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  </a:t>
                      </a: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 2022 году Министерством культуры и туризма Московской области изменена методика  оценки "Соответствия стандарту деятельности библиотек", в ноябре 2022г. МБУК "ЦБС" прошла процедуру </a:t>
                      </a:r>
                      <a:r>
                        <a:rPr lang="ru-RU" sz="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рейтингования</a:t>
                      </a: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по новой методике, но результаты от Министерства культуры и туризма Московской области не поступили, в связи с чем предоставляются данные идентичные с 3 кв. 2022г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95255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                                                                         Количество посещений организаций культуры по отношению к уровню 2017 года (в части посещений библиотек)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67,57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Показатель не выполнен в связи с тем, что сравнительным индикатором является идентичный показатель от 2017 года. Данные по показателю предоставлены в Министерство культуры Московской области в соответствии с формой Федерального статистического наблюдения «Сведения об общедоступной (публичной) библиотеке» (6-НК) и занесены посредством Автоматизированной информационной системы «Статистика» (АИС «Статистика»).</a:t>
                      </a:r>
                    </a:p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  виду того, что муниципальные учреждения культуры в  2017 году впервые заносили данные посредством АИС «Статистика», при занесении годовых статистических данных МБУК «ЦБС» была допущена техническая ошибка,  в несколько форм внесены сводные данные по филиалам, соответственно произошло </a:t>
                      </a:r>
                      <a:r>
                        <a:rPr lang="ru-RU" sz="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задвоение</a:t>
                      </a: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сведений о количестве посещений библиотек, предоставленные данные некорректны.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326317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реализации </a:t>
            </a:r>
            <a:r>
              <a:rPr lang="ru-RU" sz="1400" dirty="0">
                <a:latin typeface="Georgia" panose="02040502050405020303" pitchFamily="18" charset="0"/>
              </a:rPr>
              <a:t>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47132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826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672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6722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5385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559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"Культура"-1 010 488,89  тыс. руб. (98,5%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74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 «Развитие профессионального искусства, гастрольно-концертной и культурно-досуговой деятельности, кинематографии Московской области»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9399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числа посещений культурных мероприятий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тыс.единиц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853,663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948,33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4348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доли учреждений клубного типа, соответствующих Требованиям к условиям деятельности культурно-досуговых учреждений Московской области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муниципальных культурно-досуговых учреждений - 18; количество муниципальных культурно-досуговых учреждений, соответствующих стандарту за 2022 г – 3.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499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детей, привлекаемых к участию в творческих мероприятиях сферы культуры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ru-RU" sz="800" b="0" i="0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8460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Количество граждан, принимающих участие в добровольческой деятельности, получивших государственную (муниципальную)  поддержку в форме субсидий бюджетным учреждениям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67505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352928" cy="64819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337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3876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05916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134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567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"Культура"-1 010 488,89  тыс. руб. (98,5%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821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 «Укрепление материально-технической базы государственных и муниципальных учреждений культуры, образовательных организаций в сфере культуры Московской области»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42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на 15% числа посещений организаций культуры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тысяча посещений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429,884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553,314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организаций культуры, получивших современное оборудование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приобретенных передвижных многофункциональных культурных центров (автоклубов) для обслуживания сельского населения Московской области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6442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</a:t>
                      </a: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«Развитие образования в сфере культуры Московской области»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996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Доля детей в возрасте от 5 до 18 лет, охваченных дополнительным образованием сферы культуры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7,98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не выполнен в связи со значительным приростом населения в возрасте от 5 до 18 лет. Мощностей помещений МБУДО "ДДШИ" не хватает для выполнения данного показателя, так как он строится на соотношении с численностью населения. Учреждение работает с 08.00 до 20.00, 7 дней в неделю, с максимальной загрузкой всех имеющихся площадей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5389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 в возрасте от 7 до 15 лет, обучающихся по предпрофессиональным программам в области искусств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077854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352928" cy="60393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337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3876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05916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134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768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"Культура"-1 010 488,89  тыс. руб. (98,5%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821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VII «Развитие архивного дела в Московской области»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719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архивных документов, хранящихся в муниципальном архиве в нормативных условиях, обеспечивающих их постоянное (вечное) и долговременное хранение, в общем количестве документов в муниципальном архиве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архивных фондов муниципального архива, внесенных в общеотраслевую базу данных «Архивный фонд», от общего количества архивных фондов, хранящихся в муниципальном архиве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337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архивных документов, переведенных в электронно-цифровую форму, от общего количества документов, находящихся на хранении в муниципальном архиве муниципального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2,70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2,70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337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субвенции бюджету муниципального образования Московской области на обеспечение переданных государственных полномочий по временному хранению, комплектованию, учету и использованию архивных документов, относящихся к собственности Московской области и временно хранящихся в муниципальном архиве, освоенная бюджетом муниципального образования Московской области, в общей сумме указанной субвенции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5302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303089"/>
              </p:ext>
            </p:extLst>
          </p:nvPr>
        </p:nvGraphicFramePr>
        <p:xfrm>
          <a:off x="611560" y="1268760"/>
          <a:ext cx="770485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404664"/>
            <a:ext cx="7632848" cy="529568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Численность постоянного населения                                                       </a:t>
            </a:r>
            <a:r>
              <a:rPr lang="ru-RU" sz="1400" dirty="0" smtClean="0">
                <a:latin typeface="Georgia" panose="02040502050405020303" pitchFamily="18" charset="0"/>
              </a:rPr>
              <a:t>        </a:t>
            </a:r>
            <a:r>
              <a:rPr lang="ru-RU" sz="1400" dirty="0">
                <a:latin typeface="Georgia" panose="02040502050405020303" pitchFamily="18" charset="0"/>
              </a:rPr>
              <a:t>(тыс. чел.)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16247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395535" y="936000"/>
          <a:ext cx="8568953" cy="54062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459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656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7079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70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8706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21055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607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432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"Культура"-1 010 488,89  тыс. руб. (98,5% от плана)</a:t>
                      </a:r>
                    </a:p>
                    <a:p>
                      <a:pPr algn="ctr" fontAlgn="ctr"/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722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VIII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Обеспечивающая программа»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475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Соотношение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средней заработной платы работников учреждений культуры к среднемесячной начисленной заработной плате наемных работников в организациях, у индивидуальных предпринимателей и физических лиц (среднемесячному доходу от трудовой деятельности) в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98,47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54 208.56 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руб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средняя заработная плата работников гос. учреждений культуры /55 </a:t>
                      </a:r>
                      <a:r>
                        <a:rPr lang="ru-RU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049.8 руб.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среднемесячный доход от трудовой деятельности Московской области  100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30619">
                <a:tc gridSpan="5"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Подпрограмма IX «Развитие парков культуры и отдыха»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843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числа посетителей парков культуры и отдыха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 по отношению к базовому году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1 444,81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746079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467544" y="873299"/>
          <a:ext cx="8280920" cy="53640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0307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745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697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  «Образование» - 5 062 234,31 тыс. руб.  (92,3 %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588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Дошкольное образование»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388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Создание дополнительных мест для детей в возрасте от 2 месяцев до 3 лет в образовательных организациях, реализующих образовательные программы дошкольного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499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отремонтированных дошкольных образовательных организаций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штук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0936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Доступность дошкольного образования для детей в возрасте от трех до семи лет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55823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Доступность дошкольного образования для детей в возрасте до трех лет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990403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323528" y="836711"/>
          <a:ext cx="8424936" cy="46666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28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444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494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4944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6879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83437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189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204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«Образование» - 5 062 234,31 тыс. руб.  (92,3 %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4111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 «</a:t>
                      </a: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Дошкольное образование»</a:t>
                      </a:r>
                    </a:p>
                    <a:p>
                      <a:pPr algn="l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273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Отношение средней заработной платы педагогических работников дошкольных образовательных организаций к средней заработной плате в общеобразовательных организациях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106,64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268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 – инвалидов в возрасте от 1,5 года до 7 лет, охваченных дошкольным образованием, в общей численности детей-инвалидов такого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возраста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767557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539552" y="1052736"/>
          <a:ext cx="8352928" cy="52565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337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3876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39605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136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639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«Образование» - 5 062 234,31 тыс. руб.  (92,3 %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9043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 «</a:t>
                      </a: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Дошкольное образование»</a:t>
                      </a:r>
                    </a:p>
                    <a:p>
                      <a:pPr algn="l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718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Созданы дополнительные места в субъектах Российской Федерации для детей в возрасте от 1,5 до 3 лет любой направленности в организациях, осуществляющих образовательную деятельность (за исключением государственных и муниципальных), и индивидуальных предпринимателей, осуществляющих образовательную деятельность по образовательным программам дошкольного образования, в том числе адаптированным, и присмотр и уход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2718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детей в возрасте от 1,5 до 7 лет, направленных и зачисленных в течение соответствующего финансового года в Единой информационной системе "Зачисление в ДОУ" на созданные дополнительные места в организациях по присмотру и уходу за детьми, расположенных в микрорайонах с наибольшей очередностью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440392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208912" cy="49047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18439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306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5094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«Образование» - 5 062 234,31 тыс. руб.  (92,3 %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2561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7069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Отношение средней заработной платы педагогических работников общеобразовательных организаций общего образования к среднемесячному доходу от трудовой деятельности</a:t>
                      </a:r>
                      <a:b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109,30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126,45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645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общеобразовательных организациях, расположенных в сельской местности и малых городах, созданы и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фукнкционируют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центры образования естественно- научной и технической направленностей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355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Поддержка образования для детей с ограниченными возможностями здоровья. Обновление материально - технической базы в организациях, осуществляющих образовательную деятельность исключительно по адаптированным основным общеобразовательным программам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штук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09740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395535" y="908722"/>
          <a:ext cx="8136904" cy="50785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893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191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26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067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0672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3225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25647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223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354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«Образование» - 5 062 234,31 тыс. руб.  (92,3 %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0040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</a:p>
                    <a:p>
                      <a:pPr algn="l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5021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Для 935 тыс. детей в не менее чем в 7000 общеобразовательных организаций, расположенных в сельской местности, обновлена материально-техническая база для занятий физической культурой и спортом</a:t>
                      </a:r>
                      <a:b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штук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обучающихся муниципальных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общеобразовательных учреждений,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обеспеченных горячим питанием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0879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отремонтированных общеобразовательных организаций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штук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674796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395536" y="1011645"/>
          <a:ext cx="8136904" cy="57864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893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18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067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0672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3225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17391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317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6246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«Образование» - 5 062 234,31 тыс. руб.  (92,3 %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7476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«Общее образование»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73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выпускников текущего года, набравших 250 баллов и более по 3 предметам, к общему количеству выпускников текущего года, сдававших ЕГЭ по 3 и более предметам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10,71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10,71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754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обучающихся во вторую смену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14,60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20,78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Расчет: 6 027 (количество обучающихся во вторую смену): 28 999 (общее количество обучающихся) х 100%  = 20,78 %.  Показатель не выполнен в связи с увеличением контингента обучающихся.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2947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обучающихся общеобразовательных организаций, обеспеченных подвозом к месту обучения в муниципальных общеобразовательных организациях, нуждающихся в подвозе к месту обучения в муниципальные общеобразовательные организации в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5423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детей-инвалидов, которым созданы условия для получения качественного начального общего, основного общего, среднего общего образования, в общей численности детей-инвалидов школьного возраста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205481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467544" y="1340768"/>
          <a:ext cx="8352928" cy="5400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642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91905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347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8566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«Образование» - 5 062 234,31 тыс. руб.  (92,3 %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7861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«Общее образование»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879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обучающихся, получающих начальное общее образование в государственных и муниципальных образовательных организациях, получающих бесплатное горячее питание, к общему количеству обучающихся, получающих начальное общее образование в государственных и муниципальных образовательных организациях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3262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муниципальных образовательных организаций, расположенных на территории городского округа Домодедово Московской области и осуществляющих обучение по программам начального общего образования, в которых организовано бесплатное горячее питание обучающихся, получающих начальное общее образование, в соответствии со стандартом организации питания обучающихся организаций в Московской области, к общему количеству муниципальных образовательных организаций, расположенных на территории городского округа Домодедово Московской области и осуществляющих обучение по программам начального общего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9778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Количество объектов, в которых в полном объеме выполнены мероприятия по капитальному ремонту общеобразовательных организаций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772821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6" y="1052734"/>
          <a:ext cx="8352928" cy="52565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337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3876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249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216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7973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«Образование» - 5 062 234,31 тыс. руб.  (92,3 %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926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«Дополнительное образование, воспитание и психолого-социальное сопровождение детей»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787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Отношение средней заработной платы педагогических работников организаций дополнительного образования к средней заработной плате учителей в Московской области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110,51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4733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Число детей, охваченных деятельностью детских технопарков «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Кванториум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 (мобильных технопарков «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Кванториум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») и других проектов, направленных на обеспечение доступности дополнительных общеобразовательных программ естественнонаучной и технической направленностей, соответствующих приоритетным направлениям технологического развития Российской Федерации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тысяча человек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0,519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0,519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2402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 в возрасте от 5 до 18 лет, охваченных дополнительным образованием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89,24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856388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23528" y="908718"/>
          <a:ext cx="8208911" cy="50328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613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18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067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0672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3225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47934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067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624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«Образование» - 5 062 234,31 тыс. руб.  (92,3 %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56511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«Дополнительное образование, воспитание и психолого-социальное сопровождение детей»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752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Доля детей-инвалидов в возрасте от 5 до 18 лет, получающих дополнительное образование, в общей численности детей-инвалидов такого возраста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60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детей, привлекаемых к участию в творческих мероприятиях, от общего числа детей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26,40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26,40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3353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3141045"/>
              </p:ext>
            </p:extLst>
          </p:nvPr>
        </p:nvGraphicFramePr>
        <p:xfrm>
          <a:off x="611560" y="1556792"/>
          <a:ext cx="7704856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404664"/>
            <a:ext cx="6534726" cy="529568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Среднемесячная заработная плата работников крупных и средних организаций </a:t>
            </a:r>
            <a:r>
              <a:rPr lang="ru-RU" sz="1400" dirty="0" smtClean="0">
                <a:latin typeface="Georgia" panose="02040502050405020303" pitchFamily="18" charset="0"/>
              </a:rPr>
              <a:t>(</a:t>
            </a:r>
            <a:r>
              <a:rPr lang="ru-RU" sz="1400" dirty="0">
                <a:latin typeface="Georgia" panose="02040502050405020303" pitchFamily="18" charset="0"/>
              </a:rPr>
              <a:t>руб.)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20059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280920" cy="55546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28271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147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300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«Образование» - 5 062 234,31 тыс. руб.  (92,3 %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925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«Профессиональное образование»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04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педагогических работников, прошедших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добровольную независимую оценку квалификации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2074">
                <a:tc gridSpan="5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«Обеспечивающая подпрограмма»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004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учителей и директоров школ, повысивших уровень квалификации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070601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19"/>
          <a:ext cx="8352928" cy="5400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337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3876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23176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354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8525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 «Социальная защита населения» - 142 254,21тыс. руб.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(97,3%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664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"Социальная поддержка граждан"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32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Уровень бедности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832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граждан, получивших   субсидию на оплату жилого помещения и коммунальных услуг, от общего числа обратившихся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832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граждан, получившие поощрение и поздравление в связи с праздниками, пямятными датами, от общего числа обратившихся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9536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граждан, получившие выплаты пенсии за выслугу лет, замещающим муниципальные должности и должности муниципальной службы, в связи с выходом на пенсию, от общего числа обратившихся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799515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6" y="1124744"/>
          <a:ext cx="8136904" cy="51504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893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18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067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0672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3225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18407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675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2025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«Социальная защита населения» - 142 254,21тыс. руб. (97,3%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2547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"Социальная поддержка граждан"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408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отдельной категории граждан, получивших  меры социальной поддержки, от общего числа обратившихся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72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Активное долголетие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10,72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711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отдельных категорий граждан, получивших социальную поддержку по зубопротезированию, от общего числа обратившихся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9167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граждан проживающих на территории городского округа Домодедово Московской области, призванные на военную службу по мобилизации в </a:t>
                      </a:r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Воооруженные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силы Российской Федерации получивших единовременную денежную выплату, от общего числа обратившихся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661196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90066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671746"/>
          <a:ext cx="8208912" cy="56375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9347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452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5030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5030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6953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50565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994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102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«Социальная защита населения» - 142 254,21тыс. руб. (97,3%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996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II. "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Доступная среда"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654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доступных для инвалидов и других маломобильных групп населения приоритетных объектов социальной, транспортной, инженерной инфраструктуры в общем количестве приоритетных объектов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79,80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80,70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5855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Приобретение оборудования, строительство пандусов для обеспечения беспрепятственного доступа маломобильных групп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931873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90066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671746"/>
          <a:ext cx="8496944" cy="57095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437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550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601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6012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7793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1030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822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5691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«Социальная защита населения» - 142 254,21тыс. руб. (97,3%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7482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 "Развитие системы отдыха и оздоровления детей"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539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детей, охваченных отдыхом и оздоровлением, в общей численности детей в возрасте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 7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 15 лет, подлежащих оздоровлению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63,50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539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детей, находящихся в  трудной жизненной ситуации, охваченных отдыхом и оздоровлением, в общей численности детей в возрасте от7 до 15 лет, находящихся в трудной жизненной ситуации, подлежащих оздоровлению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07662">
                <a:tc gridSpan="5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VIII "Развитие трудовых ресурсов и охраны труда"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9822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Число пострадавших в результате несчастных случаев на производстве со смертельным исходом, в расчете на 1000 работающих (организаций занятых в экономике муниципального образования)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0,061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65682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136904" cy="5400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893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1427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75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067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0672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3225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97299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246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160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«Социальная защита населения» - 142 254,21тыс. руб. (97,3%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6843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IX "Развитие и поддержка социально ориентированных некоммерческих организаций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468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НКО, которым оказана поддержка органами местного самоуправления всего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532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социальной защиты населения, которым оказана поддержка органами местного самоуправления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532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культуры, которым оказана поддержка органами местного самоуправления                        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532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Количество СО НКО в сфере образования, которым оказана поддержка органами местного самоуправления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098825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6" y="1052735"/>
          <a:ext cx="8211749" cy="54726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7464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3029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800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9923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0165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2791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04106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641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89531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«Социальная защита населения» - 142 254,21тыс. руб. (97,3%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20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IX "Развитие и поддержка социально ориентированных некоммерческих организаций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65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 НКО в сфере физической культуры и спорта, которым оказана поддержка органами местного самоуправления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059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 НКО в сфере охраны здоровья, которым оказана поддержка органами местного самоуправления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150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 НКО,  которым оказана имущественная  поддержка органами местного самоуправления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8059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 НКО в сфере социальной защиты населения,  которым оказана  имущественная поддержка органами местного самоуправления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21743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4" y="908721"/>
          <a:ext cx="8208913" cy="54005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484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7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4790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209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3684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10408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859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2521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«Социальная защита населения» - 142 254,21тыс. руб. (97,3%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8997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IX "Развитие и поддержка социально ориентированных некоммерческих организаций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474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Количество СО НКО в сфере культуры,  которым оказана  имущественная поддержка  органами местного самоуправления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798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 НКО в сфере образования,  которым оказана имущественная поддержка органами местного самоуправления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106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 НКО в сфере физической культуры и спорта,  которым оказана имущественная поддержка органами местного самоуправления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8547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 НКО  в сфере охраны здоровья, которым оказана имущественная поддержка органами местного самоуправления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790658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136904" cy="53806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893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18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067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0672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3225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830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«Социальная защита населения» - 142 254,21тыс. руб. (97,3%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74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IX "Развитие и поддержка социально ориентированных некоммерческих организаций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кв. метров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645,10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938,80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 в сфере социальной защиты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кв. метров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123,20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416,90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сфере культуры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кв. метров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158,80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158,80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 в сфере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кв. метров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220,80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220,80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976486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280920" cy="53806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830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«Социальная защита населения» - 142 254,21тыс. руб. (97,3%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74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IX "Развитие и поддержка социально ориентированных некоммерческих организаций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в сфере физической культуры и спорта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кв. метров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в сфере охраны здоровья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кв. метров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Численность граждан, принявших участие в просветительских мероприятиях по вопросам деятельности СО НКО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525,00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525,00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проведенных органами местного самоуправления просветительских мероприятий по вопросам деятельности СО НКО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22,00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1432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3223825"/>
              </p:ext>
            </p:extLst>
          </p:nvPr>
        </p:nvGraphicFramePr>
        <p:xfrm>
          <a:off x="755576" y="1052736"/>
          <a:ext cx="7488832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404664"/>
            <a:ext cx="6172200" cy="529568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Ввод  в эксплуатацию жилых домов, построенных за счет всех источников финансирования  (тыс. м2 общей площади)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80733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53890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337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3876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830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«Спорт» - 276 804,44тыс. руб. (97,3% от плана)</a:t>
                      </a: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74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«Развитие физической культуры и спорта»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жителей муниципального образования Московской области, систематически занимающихся физической культурой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спортом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49,60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52,59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Уровень обеспеченности граждан спортивными сооружениями исходя из единовременной  пропускной способности объектов спорта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23,75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23,78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Доступные спортивные площадки. Доля спортивных площадок, управляемых в соответствии со стандартом их использования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лиц с ограниченными возможностями здоровья и инвалидов, систематически занимающихся физической культурой и спортом, в общей численности указанной категории населения, проживающих в муниципальном образовании Московской области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16,01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22475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</a:t>
            </a:r>
            <a:r>
              <a:rPr lang="ru-RU" sz="1400" dirty="0" err="1" smtClean="0">
                <a:latin typeface="Georgia" panose="02040502050405020303" pitchFamily="18" charset="0"/>
              </a:rPr>
              <a:t>реезультатах</a:t>
            </a:r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208912" cy="55446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04620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822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8066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«Спорт» - 276 804,44тыс. руб. (97,3%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429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«Развитие физической культуры и спорта»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3282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Эффективность использования существующих объектов спорта (отношение фактической посещаемости к нормативной пропускной способности)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100,79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099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Доля жителей Московской области, выполнивших нормативы испытаний (тестов) Всероссийского комплекса «Готов к труду и обороне» (ГТО), в общей численности населения, принявшего участие в испытаниях (тестах)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47,85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1424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обучающихся и студентов муниципального образования Московской области, выполнивших нормативы Всероссийского физкультурно-спортивного комплекса «Готов к труду и обороне» (ГТО), в общей численности обучающихся и студентов, принявших участие в сдаче нормативов Всероссийского физкультурно-спортивного комплекса «Готов к труду и обороне» (ГТО)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51,20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62,32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638226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208912" cy="49832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830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«Спорт» - 276 804,44тыс. руб. (97,3%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74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«Развитие физической культуры и спорта»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Количество проведенных массовых, официальных физкультурных и спортивных мероприятий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108,00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6311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Подпрограмма III «Подготовка спортивного резерва»</a:t>
                      </a: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занимающихся по программам спортивной подготовки в организациях ведомственной принадлежности физической культуры и спорта в общем количестве занимающихся в организациях ведомственной принадлежности физической культуры и спорта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93,70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639194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реализации </a:t>
            </a:r>
            <a:r>
              <a:rPr lang="ru-RU" sz="1400" dirty="0">
                <a:latin typeface="Georgia" panose="02040502050405020303" pitchFamily="18" charset="0"/>
              </a:rPr>
              <a:t>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23529" y="908721"/>
          <a:ext cx="8352927" cy="45927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2308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94080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113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63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сельского хозяйства» - 13 700,88 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руб. (95,8%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751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«Развитие отраслей сельского хозяйства и перерабатывающей промышленности»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16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Индекс производства продукции сельского хозяйства в хозяйствах всех категорий (в сопоставимых ценах) к предыдущему году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113,20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0564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Производство молока в хозяйствах всех категорий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тонн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52,208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51,675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Данные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статистики за 2022 год.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645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Инвестиции в основной капитал по видам экономической деятельности: Растениеводство и животноводство, охота и предоставление соответствующих услуг в этих областях, Производство пищевых продуктов, Производство напитков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млн.руб.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541,60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Ввод мощностей животноводческих комплексов молочного направления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скотомест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1513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19"/>
          <a:ext cx="8352928" cy="5832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337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4629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246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32916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781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23626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«Развитие сельского хозяйства» - 13 700,88 тыс. руб. (95,8%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9862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 «Развитие мелиорации земель сельскохозяйственного назначения»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739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Вовлечение в оборот выбывших сельскохозяйственных угодий за счет проведения </a:t>
                      </a:r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культуртехнических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работ сельскохозяйственными товаропроизводителями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тыс.га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0,119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0,711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739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Площадь земельных участков, находящихся в муниципальной собственности и государственная собственность на которые не разграничена, предоставленных </a:t>
                      </a:r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сельхозтоваропроизводителям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739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Площадь земель, обработанных от борщевика Сосновского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103,26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209,60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6004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Подпрограмма III «Комплексное развитие сельских территорий»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Объем ввода (приобретения) жилья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кв. метр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7083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сельских населенных пунктов, обслуживаемых по доставке продовольственных и непродовольственных товаров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086403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208912" cy="46161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13612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987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336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«Развитие сельского хозяйства» - 13 700,88 тыс. руб. (95,8%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6933">
                <a:tc gridSpan="5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 «Обеспечение эпизоотического и ветеринарно-санитарного  благополучия»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681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отловленных безнадзорных животных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275,00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Фактически отловлено 275 собак в 2022 году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2048">
                <a:tc gridSpan="5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VII «Экспорт продукции агропромышленного комплекса Московской области»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795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Объем экспорта продукции АПК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долл. США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396825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280920" cy="53474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20166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071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6785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«Экология и окружающая среда» -73 740,3 тыс. руб. (93,1%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893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"Охрана окружающей среды"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89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проведенных экологических мероприятий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145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проведенных исследований состояния окружающей среды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145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изданной экологической литературы (детский экологический атлас)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93033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очищенных водоемов (прудов) находящихся в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133054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208914" cy="54005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3620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261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0504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6291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7863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08362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215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1258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«Экология и окружающая среда» -73 740,3 тыс. руб. (93,1%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582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Подпрограмма II «Развитие водохозяйственного комплекса»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211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гидротехнических сооружений с неудовлетворительным и опасным уровнем безопасности, приведенных в безопасное техническое состояние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644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Проведение плановых работ по содержанию гидротехнических сооружений находящихся в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317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гидротехнических сооружений, находящихся в муниципальной собственности, для которых разработана проектно-сметная документация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гидротехнических сооружений находящихся в муниципальной собственности, на которых проведен капитальный ремонт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водных объектов, на которых выполнены комплексы мероприятий по ликвидации последствий засорения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204909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424936" cy="5040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28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444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494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4944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6879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13630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993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906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«Экология и окружающая среда» -73 740,3 тыс. руб. (93,1%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427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 «Развитие лесного хозяйства»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51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Площадь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обследованных территорий, покрытых зелеными насаждениями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810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посаженных зеленых насаждений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3 300,00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15061">
                <a:tc gridSpan="5"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 «Региональная программа в области обращения с отходами, в том числе с твердыми коммунальными отходами"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8797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ликвидированных несанкционированных (стихийных) свалок (навалов), в общем объеме выявленных несанкционированных (стихийных) свалок (навалов)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89847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136904" cy="54669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893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18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067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0672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3225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08742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273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839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«Безопасность и обеспечение безопасности жизнедеятельности населения» -</a:t>
                      </a:r>
                    </a:p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164 365,95 тыс. руб. 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(94,9 %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8258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 "Профилактика преступлений и иных правонарушений 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30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Снижение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общего количества преступлений, совершенных на территории муниципального образования, не менее чем на 5 %  ежегодно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182,00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229,00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2022 году совершено 2 229 преступлений (на 2% больше ,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чем составляло планируемое значение показателя)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149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доли социально значимых объектов (учреждений), оборудованных в целях антитеррористической защищенности средствами безопасности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3553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Увеличение доли от числа граждан принимающих участие в деятельности народных дружин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115,00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115,00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8418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Снижение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доли несовершеннолетних в общем числе лиц, совершивших преступления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99,70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99,70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9324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7594658"/>
              </p:ext>
            </p:extLst>
          </p:nvPr>
        </p:nvGraphicFramePr>
        <p:xfrm>
          <a:off x="683568" y="1412776"/>
          <a:ext cx="7776864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476672"/>
            <a:ext cx="6172200" cy="529568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Уровень обеспеченности населения жильем на конец года           (кв. м. на человека)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57839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424936" cy="53919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28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444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494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4944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6879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02153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075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2436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«Безопасность и обеспечение безопасности жизнедеятельности населения» -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164 365,95 тыс. руб.  (94,9 %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5334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 "Профилактика преступлений и иных правонарушений 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116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снесенных объектов самовольного строительства, право на снос которых в судебном порядке предоставлено администрациям муниципальных организаций Московской области, являющимися взыскателями по исполнительным производствам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044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Увеличение общего количества видеокамер, введенных в эксплуатацию в систему  технологического обеспечения региональной, общественной безопасности и оперативного управления "Безопасный регион", не менее чем на 5% ежегодно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количестыво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камер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2 588,00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2 784,00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0055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Рост числа лиц, состоящих на диспансерном наблюдении с диагнозом «Употребление наркотиков с вредными последствиями»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104,35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Число лиц, состоящих на диспансерном наблюдении  с диагнозом «Употребление наркотиков с вредными последствиями» в 2022 году 431 человек.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665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Снижение уровня вовлеченности населения в незаконный оборот наркотиков на 100 тыс. человек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 на 100 тыс. населения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93,04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155850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424936" cy="58461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28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444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494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4944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6879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36515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528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780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«Безопасность и обеспечение безопасности жизнедеятельности населения» -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164 365,95 тыс. руб.  (94,9 %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0583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 "Профилактика преступлений и иных правонарушений 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3104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Снижение уровня </a:t>
                      </a:r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криминогенности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наркомании на 100 тыс. человек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 на 100 тыс. населения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78,22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Число лиц, совершивших административные правонарушения, связанные с потреблением наркотических средств, психотропных веществ, новых потенциально опасных 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психоактивных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веществ, или в состоянии наркотического опьянения в 2022 году 171 человек.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414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Инвентаризация мест захоронений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385602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208912" cy="51889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06684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549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3442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«Безопасность и обеспечение безопасности жизнедеятельности населения» -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164 365,95 тыс. руб.  (94,9 %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9231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 "Профилактика преступлений и иных правонарушений 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235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Количество восстановленных (ремонт, реставрация, благоустройство) воинских захоронений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092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Доля кладбищ, соответствующих требованиям Регионального стандарта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84,62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81,96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кладбищ, соответствующих требованиям Регионального стандарта по итогам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2022 года 38 ед.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259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транспортировок умерших в морг с мест обнаружения или происшествия для производства судебно-медицинской экспертизы, произведенных в соответствии с установленными требованиями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104,10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536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Снижение уровня вовлеченности населения в незаконный оборот наркотиков на 100 тыс. человек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468315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064896" cy="53906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584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912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9604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9604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2312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17270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275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97376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«Безопасность и обеспечение безопасности жизнедеятельности населения» -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164 365,95 тыс. руб.  (94,9 %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204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 "Профилактика преступлений и иных правонарушений 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654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отремонтированных) зданий (помещений), занимаемых территориальными подразделениями ведомств, осуществляющих деятельность по обеспечению соблюдения законности, правопорядка и безопасности на территории Московской области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079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установленных мемориальных знаков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9079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имен погибших при защите Отечества, нанесенных на мемориальные сооружения воинских захоронений по месту захоронения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237095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7" cy="52243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337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3876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13302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878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635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«Безопасность и обеспечение безопасности жизнедеятельности населения» -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164 365,95 тыс. руб.  (94,9 %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2819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  "Снижение рисков возникновения и смягчение последствий чрезвычайных ситуаций природного и техногенного характера на территории муниципального образования Московской области"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771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Степень готовности муниципального звена Московской областной системы предупреждения и ликвидации чрезвычайным ситуациям к действиям по предназначению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23,00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771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Прирост уровня безопасности людей на водных объектах, расположенных на территории Московской области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771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Среднее время совместного реагирования нескольких экстренных оперативных служб на обращения населения по единому номеру «112»на территории муниципального образования Московской области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45,50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45,50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1901085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280920" cy="54005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19448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041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7641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«Безопасность и обеспечение безопасности жизнедеятельности населения» -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164 365,95 тыс. руб.  (94,9 %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009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 «Развитие и совершенствование систем оповещения и информирования населения Московской области»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196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процента покрытия, системой централизованного оповещения и информирования при чрезвычайных ситуациях или угрозе их возникновения, населения на территории муниципального образования.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24570">
                <a:tc gridSpan="5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 «Обеспечение пожарной безопасности на территории муниципального образования Московской области»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93496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степени пожарной защищенности городского округа, по отношению к базовому периоду 2019 года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18,50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47604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19"/>
          <a:ext cx="8280920" cy="53285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25951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672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4692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«Безопасность и обеспечение безопасности жизнедеятельности населения» -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164 365,95 тыс. руб.  (94,9 %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895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  «Обеспечение мероприятий гражданской обороны на территории муниципального образования Московской области»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806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Темп прироста степени обеспеченности запасами материально-технических, продовольственных, медицинских и иных средств для целей гражданской обороны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858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степени готовности к использованию по предназначению защитных сооружений и иных объектов 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2266934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280921" cy="51125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540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1870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1870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3833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23599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502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8692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«Жилище»  - 134 103,1 тыс. руб. (100%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0611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«Комплексное освоение земельных участков в целях жилищного строительства и развития застроенных территорий»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145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Объем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ввода индивидуального жилищного строительства, построенного населением за счет собственных и (или) кредитных средств.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кв.м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413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000,00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560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119,00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32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семей, улучшивших жилищные условия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штука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04737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Количество уведомлений о соответствии (несоответствии) указанных в уведомлении о планируемом строительстве параметров объекта индивидуального жилищного строительства (далее – ИЖС) или садового дома установленным параметрам и допустимости размещения объекта ИЖС или садового дома на земельном участке, уведомлений о соответствии (несоответствии) построенных или реконструированных объектов ИЖС или садового дома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штук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912,00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090,00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3819053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208912" cy="49685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74388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37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006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«Жилище»  - 134 103,1 тыс. руб. (100%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7391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  «Обеспечение жильем молодых семей»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499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молодых семей, получивших свидетельство о праве на получение социальной выплаты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семей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9792222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208912" cy="51845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0998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711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329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«Жилище»  - 134 103,1 тыс. руб. (100%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8810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 «Обеспечение жильем детей-сирот и детей, оставшихся без попечения родителей, лиц из числа детей-сирот и детей, оставшихся  без попечения родителей»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6941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детей-сирот и детей, оставшихся без попечения родителей, лиц из числа детей-сирот и детей, оставшихся без попечения родителей, состоящих на учете на получение жилого помещения, включая лиц в возрасте от 23 лет и старше, обеспеченных жилыми помещениями за отчетный год, в общей численности детей-сирот и детей, оставшихся без попечения родителей, лиц из числа детей-сирот и детей, оставшихся без попечения родителей, включенных в список детей-сирот и детей, оставшихся без попечения родителей, лиц из их числа, которые подлежат обеспечению жилыми помещениями в отчетном году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0819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Численность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детей-сирот и детей, оставшихся без попечения родителей, лиц из числа детей-сирот и детей, оставшихся без попечения родителей, обеспеченных благоустроенными жилыми помещениями специализированного жилищного фонда по договорам найма специализированных жилых помещений в отчетном финансовом году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0846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Бюджетная политика городского округа Домодедово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968592"/>
          </a:xfrm>
        </p:spPr>
        <p:txBody>
          <a:bodyPr>
            <a:normAutofit fontScale="47500" lnSpcReduction="20000"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Основными направлениями бюджетной политики при формировании бюджета городского округа Домодедово являются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37160" indent="0" algn="just">
              <a:lnSpc>
                <a:spcPct val="120000"/>
              </a:lnSpc>
              <a:buNone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долгосрочной сбалансированности и устойчивости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доходного потенциала бюджета городского округа Домодедово;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безусловное исполнение принятых социальных обязательств;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Указов Президента России, направленных на решение неотложных проблем социально-экономического развития страны;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эффективности бюджетных расходов;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программно-целевого принципа планирования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качества предоставления государственных и муниципальных услуг;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открытости и прозрачности бюджетного процесса;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поддержание умеренной долговой нагрузки на бюджет городского округа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Основные приоритеты расходов бюджета городского округа Домодедово  определены с учетом необходимости решения неотложных проблем экономического и социального развития, достижения целевых показателей, обозначенных в указах Президента Российской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Федерации.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12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136904" cy="52565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893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18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067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0672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3225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94314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392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27773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«Жилище»  - 134 103,1 тыс. руб. (100%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6233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VII  «Улучшение жилищных условий отдельных категорий многодетных семей»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394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свидетельств о праве на получение жилищной субсидии на приобретение жилого помещения или строительство индивидуального жилого дома, выданных семьям, имеющим семь и более детей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штук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6130689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836711"/>
          <a:ext cx="8064896" cy="54726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584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912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9604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9604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2312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53181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535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62353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«Жилище»  - 134 103,1 тыс. руб. (100%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715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VIII  «Обеспечение жильем отдельных категорий граждан, установленных федеральным законодательством»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811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Количество ветеранов и инвалидов Великой Отечественной войны, членов семей погибших (умерших) инвалидов и участников Великов Отечественной войны, получивших государственную поддержку по обеспечению жилыми помещениями за счет средств федерального  бюджета.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614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инвалидов и семей, имеющих детей-инвалидов, получивших государственную поддержку по обеспечению жилыми помещениями за счет средств федерального бюджета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9733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инвалидов и ветеранов боевых действий, членов семей погибших (умерших) инвалидов и ветеранов боевых действий, получивших государственную поддержку по обеспечению жилыми помещениями за счет средств федерального бюджета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7774387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6" y="980728"/>
          <a:ext cx="8208912" cy="54061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01748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547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493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«Развитие инженерной инфраструктуры и энергоэффективности» -105 581,7 тыс. руб.      (53,8 %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7560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Чистая вода»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968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доли населения, обеспеченного доброкачественной питьевой водой из централизованных источников водоснабжения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97,40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99,97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657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созданных и восстановленных ВЗУ, ВНС и станций водоподготовки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0576614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836712"/>
          <a:ext cx="8280920" cy="53285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49986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815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9151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«Развитие инженерной инфраструктуры и </a:t>
                      </a:r>
                      <a:r>
                        <a:rPr kumimoji="0" lang="ru-RU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 -105 581,7 тыс. руб.      (53,8 %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703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Системы водоотведения»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36174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созданных и восстановленных объектов очистки сточных вод суммарной производительностью.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ед./тыс. куб. 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0502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построенных, реконструированных, отремонтированных коллекторов (участков), канализационных  станций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4143659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136902" cy="5485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8931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18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067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8269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5628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15686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717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32789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«Развитие инженерной инфраструктуры и </a:t>
                      </a:r>
                      <a:r>
                        <a:rPr kumimoji="0" lang="ru-RU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 -105 581,7 тыс. руб.      (53,8 %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1339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 «Создание условий для обеспечения качественными коммунальными услугами»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628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созданных и восстановленных объектов коммунальной инфраструктуры (котельные, ЦТП, сети)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033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созданных и восстановленных объектов социальной и инженерной инфраструктуры на территории военных городков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3086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актуальных схем теплоснабжения, водоснабжения и водоотведения, программ комплексного развития систем коммунальной инфраструктуры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2766811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568952" cy="51157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459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656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6437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72819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89842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621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5009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«Развитие инженерной инфраструктуры и </a:t>
                      </a:r>
                      <a:r>
                        <a:rPr kumimoji="0" lang="ru-RU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 -105 581,7 тыс. руб.      (53,8 %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870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 «Энергосбережение и повышение энергетической эффективности»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688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зданий, строений, сооружений муниципальной собственности, соответствующих нормальному уровню энергетической эффективности и выше (А, В, С, D)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0760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зданий, строений, сооружений органов местного самоуправления и муниципальных учреждений, оснащенных приборами учета потребляемых энергетических ресурсов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91,44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91,44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2323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Бережливый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учет – оснащенность многоквартирных домов общедомовыми  приборами учета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87,92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87,92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многоквартирных домов с присвоенными классами энергоэффективности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56,75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56,75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0291727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352928" cy="48245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337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3876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28014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056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2491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«Развитие инженерной инфраструктуры и </a:t>
                      </a:r>
                      <a:r>
                        <a:rPr kumimoji="0" lang="ru-RU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 -105 581,7 тыс. руб.      (53,8 %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3054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газификации»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4415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Получение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проектной документации на строительство газопроводов высокого, среднего и низкого давления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942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Ввод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эксплуатацию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газгольдера 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1859857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352928" cy="46878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19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337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387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3876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5966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046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004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«Предпринимательство» -192 тыс. руб. (33,7% от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74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Инвестиции»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79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Объем инвестиций, привлеченных в основной капитал (без учета бюджетных инвестиций), на душу населения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тыс.руб.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164,04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211,22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5871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Увеличение среднемесячной заработной платы работников организаций, не относящихся к субъектам малого предпринимательства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108,20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созданных рабочих мест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4 306,00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5 023,00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673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Темп роста (индекс роста) физического объема инвестиций в основной капитал, за исключением инвестиций инфраструктурных монополий (федеральные проекты) и бюджетных ассигнований федерального бюджета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132,11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183,51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1732049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424936" cy="50405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28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444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494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4944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6879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18312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642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6609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«Предпринимательство» -192 тыс. руб. (33,7%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2505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конкуренции»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801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обоснованных, частично обоснованных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жалоб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4,50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Количество обоснованных (частично обоснованных)жалоб в 2022 году- 35 шт.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801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несостоявшихся закупок от общего количества конкурентных закупок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13,70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894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Доля общей экономии денежных средств по результатам определения поставщиков (подрядчиков, исполнителей)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3590181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859184"/>
          <a:ext cx="8208912" cy="51621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12414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566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286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«Предпринимательство» -192 тыс. руб. (33,7%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887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конкуренции»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2341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закупок среди субъектов малого и среднего предпринимательства, социально ориентированных некоммерческих организаций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34,50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Сумма контрактов, заключенных с СМП, СОНКО составила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в 2022 году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1 425 977 525,14 руб.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2341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Среднее количество участников состоявшихся закупок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0537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реализованных требований Стандарта развития конкуренции в муниципальном образовании Московской области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8675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</a:t>
            </a:r>
            <a:r>
              <a:rPr lang="ru-RU" sz="1400" dirty="0" smtClean="0">
                <a:latin typeface="Georgia" panose="02040502050405020303" pitchFamily="18" charset="0"/>
              </a:rPr>
              <a:t>самоуправления</a:t>
            </a:r>
            <a:endParaRPr lang="ru-RU" sz="1400" dirty="0">
              <a:latin typeface="Georgia" panose="02040502050405020303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611560" y="2780928"/>
            <a:ext cx="2124475" cy="1095896"/>
            <a:chOff x="0" y="0"/>
            <a:chExt cx="2124475" cy="109589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Прямоугольник 6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60960" rIns="121920" bIns="6096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200" b="1" kern="1200" dirty="0" smtClean="0">
                  <a:latin typeface="Georgia" panose="02040502050405020303" pitchFamily="18" charset="0"/>
                </a:rPr>
                <a:t>Бюджет</a:t>
              </a:r>
              <a:endParaRPr lang="ru-RU" sz="3200" b="1" kern="1200" dirty="0">
                <a:latin typeface="Georgia" panose="02040502050405020303" pitchFamily="18" charset="0"/>
              </a:endParaRPr>
            </a:p>
          </p:txBody>
        </p:sp>
      </p:grpSp>
      <p:sp>
        <p:nvSpPr>
          <p:cNvPr id="8" name="Стрелка вправо 7"/>
          <p:cNvSpPr/>
          <p:nvPr/>
        </p:nvSpPr>
        <p:spPr>
          <a:xfrm>
            <a:off x="2751552" y="2780928"/>
            <a:ext cx="1039615" cy="1095896"/>
          </a:xfrm>
          <a:prstGeom prst="rightArrow">
            <a:avLst>
              <a:gd name="adj1" fmla="val 75000"/>
              <a:gd name="adj2" fmla="val 50000"/>
            </a:avLst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Прямоугольник 8"/>
          <p:cNvSpPr/>
          <p:nvPr/>
        </p:nvSpPr>
        <p:spPr>
          <a:xfrm>
            <a:off x="3759050" y="1772816"/>
            <a:ext cx="2088232" cy="93610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Georgia" panose="02040502050405020303" pitchFamily="18" charset="0"/>
              </a:rPr>
              <a:t>Доходы</a:t>
            </a:r>
            <a:endParaRPr lang="ru-RU" sz="2800" b="1" dirty="0">
              <a:latin typeface="Georgia" panose="02040502050405020303" pitchFamily="18" charset="0"/>
            </a:endParaRPr>
          </a:p>
        </p:txBody>
      </p:sp>
      <p:sp>
        <p:nvSpPr>
          <p:cNvPr id="10" name="Плюс 9"/>
          <p:cNvSpPr/>
          <p:nvPr/>
        </p:nvSpPr>
        <p:spPr>
          <a:xfrm>
            <a:off x="4644008" y="3214292"/>
            <a:ext cx="318316" cy="28803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314934" y="4283613"/>
            <a:ext cx="3182287" cy="151216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Georgia" panose="02040502050405020303" pitchFamily="18" charset="0"/>
              </a:rPr>
              <a:t>Источники финансирования дефицита бюджета</a:t>
            </a:r>
            <a:endParaRPr lang="ru-RU" sz="2400" b="1" dirty="0">
              <a:latin typeface="Georgia" panose="02040502050405020303" pitchFamily="18" charset="0"/>
            </a:endParaRPr>
          </a:p>
        </p:txBody>
      </p:sp>
      <p:sp>
        <p:nvSpPr>
          <p:cNvPr id="12" name="Равно 11"/>
          <p:cNvSpPr/>
          <p:nvPr/>
        </p:nvSpPr>
        <p:spPr>
          <a:xfrm>
            <a:off x="6065173" y="3214292"/>
            <a:ext cx="432048" cy="32911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660232" y="2643256"/>
            <a:ext cx="2016223" cy="146855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Georgia" panose="02040502050405020303" pitchFamily="18" charset="0"/>
              </a:rPr>
              <a:t>Расходы</a:t>
            </a:r>
            <a:endParaRPr lang="ru-RU" sz="280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08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859184"/>
          <a:ext cx="8208912" cy="54341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31395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246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763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«Предпринимательство» -192 тыс. руб. (33,7%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311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«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конкуренции»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624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стоимости контрактов, заключенных с единственным поставщиком по несостоявшимся закупкам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51,70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Сумма цен контрактов, заключенных с единственным поставщиком (подрядчиком, исполнителем) в соответствии с пунктом 25 части 1 статьи 93 Федерального закона № 44-ФЗ в текущем финансовом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году составила 4 млрд. руб.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624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общей экономии денежных средств по результатам осуществления конкурентных закупок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5398704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790204"/>
          <a:ext cx="8280920" cy="60088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510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231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280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2808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5052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13220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849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603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«Предпринимательство» -192 тыс. руб. (33,7%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807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 «Развитие малого и среднего предпринимательства»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111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среднесписочной численности работников (без внешних совместителей) малых предприятий в среднесписочной численности работников (без внешних совместителей) всех предприятий и организаций          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26,80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25,80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Среднесписочная численность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работников (без внешних совместителей) малых предприятий в 2022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году составила 21 597 чел.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61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Число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субъектов малого и среднего предпринимательства в расчете на 10 тыс. человек населения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508,40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512,64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61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Малый бизнес большого региона. Прирост количества субъектов малого и среднего предпринимательства на 10 тыс. населения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32,03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61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Количество </a:t>
                      </a:r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самозанятых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граждан, зафиксировавших свой статус, с учетом введения налогового режима для </a:t>
                      </a:r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самозанятых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нарастающим итогом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4 578,00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4 652,00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вновь созданных субъектов малого и среднего бизнеса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2 149,00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2126242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23528" y="908721"/>
          <a:ext cx="8352927" cy="54726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275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219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2692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2692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4953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09329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480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0706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«Предпринимательство» -192 тыс. руб. (33,7%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8518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 «Развитие потребительского рынка и услуг»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6120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Обеспеченность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населения площадью торговых объектов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кв.м/1000 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1 265,50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1 302,20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026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Прирост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площадей торговых объектов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кв.м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209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Прирост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посадочных мест на объектах общественного питания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Посадочные места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222,00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19384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Прирост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рабочих мест на объектах бытового обслуживания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Рабочие места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4122311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23528" y="908721"/>
          <a:ext cx="8280920" cy="45461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9628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114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1634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634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4048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29573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605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045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«Предпринимательство» -192 тыс. руб. (33,7%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50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 «Развитие потребительского рынка и услуг»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544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Доля ОДС, соответствующих требованиям, нормам и стандартам действующего законодательства, от общего количества ОДС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77,00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544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обращений по вопросу защиты прав потребителей от общего количества поступивших обращений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7072212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1"/>
          <a:ext cx="8208912" cy="55499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740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830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«Управление имуществом и муниципальными финансами» - 1 182 122,2 тыс. руб.             (94,5 % от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плана)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742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   I  «Развитие имущественного комплекса»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Эффективность работы по взысканию задолженности по арендной плате за земельные участки,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Невыполнение показателя связано с длительным периодом (от направления претензии до получения исполнительного листа) отработки задолженности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Эффективность работы по взысканию задолженности по арендной плате за муниципальное имущество и землю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102,40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Поступления доходов в бюджет муниципального образования от распоряжения земельными участками,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94,59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Прогнозный объем поступлений –587 749,68 тыс. руб. ; фактические поступления доходов –621 372,80тыс. руб.  (план выполнен на 94,59%)  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Поступления доходов в бюджет муниципального образования от распоряжения муниципальным имуществом и землей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105,16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158784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5" y="908720"/>
          <a:ext cx="8424937" cy="56036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28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2853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0075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7556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70724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01876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857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134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«Управление имуществом и муниципальными финансами» - 1 182 122,2 тыс. руб.             (94,5 % от плана)</a:t>
                      </a:r>
                    </a:p>
                    <a:p>
                      <a:pPr algn="ctr" fontAlgn="ctr"/>
                      <a:endParaRPr lang="ru-RU" sz="1200" b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2557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   I  «Развитие имущественного комплекса»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021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Предоставление земельных участков многодетным семьям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65,65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Количество предоставленных земельных участков многодетным семьям за период с момента реализации </a:t>
                      </a: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закона и по </a:t>
                      </a:r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отчетную дату составило </a:t>
                      </a: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944.  </a:t>
                      </a:r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Количество многодетных семей признанных нуждающимися в обеспечении землей постоянно увеличивается и к концу  </a:t>
                      </a: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году </a:t>
                      </a: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составило 1438. </a:t>
                      </a:r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Работа по предоставлению земельных участков продолжится в </a:t>
                      </a: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году.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21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Проверка использования земель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382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Исключение незаконных решений по земле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234,38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 </a:t>
                      </a: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2022 </a:t>
                      </a:r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году было допущено </a:t>
                      </a: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93 инцидента </a:t>
                      </a:r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при подготовке проекта решения.  Ведется работа по улучшению качества предоставления услуг</a:t>
                      </a:r>
                      <a:r>
                        <a:rPr lang="ru-RU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.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0118851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395536" y="908720"/>
          <a:ext cx="8208911" cy="4945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01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125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174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0666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073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4139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15845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 невыполнения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773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5637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«Управление имуществом и муниципальными финансами» - 1 182 122,2 тыс. руб.             (94,5 % от плана)</a:t>
                      </a:r>
                    </a:p>
                    <a:p>
                      <a:pPr algn="ctr" fontAlgn="ctr"/>
                      <a:endParaRPr lang="ru-RU" sz="1200" b="1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53699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   I  «Развитие имущественного комплекса»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объектов недвижимого имущества, поставленных на ГКУ по результатам МЗК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68,00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063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Прирост земельного налога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102,00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386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проведенных аукционов на право заключения договоров аренды земельных участков для субъектов малого и среднего предпринимательства к общему количеству таких торгов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В </a:t>
                      </a:r>
                      <a:r>
                        <a:rPr kumimoji="0" lang="ru-RU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2022 </a:t>
                      </a:r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году </a:t>
                      </a:r>
                      <a:r>
                        <a:rPr kumimoji="0" lang="ru-RU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проведение </a:t>
                      </a:r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аукционов на право заключения договоров аренды земельных участков для субъектов малого и среднего </a:t>
                      </a:r>
                      <a:r>
                        <a:rPr kumimoji="0" lang="ru-RU" sz="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предпринимательства не </a:t>
                      </a:r>
                      <a:r>
                        <a:rPr kumimoji="0"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проводилось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8293061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395536" y="274638"/>
            <a:ext cx="7834064" cy="633412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2857563"/>
              </p:ext>
            </p:extLst>
          </p:nvPr>
        </p:nvGraphicFramePr>
        <p:xfrm>
          <a:off x="395535" y="908721"/>
          <a:ext cx="8136906" cy="50020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809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4798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0598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6338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3858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82449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019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4813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«Управление имуществом и муниципальными финансами» 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171450" marR="0" lvl="0" indent="-1714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1 182 122,2 тыс. руб.  (94,5 %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4702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   III  «Совершенствование муниципальной службы Московской области»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436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муниципальных служащих, прошедших обучение по программам профессиональной переподготовки и повышения квалификации от общего числа муниципальных служащих Администрации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41,80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99572">
                <a:tc gridSpan="5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   IV  «Управление муниципальными финансами»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2548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Увеличение налоговых доходов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963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отношения объема расходов на обслуживание муниципального долга городского округа Домодедово к объему расходов бюджета городского округа Домодедово (за исключением объема расходов, которые осуществляются за счет субвенций, предоставляемых из бюджетов бюджетной системы Российской Федерации), на уровне, не превышающем 5 %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2322397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5902561"/>
              </p:ext>
            </p:extLst>
          </p:nvPr>
        </p:nvGraphicFramePr>
        <p:xfrm>
          <a:off x="395535" y="908721"/>
          <a:ext cx="8424937" cy="45880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855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442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035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4308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546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84248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652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189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«Управление имуществом и муниципальными финансами» 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1 182 122,2 тыс. руб.  (94,5 % от плана)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3881">
                <a:tc gridSpan="5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   IV  «Управление муниципальными финансами»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532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Снижение задолженности по имущественным налогам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консолидированный бюджет Московской области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0081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отношения дефицита бюджета городского округа Домодедово к общему годовому объему доходов бюджета городского округа Домодедово без учета объема безвозмездных поступлений и (или) поступлений налоговых доходов по дополнительным нормативам отчислений в отчетном финансовом году не превышающим 10% к 2024 году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555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отсутствия кредиторской задолженности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Да/нет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0532069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Информация о результатах </a:t>
            </a:r>
            <a:r>
              <a:rPr lang="ru-RU" sz="1400" dirty="0">
                <a:latin typeface="Georgia" panose="02040502050405020303" pitchFamily="18" charset="0"/>
              </a:rPr>
              <a:t>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467544" y="1124744"/>
          <a:ext cx="8208912" cy="43704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093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743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6519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7406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8595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9621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Ед. измерения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2022 год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2022 года  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Причины</a:t>
                      </a:r>
                      <a:r>
                        <a:rPr kumimoji="0" lang="ru-RU" sz="1000" b="1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невыполнения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023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366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 программа   «Развитие институтов гражданского общества, повышение эффективности местного самоуправления и реализации молодежной политики» - 178 998,95тыс. руб. (96,1 % от плана)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671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«Развитие системы информирования населения о деятельности органов местного самоуправления Московской области, создание доступной современной медиасреды»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454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Информирование населения через СМИ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200,76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4 689,25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Уровень информированности населения в социальных сетях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коэф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460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Наличие незаконных рекламных конструкций, установленных на территории муниципального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Демонтаж 8-ти незаконных рекламных конструкций перенесен на 2023 год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980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Наличие задолженности в муниципальный бюджет по платежам за установку и эксплуатацию рекламных конструкций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51625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Другая 6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7A7BAE"/>
      </a:accent1>
      <a:accent2>
        <a:srgbClr val="529CA4"/>
      </a:accent2>
      <a:accent3>
        <a:srgbClr val="B363B5"/>
      </a:accent3>
      <a:accent4>
        <a:srgbClr val="D67F4A"/>
      </a:accent4>
      <a:accent5>
        <a:srgbClr val="A56E49"/>
      </a:accent5>
      <a:accent6>
        <a:srgbClr val="73A0BF"/>
      </a:accent6>
      <a:hlink>
        <a:srgbClr val="81BDC9"/>
      </a:hlink>
      <a:folHlink>
        <a:srgbClr val="C9B285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22646</TotalTime>
  <Words>23984</Words>
  <Application>Microsoft Office PowerPoint</Application>
  <PresentationFormat>Экран (4:3)</PresentationFormat>
  <Paragraphs>7160</Paragraphs>
  <Slides>177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177</vt:i4>
      </vt:variant>
    </vt:vector>
  </HeadingPairs>
  <TitlesOfParts>
    <vt:vector size="188" baseType="lpstr">
      <vt:lpstr>Arial</vt:lpstr>
      <vt:lpstr>Calibri</vt:lpstr>
      <vt:lpstr>Georgia</vt:lpstr>
      <vt:lpstr>Lucida Sans Unicode</vt:lpstr>
      <vt:lpstr>Times New Roman</vt:lpstr>
      <vt:lpstr>Times New Roman Cyr</vt:lpstr>
      <vt:lpstr>Verdana</vt:lpstr>
      <vt:lpstr>Wingdings</vt:lpstr>
      <vt:lpstr>Wingdings 2</vt:lpstr>
      <vt:lpstr>Wingdings 3</vt:lpstr>
      <vt:lpstr>Открытая</vt:lpstr>
      <vt:lpstr>Бюджет для граждан на основании проекта  Решения Совета депутатов городского округа Домодедово «Об отчете об исполнении бюджета городского округа Домодедово за 2022 год»  </vt:lpstr>
      <vt:lpstr>Глоссарий</vt:lpstr>
      <vt:lpstr>Социально-экономические условия реализации бюджетной и налоговой политики Московской области</vt:lpstr>
      <vt:lpstr>Численность постоянного населения                                                               (тыс. чел.)</vt:lpstr>
      <vt:lpstr>Среднемесячная заработная плата работников крупных и средних организаций (руб.)</vt:lpstr>
      <vt:lpstr>Ввод  в эксплуатацию жилых домов, построенных за счет всех источников финансирования  (тыс. м2 общей площади)</vt:lpstr>
      <vt:lpstr>Уровень обеспеченности населения жильем на конец года           (кв. м. на человека)</vt:lpstr>
      <vt:lpstr>Бюджетная политика городского округа Домодедово</vt:lpstr>
      <vt:lpstr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самоуправления</vt:lpstr>
      <vt:lpstr>Презентация PowerPoint</vt:lpstr>
      <vt:lpstr>Основные параметры отчета об исполнении бюджета городского округа  Домодедово за 2022 год (тыс. руб.)</vt:lpstr>
      <vt:lpstr>Доходы/расходы, дефицит, муниципальный долг 2022 г.  (млн. руб.)</vt:lpstr>
      <vt:lpstr>Объем и структура муниципального внутреннего долга городского округа Домодедово </vt:lpstr>
      <vt:lpstr>Структура налоговых, неналоговых доходов (млн. руб.)</vt:lpstr>
      <vt:lpstr>Изменение структуры налоговых и неналоговых доходов городского округа Домодедово за 2021-2022 годы (млн. руб.)</vt:lpstr>
      <vt:lpstr>Удельный вес налоговых и неналоговых доходов на душу населения (руб./чел.)</vt:lpstr>
      <vt:lpstr>Изменение структуры межбюджетных трансфертов в 2021-2022 годах (млн.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 налоговых ставках и льготах по земельному налогу на 2022 год</vt:lpstr>
      <vt:lpstr>Информация о налоговых ставках и льготах по земельному налогу на 2022 год</vt:lpstr>
      <vt:lpstr>Информация о выпадающих доходах в связи с предоставлением льгот, установленных Решением Совета депутатов городского округа Домодедово от 25.09.2007 №1-4/53 (с учет. изм. и доп.) «Об установлении и введении в действие земельного налога»                                                                                                                       тыс.руб.  </vt:lpstr>
      <vt:lpstr>Информация о налоговых ставках по налогу на имущество физических лиц на 2022 г.</vt:lpstr>
      <vt:lpstr>Информация о расходах бюджета городского округа в 2021-2022 годах  по разделам, (тыс. руб.)</vt:lpstr>
      <vt:lpstr>Информация о расходах бюджета городского округа в 2021-2022 годах  по разделам, подразделам (тыс. руб.)</vt:lpstr>
      <vt:lpstr>Информация о расходах бюджета городского округа в 2021-2022 годах  по разделам, подразделам (тыс. руб.)</vt:lpstr>
      <vt:lpstr>Информация о расходах бюджета городского округа в 2021-2022 годах  по разделам, подразделам (тыс. руб.)</vt:lpstr>
      <vt:lpstr>Информация о расходах бюджета городского округа в 2021-2022 годах  по разделам, подразделам (тыс. руб.)</vt:lpstr>
      <vt:lpstr>Информация о расходах бюджета городского округа в 2021-2022 годах  по разделам, подразделам (тыс. руб.)</vt:lpstr>
      <vt:lpstr>Информация о структуре расходов 2022 года (млн. руб.)</vt:lpstr>
      <vt:lpstr>Информация о фактических расходах  по муниципальным программам в 2022 году (тыс. руб.),  (% исполнения плановых целевых показателей)</vt:lpstr>
      <vt:lpstr>Информация о результатах 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 реализации муниципальных программ городского округа Домодедово</vt:lpstr>
      <vt:lpstr>Информация о результатах 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Информация о результатах реализации муниципальных программ городского округа Домодедово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Сводный оперативный (годовой) отчёт о ходе реализации муниципальных программ городского округа Домодедово за 2022г.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Cоциально -значимые объекты, строительство (реконструкция) которых осуществляется с участием средств бюджета городского округа Домодедово </vt:lpstr>
      <vt:lpstr>Cоциально -значимые объекты, строительство (реконструкция) которых осуществляется с участием средств бюджета городского округа Домодедово </vt:lpstr>
      <vt:lpstr>Финансовое управление администрации городского округа Домодедово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Открытый бюджет</dc:title>
  <dc:creator>Монахова И.В.</dc:creator>
  <cp:lastModifiedBy>Путилова Т.С.</cp:lastModifiedBy>
  <cp:revision>3265</cp:revision>
  <cp:lastPrinted>2019-07-08T12:53:45Z</cp:lastPrinted>
  <dcterms:created xsi:type="dcterms:W3CDTF">2015-09-30T07:48:07Z</dcterms:created>
  <dcterms:modified xsi:type="dcterms:W3CDTF">2023-05-02T07:51:41Z</dcterms:modified>
</cp:coreProperties>
</file>