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0"/>
  </p:notesMasterIdLst>
  <p:sldIdLst>
    <p:sldId id="256" r:id="rId2"/>
    <p:sldId id="1162" r:id="rId3"/>
    <p:sldId id="1283" r:id="rId4"/>
    <p:sldId id="1284" r:id="rId5"/>
    <p:sldId id="1163" r:id="rId6"/>
    <p:sldId id="1180" r:id="rId7"/>
    <p:sldId id="1181" r:id="rId8"/>
    <p:sldId id="1182" r:id="rId9"/>
    <p:sldId id="1183" r:id="rId10"/>
    <p:sldId id="1184" r:id="rId11"/>
    <p:sldId id="1185" r:id="rId12"/>
    <p:sldId id="1186" r:id="rId13"/>
    <p:sldId id="1164" r:id="rId14"/>
    <p:sldId id="1165" r:id="rId15"/>
    <p:sldId id="1166" r:id="rId16"/>
    <p:sldId id="1167" r:id="rId17"/>
    <p:sldId id="1168" r:id="rId18"/>
    <p:sldId id="1285" r:id="rId19"/>
    <p:sldId id="1170" r:id="rId20"/>
    <p:sldId id="1171" r:id="rId21"/>
    <p:sldId id="1172" r:id="rId22"/>
    <p:sldId id="1173" r:id="rId23"/>
    <p:sldId id="1174" r:id="rId24"/>
    <p:sldId id="1175" r:id="rId25"/>
    <p:sldId id="1176" r:id="rId26"/>
    <p:sldId id="1177" r:id="rId27"/>
    <p:sldId id="1178" r:id="rId28"/>
    <p:sldId id="1179" r:id="rId29"/>
    <p:sldId id="971" r:id="rId30"/>
    <p:sldId id="972" r:id="rId31"/>
    <p:sldId id="973" r:id="rId32"/>
    <p:sldId id="974" r:id="rId33"/>
    <p:sldId id="975" r:id="rId34"/>
    <p:sldId id="976" r:id="rId35"/>
    <p:sldId id="977" r:id="rId36"/>
    <p:sldId id="978" r:id="rId37"/>
    <p:sldId id="1187" r:id="rId38"/>
    <p:sldId id="1188" r:id="rId39"/>
    <p:sldId id="1189" r:id="rId40"/>
    <p:sldId id="1190" r:id="rId41"/>
    <p:sldId id="1191" r:id="rId42"/>
    <p:sldId id="1192" r:id="rId43"/>
    <p:sldId id="1193" r:id="rId44"/>
    <p:sldId id="1194" r:id="rId45"/>
    <p:sldId id="1195" r:id="rId46"/>
    <p:sldId id="1196" r:id="rId47"/>
    <p:sldId id="1197" r:id="rId48"/>
    <p:sldId id="1198" r:id="rId49"/>
    <p:sldId id="1199" r:id="rId50"/>
    <p:sldId id="1200" r:id="rId51"/>
    <p:sldId id="1201" r:id="rId52"/>
    <p:sldId id="1202" r:id="rId53"/>
    <p:sldId id="1203" r:id="rId54"/>
    <p:sldId id="1204" r:id="rId55"/>
    <p:sldId id="1205" r:id="rId56"/>
    <p:sldId id="1206" r:id="rId57"/>
    <p:sldId id="1207" r:id="rId58"/>
    <p:sldId id="1208" r:id="rId59"/>
    <p:sldId id="1209" r:id="rId60"/>
    <p:sldId id="1210" r:id="rId61"/>
    <p:sldId id="1211" r:id="rId62"/>
    <p:sldId id="1212" r:id="rId63"/>
    <p:sldId id="1213" r:id="rId64"/>
    <p:sldId id="1214" r:id="rId65"/>
    <p:sldId id="1215" r:id="rId66"/>
    <p:sldId id="1216" r:id="rId67"/>
    <p:sldId id="1217" r:id="rId68"/>
    <p:sldId id="1218" r:id="rId69"/>
    <p:sldId id="1219" r:id="rId70"/>
    <p:sldId id="1220" r:id="rId71"/>
    <p:sldId id="1221" r:id="rId72"/>
    <p:sldId id="1222" r:id="rId73"/>
    <p:sldId id="1223" r:id="rId74"/>
    <p:sldId id="1224" r:id="rId75"/>
    <p:sldId id="1225" r:id="rId76"/>
    <p:sldId id="1226" r:id="rId77"/>
    <p:sldId id="1227" r:id="rId78"/>
    <p:sldId id="1228" r:id="rId79"/>
    <p:sldId id="1229" r:id="rId80"/>
    <p:sldId id="1230" r:id="rId81"/>
    <p:sldId id="1231" r:id="rId82"/>
    <p:sldId id="1232" r:id="rId83"/>
    <p:sldId id="1233" r:id="rId84"/>
    <p:sldId id="1234" r:id="rId85"/>
    <p:sldId id="1235" r:id="rId86"/>
    <p:sldId id="1236" r:id="rId87"/>
    <p:sldId id="1237" r:id="rId88"/>
    <p:sldId id="1238" r:id="rId89"/>
    <p:sldId id="1239" r:id="rId90"/>
    <p:sldId id="1240" r:id="rId91"/>
    <p:sldId id="1241" r:id="rId92"/>
    <p:sldId id="1242" r:id="rId93"/>
    <p:sldId id="1243" r:id="rId94"/>
    <p:sldId id="1244" r:id="rId95"/>
    <p:sldId id="1245" r:id="rId96"/>
    <p:sldId id="1246" r:id="rId97"/>
    <p:sldId id="1247" r:id="rId98"/>
    <p:sldId id="1248" r:id="rId99"/>
    <p:sldId id="1249" r:id="rId100"/>
    <p:sldId id="1250" r:id="rId101"/>
    <p:sldId id="1251" r:id="rId102"/>
    <p:sldId id="1252" r:id="rId103"/>
    <p:sldId id="1253" r:id="rId104"/>
    <p:sldId id="1254" r:id="rId105"/>
    <p:sldId id="1255" r:id="rId106"/>
    <p:sldId id="1256" r:id="rId107"/>
    <p:sldId id="1257" r:id="rId108"/>
    <p:sldId id="1258" r:id="rId109"/>
    <p:sldId id="1259" r:id="rId110"/>
    <p:sldId id="1260" r:id="rId111"/>
    <p:sldId id="1261" r:id="rId112"/>
    <p:sldId id="1262" r:id="rId113"/>
    <p:sldId id="1263" r:id="rId114"/>
    <p:sldId id="1264" r:id="rId115"/>
    <p:sldId id="1265" r:id="rId116"/>
    <p:sldId id="1266" r:id="rId117"/>
    <p:sldId id="1267" r:id="rId118"/>
    <p:sldId id="1268" r:id="rId119"/>
    <p:sldId id="1269" r:id="rId120"/>
    <p:sldId id="1270" r:id="rId121"/>
    <p:sldId id="1271" r:id="rId122"/>
    <p:sldId id="1272" r:id="rId123"/>
    <p:sldId id="1273" r:id="rId124"/>
    <p:sldId id="1274" r:id="rId125"/>
    <p:sldId id="1275" r:id="rId126"/>
    <p:sldId id="1276" r:id="rId127"/>
    <p:sldId id="1277" r:id="rId128"/>
    <p:sldId id="1278" r:id="rId129"/>
    <p:sldId id="1279" r:id="rId130"/>
    <p:sldId id="1280" r:id="rId131"/>
    <p:sldId id="1281" r:id="rId132"/>
    <p:sldId id="1282" r:id="rId133"/>
    <p:sldId id="1150" r:id="rId134"/>
    <p:sldId id="1151" r:id="rId135"/>
    <p:sldId id="1152" r:id="rId136"/>
    <p:sldId id="1153" r:id="rId137"/>
    <p:sldId id="1154" r:id="rId138"/>
    <p:sldId id="1155" r:id="rId139"/>
    <p:sldId id="1156" r:id="rId140"/>
    <p:sldId id="1157" r:id="rId141"/>
    <p:sldId id="1143" r:id="rId142"/>
    <p:sldId id="1144" r:id="rId143"/>
    <p:sldId id="1145" r:id="rId144"/>
    <p:sldId id="1146" r:id="rId145"/>
    <p:sldId id="1147" r:id="rId146"/>
    <p:sldId id="1148" r:id="rId147"/>
    <p:sldId id="1149" r:id="rId148"/>
    <p:sldId id="1140" r:id="rId14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BBA8"/>
    <a:srgbClr val="FF0000"/>
    <a:srgbClr val="6E6FA6"/>
    <a:srgbClr val="969696"/>
    <a:srgbClr val="5BA7AD"/>
    <a:srgbClr val="DB8E63"/>
    <a:srgbClr val="BB75BD"/>
    <a:srgbClr val="60619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86400" autoAdjust="0"/>
  </p:normalViewPr>
  <p:slideViewPr>
    <p:cSldViewPr>
      <p:cViewPr varScale="1">
        <p:scale>
          <a:sx n="96" d="100"/>
          <a:sy n="96" d="100"/>
        </p:scale>
        <p:origin x="240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tableStyles" Target="tableStyle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540063093452E-2"/>
                  <c:y val="-0.42825055261404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0D3-4DAC-A901-46033453912D}"/>
                </c:ext>
              </c:extLst>
            </c:dLbl>
            <c:dLbl>
              <c:idx val="1"/>
              <c:layout>
                <c:manualLayout>
                  <c:x val="9.7734742705794398E-3"/>
                  <c:y val="-0.42027041104400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39707537161E-2"/>
                      <c:h val="7.2794740569885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D3-4DAC-A901-46033453912D}"/>
                </c:ext>
              </c:extLst>
            </c:dLbl>
            <c:dLbl>
              <c:idx val="2"/>
              <c:layout>
                <c:manualLayout>
                  <c:x val="1.4660707557293441E-2"/>
                  <c:y val="-0.42760744163125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0D3-4DAC-A901-46033453912D}"/>
                </c:ext>
              </c:extLst>
            </c:dLbl>
            <c:dLbl>
              <c:idx val="3"/>
              <c:layout>
                <c:manualLayout>
                  <c:x val="2.1090688258420611E-2"/>
                  <c:y val="-0.42847388146494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56177978304E-2"/>
                      <c:h val="5.4671568643773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D3-4DAC-A901-46033453912D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D3-4DAC-A901-46033453912D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D3-4DAC-A901-460334539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 план первоначальный</c:v>
                </c:pt>
                <c:pt idx="2">
                  <c:v>2023 год план уточненный</c:v>
                </c:pt>
                <c:pt idx="3">
                  <c:v>2023 год факт 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222.80699999999999</c:v>
                </c:pt>
                <c:pt idx="1">
                  <c:v>188.49799999999999</c:v>
                </c:pt>
                <c:pt idx="2">
                  <c:v>225.59700000000001</c:v>
                </c:pt>
                <c:pt idx="3">
                  <c:v>226.57300000000001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0249600"/>
        <c:axId val="150749952"/>
        <c:axId val="0"/>
      </c:bar3DChart>
      <c:catAx>
        <c:axId val="60249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749952"/>
        <c:crosses val="autoZero"/>
        <c:auto val="1"/>
        <c:lblAlgn val="ctr"/>
        <c:lblOffset val="100"/>
        <c:noMultiLvlLbl val="0"/>
      </c:catAx>
      <c:valAx>
        <c:axId val="150749952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0249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F05F-4815-900C-C06923C36A89}"/>
              </c:ext>
            </c:extLst>
          </c:dPt>
          <c:dPt>
            <c:idx val="1"/>
            <c:bubble3D val="0"/>
            <c:explosion val="10"/>
            <c:extLst>
              <c:ext xmlns:c16="http://schemas.microsoft.com/office/drawing/2014/chart" uri="{C3380CC4-5D6E-409C-BE32-E72D297353CC}">
                <c16:uniqueId val="{00000001-F05F-4815-900C-C06923C36A89}"/>
              </c:ext>
            </c:extLst>
          </c:dPt>
          <c:dPt>
            <c:idx val="2"/>
            <c:bubble3D val="0"/>
            <c:explosion val="6"/>
            <c:extLst>
              <c:ext xmlns:c16="http://schemas.microsoft.com/office/drawing/2014/chart" uri="{C3380CC4-5D6E-409C-BE32-E72D297353CC}">
                <c16:uniqueId val="{00000002-F05F-4815-900C-C06923C36A89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3-F05F-4815-900C-C06923C36A89}"/>
              </c:ext>
            </c:extLst>
          </c:dPt>
          <c:dPt>
            <c:idx val="4"/>
            <c:bubble3D val="0"/>
            <c:explosion val="12"/>
            <c:extLst>
              <c:ext xmlns:c16="http://schemas.microsoft.com/office/drawing/2014/chart" uri="{C3380CC4-5D6E-409C-BE32-E72D297353CC}">
                <c16:uniqueId val="{00000004-F05F-4815-900C-C06923C36A89}"/>
              </c:ext>
            </c:extLst>
          </c:dPt>
          <c:dPt>
            <c:idx val="5"/>
            <c:bubble3D val="0"/>
            <c:explosion val="34"/>
            <c:extLst>
              <c:ext xmlns:c16="http://schemas.microsoft.com/office/drawing/2014/chart" uri="{C3380CC4-5D6E-409C-BE32-E72D297353CC}">
                <c16:uniqueId val="{00000005-F05F-4815-900C-C06923C36A89}"/>
              </c:ext>
            </c:extLst>
          </c:dPt>
          <c:dPt>
            <c:idx val="6"/>
            <c:bubble3D val="0"/>
            <c:explosion val="13"/>
            <c:extLst>
              <c:ext xmlns:c16="http://schemas.microsoft.com/office/drawing/2014/chart" uri="{C3380CC4-5D6E-409C-BE32-E72D297353CC}">
                <c16:uniqueId val="{00000006-F05F-4815-900C-C06923C36A89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7-F05F-4815-900C-C06923C36A89}"/>
              </c:ext>
            </c:extLst>
          </c:dPt>
          <c:dPt>
            <c:idx val="8"/>
            <c:bubble3D val="0"/>
            <c:explosion val="14"/>
            <c:extLst>
              <c:ext xmlns:c16="http://schemas.microsoft.com/office/drawing/2014/chart" uri="{C3380CC4-5D6E-409C-BE32-E72D297353CC}">
                <c16:uniqueId val="{00000008-F05F-4815-900C-C06923C36A89}"/>
              </c:ext>
            </c:extLst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F05F-4815-900C-C06923C36A89}"/>
              </c:ext>
            </c:extLst>
          </c:dPt>
          <c:dPt>
            <c:idx val="10"/>
            <c:bubble3D val="0"/>
            <c:explosion val="22"/>
            <c:extLst>
              <c:ext xmlns:c16="http://schemas.microsoft.com/office/drawing/2014/chart" uri="{C3380CC4-5D6E-409C-BE32-E72D297353CC}">
                <c16:uniqueId val="{0000000B-F05F-4815-900C-C06923C36A89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12,4</a:t>
                    </a:r>
                  </a:p>
                  <a:p>
                    <a:r>
                      <a:rPr lang="en-US" baseline="0" dirty="0" smtClean="0"/>
                      <a:t>0,1%</a:t>
                    </a:r>
                    <a:endParaRPr lang="en-US" baseline="0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5F-4815-900C-C06923C36A89}"/>
                </c:ext>
              </c:extLst>
            </c:dLbl>
            <c:dLbl>
              <c:idx val="7"/>
              <c:layout>
                <c:manualLayout>
                  <c:x val="-1.8984519296199088E-2"/>
                  <c:y val="2.93473520104676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5F-4815-900C-C06923C36A89}"/>
                </c:ext>
              </c:extLst>
            </c:dLbl>
            <c:dLbl>
              <c:idx val="8"/>
              <c:layout>
                <c:manualLayout>
                  <c:x val="3.2206790123456792E-2"/>
                  <c:y val="2.567564641506048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5F-4815-900C-C06923C36A89}"/>
                </c:ext>
              </c:extLst>
            </c:dLbl>
            <c:dLbl>
              <c:idx val="10"/>
              <c:layout>
                <c:manualLayout>
                  <c:x val="1.0765468552542044E-2"/>
                  <c:y val="2.342043525774189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31,2</a:t>
                    </a:r>
                  </a:p>
                  <a:p>
                    <a:r>
                      <a:rPr lang="en-US" baseline="0" dirty="0" smtClean="0"/>
                      <a:t>0,2%</a:t>
                    </a:r>
                    <a:endParaRPr lang="en-US" baseline="0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5F-4815-900C-C06923C36A8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1683.3</c:v>
                </c:pt>
                <c:pt idx="1">
                  <c:v>91.5</c:v>
                </c:pt>
                <c:pt idx="2">
                  <c:v>955.8</c:v>
                </c:pt>
                <c:pt idx="3">
                  <c:v>1612.6</c:v>
                </c:pt>
                <c:pt idx="4">
                  <c:v>12.4</c:v>
                </c:pt>
                <c:pt idx="5">
                  <c:v>6148</c:v>
                </c:pt>
                <c:pt idx="6">
                  <c:v>812.7</c:v>
                </c:pt>
                <c:pt idx="7">
                  <c:v>187.6</c:v>
                </c:pt>
                <c:pt idx="8">
                  <c:v>1877.1</c:v>
                </c:pt>
                <c:pt idx="9">
                  <c:v>79.900000000000006</c:v>
                </c:pt>
                <c:pt idx="10">
                  <c:v>31.2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05F-4815-900C-C06923C36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4159736968429082E-3"/>
                  <c:y val="-0.378456430188312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C5E-4467-8675-C926C12272B3}"/>
                </c:ext>
              </c:extLst>
            </c:dLbl>
            <c:dLbl>
              <c:idx val="1"/>
              <c:layout>
                <c:manualLayout>
                  <c:x val="1.4595989853671503E-2"/>
                  <c:y val="-0.39867984017101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C5E-4467-8675-C926C12272B3}"/>
                </c:ext>
              </c:extLst>
            </c:dLbl>
            <c:dLbl>
              <c:idx val="2"/>
              <c:layout>
                <c:manualLayout>
                  <c:x val="1.4844262587175848E-2"/>
                  <c:y val="-0.407758295953227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C5E-4467-8675-C926C12272B3}"/>
                </c:ext>
              </c:extLst>
            </c:dLbl>
            <c:dLbl>
              <c:idx val="3"/>
              <c:layout>
                <c:manualLayout>
                  <c:x val="1.887565427740721E-2"/>
                  <c:y val="-0.41858586893122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C5E-4467-8675-C926C12272B3}"/>
                </c:ext>
              </c:extLst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5E-4467-8675-C926C12272B3}"/>
                </c:ext>
              </c:extLst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5E-4467-8675-C926C12272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 план первоначальный</c:v>
                </c:pt>
                <c:pt idx="2">
                  <c:v>2023 год план уточненный</c:v>
                </c:pt>
                <c:pt idx="3">
                  <c:v>2023 год факт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83591.399999999994</c:v>
                </c:pt>
                <c:pt idx="1">
                  <c:v>88631.3</c:v>
                </c:pt>
                <c:pt idx="2">
                  <c:v>93014.1</c:v>
                </c:pt>
                <c:pt idx="3">
                  <c:v>98184.7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5E-4467-8675-C926C12272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0773120"/>
        <c:axId val="150774912"/>
        <c:axId val="0"/>
      </c:bar3DChart>
      <c:catAx>
        <c:axId val="15077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774912"/>
        <c:crosses val="autoZero"/>
        <c:auto val="1"/>
        <c:lblAlgn val="ctr"/>
        <c:lblOffset val="100"/>
        <c:noMultiLvlLbl val="0"/>
      </c:catAx>
      <c:valAx>
        <c:axId val="150774912"/>
        <c:scaling>
          <c:orientation val="minMax"/>
          <c:max val="1100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773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81485070034954E-2"/>
          <c:y val="1.723501310311926E-2"/>
          <c:w val="0.90617882735251643"/>
          <c:h val="0.9245892613239051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26476156114667E-3"/>
                  <c:y val="-0.424552762366681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559004127746493E-2"/>
                      <c:h val="7.16013171739087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2E1-44F1-86F3-1241CBC49EBF}"/>
                </c:ext>
              </c:extLst>
            </c:dLbl>
            <c:dLbl>
              <c:idx val="1"/>
              <c:layout>
                <c:manualLayout>
                  <c:x val="1.2545881654175178E-2"/>
                  <c:y val="-0.244747315657737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2E1-44F1-86F3-1241CBC49EBF}"/>
                </c:ext>
              </c:extLst>
            </c:dLbl>
            <c:dLbl>
              <c:idx val="2"/>
              <c:layout>
                <c:manualLayout>
                  <c:x val="9.042999622704188E-3"/>
                  <c:y val="-0.41935705060548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2E1-44F1-86F3-1241CBC49EBF}"/>
                </c:ext>
              </c:extLst>
            </c:dLbl>
            <c:dLbl>
              <c:idx val="3"/>
              <c:layout>
                <c:manualLayout>
                  <c:x val="1.0524605172074897E-2"/>
                  <c:y val="-0.43234759046380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2E1-44F1-86F3-1241CBC49EBF}"/>
                </c:ext>
              </c:extLst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E1-44F1-86F3-1241CBC49EBF}"/>
                </c:ext>
              </c:extLst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E1-44F1-86F3-1241CBC49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 план первоначальный</c:v>
                </c:pt>
                <c:pt idx="2">
                  <c:v>2023 год  план уточненный</c:v>
                </c:pt>
                <c:pt idx="3">
                  <c:v>2023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633.79999999999995</c:v>
                </c:pt>
                <c:pt idx="1">
                  <c:v>377.8</c:v>
                </c:pt>
                <c:pt idx="2">
                  <c:v>721.38</c:v>
                </c:pt>
                <c:pt idx="3">
                  <c:v>688.32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E1-44F1-86F3-1241CBC49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0954752"/>
        <c:axId val="150956288"/>
        <c:axId val="0"/>
      </c:bar3DChart>
      <c:catAx>
        <c:axId val="150954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956288"/>
        <c:crosses val="autoZero"/>
        <c:auto val="1"/>
        <c:lblAlgn val="ctr"/>
        <c:lblOffset val="100"/>
        <c:noMultiLvlLbl val="0"/>
      </c:catAx>
      <c:valAx>
        <c:axId val="150956288"/>
        <c:scaling>
          <c:orientation val="minMax"/>
          <c:max val="8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95475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756985055230668E-2"/>
                  <c:y val="-0.395650692604135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F80-4E34-881F-DB00EDD33BB6}"/>
                </c:ext>
              </c:extLst>
            </c:dLbl>
            <c:dLbl>
              <c:idx val="1"/>
              <c:layout>
                <c:manualLayout>
                  <c:x val="1.2178945137782985E-2"/>
                  <c:y val="-0.399834588691534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872386607249406E-2"/>
                      <c:h val="0.110506384707254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80-4E34-881F-DB00EDD33BB6}"/>
                </c:ext>
              </c:extLst>
            </c:dLbl>
            <c:dLbl>
              <c:idx val="2"/>
              <c:layout>
                <c:manualLayout>
                  <c:x val="1.4051332033788173E-2"/>
                  <c:y val="-0.39003884698987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F80-4E34-881F-DB00EDD33BB6}"/>
                </c:ext>
              </c:extLst>
            </c:dLbl>
            <c:dLbl>
              <c:idx val="3"/>
              <c:layout>
                <c:manualLayout>
                  <c:x val="1.8843404808317088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F80-4E34-881F-DB00EDD33B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 план первонач.</c:v>
                </c:pt>
                <c:pt idx="2">
                  <c:v>2023 год план уточн.</c:v>
                </c:pt>
                <c:pt idx="3">
                  <c:v>2023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40.67</c:v>
                </c:pt>
                <c:pt idx="1">
                  <c:v>49.2</c:v>
                </c:pt>
                <c:pt idx="2">
                  <c:v>43.36</c:v>
                </c:pt>
                <c:pt idx="3">
                  <c:v>43.39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80-4E34-881F-DB00EDD33B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1005440"/>
        <c:axId val="151007232"/>
        <c:axId val="0"/>
      </c:bar3DChart>
      <c:catAx>
        <c:axId val="15100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1007232"/>
        <c:crosses val="autoZero"/>
        <c:auto val="1"/>
        <c:lblAlgn val="ctr"/>
        <c:lblOffset val="100"/>
        <c:noMultiLvlLbl val="0"/>
      </c:catAx>
      <c:valAx>
        <c:axId val="151007232"/>
        <c:scaling>
          <c:orientation val="minMax"/>
          <c:max val="55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1005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67386021191803E-2"/>
          <c:y val="5.8915954814164152E-2"/>
          <c:w val="0.75592993584135315"/>
          <c:h val="0.8186640036060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1.5041271709914409E-3"/>
                  <c:y val="4.4866809670720349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536-4115-92AD-99032B247440}"/>
                </c:ext>
              </c:extLst>
            </c:dLbl>
            <c:dLbl>
              <c:idx val="1"/>
              <c:layout>
                <c:manualLayout>
                  <c:x val="-2.7699626988305116E-2"/>
                  <c:y val="7.08094399767547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BC6-4696-B75A-F5DD3C8F6BD8}"/>
                </c:ext>
              </c:extLst>
            </c:dLbl>
            <c:dLbl>
              <c:idx val="2"/>
              <c:layout>
                <c:manualLayout>
                  <c:x val="-2.3009000483807888E-2"/>
                  <c:y val="6.77114935947287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BC6-4696-B75A-F5DD3C8F6BD8}"/>
                </c:ext>
              </c:extLst>
            </c:dLbl>
            <c:dLbl>
              <c:idx val="3"/>
              <c:layout>
                <c:manualLayout>
                  <c:x val="-1.2345679012345678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на 2023 год</c:v>
                </c:pt>
                <c:pt idx="2">
                  <c:v>Уточненный план на 2023 год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10965</c:v>
                </c:pt>
                <c:pt idx="1">
                  <c:v>13007.9</c:v>
                </c:pt>
                <c:pt idx="2">
                  <c:v>13499.3</c:v>
                </c:pt>
                <c:pt idx="3">
                  <c:v>13007.5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C6-4696-B75A-F5DD3C8F6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6.0185185185185182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BC6-4696-B75A-F5DD3C8F6BD8}"/>
                </c:ext>
              </c:extLst>
            </c:dLbl>
            <c:dLbl>
              <c:idx val="1"/>
              <c:layout>
                <c:manualLayout>
                  <c:x val="2.3148161855927121E-2"/>
                  <c:y val="4.4033568919692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BC6-4696-B75A-F5DD3C8F6BD8}"/>
                </c:ext>
              </c:extLst>
            </c:dLbl>
            <c:dLbl>
              <c:idx val="2"/>
              <c:layout>
                <c:manualLayout>
                  <c:x val="3.3281377398744663E-2"/>
                  <c:y val="-4.5110533238470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BC6-4696-B75A-F5DD3C8F6BD8}"/>
                </c:ext>
              </c:extLst>
            </c:dLbl>
            <c:dLbl>
              <c:idx val="3"/>
              <c:layout>
                <c:manualLayout>
                  <c:x val="2.8364048518168258E-2"/>
                  <c:y val="-9.0445790923515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на 2023 год</c:v>
                </c:pt>
                <c:pt idx="2">
                  <c:v>Уточненный план на 2023 год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11221.8</c:v>
                </c:pt>
                <c:pt idx="1">
                  <c:v>13557.9</c:v>
                </c:pt>
                <c:pt idx="2">
                  <c:v>14166.7</c:v>
                </c:pt>
                <c:pt idx="3">
                  <c:v>13492.1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BC6-4696-B75A-F5DD3C8F6BD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3776768578191175E-3"/>
                  <c:y val="-4.9277822407196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816691903236059E-2"/>
                      <c:h val="6.12091890074891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2BC6-4696-B75A-F5DD3C8F6BD8}"/>
                </c:ext>
              </c:extLst>
            </c:dLbl>
            <c:dLbl>
              <c:idx val="1"/>
              <c:layout>
                <c:manualLayout>
                  <c:x val="3.7545146021731673E-2"/>
                  <c:y val="-4.2128509937642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BC6-4696-B75A-F5DD3C8F6BD8}"/>
                </c:ext>
              </c:extLst>
            </c:dLbl>
            <c:dLbl>
              <c:idx val="2"/>
              <c:layout>
                <c:manualLayout>
                  <c:x val="5.9472181641713355E-2"/>
                  <c:y val="1.4697619067966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71097485798137E-2"/>
                      <c:h val="0.16596802634465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36-4115-92AD-99032B247440}"/>
                </c:ext>
              </c:extLst>
            </c:dLbl>
            <c:dLbl>
              <c:idx val="3"/>
              <c:layout>
                <c:manualLayout>
                  <c:x val="2.3187245475330832E-2"/>
                  <c:y val="-4.9566251897937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на 2023 год</c:v>
                </c:pt>
                <c:pt idx="2">
                  <c:v>Уточненный план на 2023 год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-256.79999999999927</c:v>
                </c:pt>
                <c:pt idx="1">
                  <c:v>-550</c:v>
                </c:pt>
                <c:pt idx="2">
                  <c:v>-807.8</c:v>
                </c:pt>
                <c:pt idx="3">
                  <c:v>-484.6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BC6-4696-B75A-F5DD3C8F6BD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мун.долг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877554094742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на 2023 год</c:v>
                </c:pt>
                <c:pt idx="2">
                  <c:v>Уточненный план на 2023 год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748.1</c:v>
                </c:pt>
                <c:pt idx="1">
                  <c:v>1579.9</c:v>
                </c:pt>
                <c:pt idx="2">
                  <c:v>1744.6</c:v>
                </c:pt>
                <c:pt idx="3">
                  <c:v>1427.5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BC6-4696-B75A-F5DD3C8F6B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6952"/>
        <c:axId val="178320480"/>
        <c:axId val="0"/>
      </c:bar3DChart>
      <c:catAx>
        <c:axId val="178316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0480"/>
        <c:crossesAt val="0"/>
        <c:auto val="1"/>
        <c:lblAlgn val="ctr"/>
        <c:lblOffset val="100"/>
        <c:noMultiLvlLbl val="0"/>
      </c:catAx>
      <c:valAx>
        <c:axId val="178320480"/>
        <c:scaling>
          <c:orientation val="minMax"/>
          <c:max val="15000"/>
          <c:min val="-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6952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  <c:extLst>
              <c:ext xmlns:c16="http://schemas.microsoft.com/office/drawing/2014/chart" uri="{C3380CC4-5D6E-409C-BE32-E72D297353CC}">
                <c16:uniqueId val="{00000001-9804-489A-AC99-A535D0049EF6}"/>
              </c:ext>
            </c:extLst>
          </c:dPt>
          <c:dPt>
            <c:idx val="1"/>
            <c:bubble3D val="0"/>
            <c:explosion val="15"/>
            <c:extLst>
              <c:ext xmlns:c16="http://schemas.microsoft.com/office/drawing/2014/chart" uri="{C3380CC4-5D6E-409C-BE32-E72D297353CC}">
                <c16:uniqueId val="{00000002-9804-489A-AC99-A535D0049EF6}"/>
              </c:ext>
            </c:extLst>
          </c:dPt>
          <c:dPt>
            <c:idx val="2"/>
            <c:bubble3D val="0"/>
            <c:explosion val="17"/>
            <c:extLst>
              <c:ext xmlns:c16="http://schemas.microsoft.com/office/drawing/2014/chart" uri="{C3380CC4-5D6E-409C-BE32-E72D297353CC}">
                <c16:uniqueId val="{00000003-9804-489A-AC99-A535D0049EF6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4-9804-489A-AC99-A535D0049EF6}"/>
              </c:ext>
            </c:extLst>
          </c:dPt>
          <c:dPt>
            <c:idx val="4"/>
            <c:bubble3D val="0"/>
            <c:explosion val="9"/>
            <c:extLst>
              <c:ext xmlns:c16="http://schemas.microsoft.com/office/drawing/2014/chart" uri="{C3380CC4-5D6E-409C-BE32-E72D297353CC}">
                <c16:uniqueId val="{00000005-9804-489A-AC99-A535D0049EF6}"/>
              </c:ext>
            </c:extLst>
          </c:dPt>
          <c:dPt>
            <c:idx val="5"/>
            <c:bubble3D val="0"/>
            <c:explosion val="13"/>
            <c:extLst>
              <c:ext xmlns:c16="http://schemas.microsoft.com/office/drawing/2014/chart" uri="{C3380CC4-5D6E-409C-BE32-E72D297353CC}">
                <c16:uniqueId val="{00000006-9804-489A-AC99-A535D0049EF6}"/>
              </c:ext>
            </c:extLst>
          </c:dPt>
          <c:dPt>
            <c:idx val="6"/>
            <c:bubble3D val="0"/>
            <c:explosion val="16"/>
            <c:extLst>
              <c:ext xmlns:c16="http://schemas.microsoft.com/office/drawing/2014/chart" uri="{C3380CC4-5D6E-409C-BE32-E72D297353CC}">
                <c16:uniqueId val="{00000007-9804-489A-AC99-A535D0049EF6}"/>
              </c:ext>
            </c:extLst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804-489A-AC99-A535D0049EF6}"/>
                </c:ext>
              </c:extLst>
            </c:dLbl>
            <c:dLbl>
              <c:idx val="1"/>
              <c:layout>
                <c:manualLayout>
                  <c:x val="1.5502984698371698E-2"/>
                  <c:y val="-2.02249904331617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804-489A-AC99-A535D0049EF6}"/>
                </c:ext>
              </c:extLst>
            </c:dLbl>
            <c:dLbl>
              <c:idx val="2"/>
              <c:layout>
                <c:manualLayout>
                  <c:x val="2.2800238853735666E-2"/>
                  <c:y val="-8.17617486945896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804-489A-AC99-A535D0049EF6}"/>
                </c:ext>
              </c:extLst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804-489A-AC99-A535D0049EF6}"/>
                </c:ext>
              </c:extLst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804-489A-AC99-A535D0049EF6}"/>
                </c:ext>
              </c:extLst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804-489A-AC99-A535D0049EF6}"/>
                </c:ext>
              </c:extLst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804-489A-AC99-A535D0049E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Налоги на прибыль, доходы: НДФЛ</c:v>
                </c:pt>
                <c:pt idx="1">
                  <c:v>Акцизы</c:v>
                </c:pt>
                <c:pt idx="2">
                  <c:v>Налоги на совокупный доход: УСН, ЕНВД, Патент</c:v>
                </c:pt>
                <c:pt idx="3">
                  <c:v>Налоги на имущество: земельный налог, налог на имущество физических лиц</c:v>
                </c:pt>
                <c:pt idx="4">
                  <c:v>Доходы от использования имущества, в т.ч. аренда земли, аренда недвижимости</c:v>
                </c:pt>
                <c:pt idx="5">
                  <c:v>Доходы от продажи материальных и нематериальных активов</c:v>
                </c:pt>
                <c:pt idx="6">
                  <c:v>Прочие (гос.пошлина, штрафы, плата за негативное воздействие на окружающую среду)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2132.6999999999998</c:v>
                </c:pt>
                <c:pt idx="1">
                  <c:v>117.9</c:v>
                </c:pt>
                <c:pt idx="2">
                  <c:v>992.3</c:v>
                </c:pt>
                <c:pt idx="3" formatCode="#,##0.00">
                  <c:v>1762.7</c:v>
                </c:pt>
                <c:pt idx="4">
                  <c:v>491.5</c:v>
                </c:pt>
                <c:pt idx="5">
                  <c:v>371.8</c:v>
                </c:pt>
                <c:pt idx="6">
                  <c:v>361.2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04-489A-AC99-A535D0049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704212644064131"/>
          <c:y val="0"/>
          <c:w val="0.32851318902830134"/>
          <c:h val="0.80736785418904078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прибыль, доходы: 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A95-4A6B-B5E5-93D1F42F7990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A95-4A6B-B5E5-93D1F42F7990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A95-4A6B-B5E5-93D1F42F7990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1801.2</c:v>
                </c:pt>
                <c:pt idx="1">
                  <c:v>1858</c:v>
                </c:pt>
                <c:pt idx="2">
                  <c:v>2013.1</c:v>
                </c:pt>
                <c:pt idx="3">
                  <c:v>2132.6999999999998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5-4A6B-B5E5-93D1F42F799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A95-4A6B-B5E5-93D1F42F7990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A95-4A6B-B5E5-93D1F42F7990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A95-4A6B-B5E5-93D1F42F7990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119</c:v>
                </c:pt>
                <c:pt idx="1">
                  <c:v>114.9</c:v>
                </c:pt>
                <c:pt idx="2">
                  <c:v>114.9</c:v>
                </c:pt>
                <c:pt idx="3">
                  <c:v>117.9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95-4A6B-B5E5-93D1F42F799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доход: УСН, ЕНВД, Патент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A95-4A6B-B5E5-93D1F42F7990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A95-4A6B-B5E5-93D1F42F7990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A95-4A6B-B5E5-93D1F42F7990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946.6</c:v>
                </c:pt>
                <c:pt idx="1">
                  <c:v>1195</c:v>
                </c:pt>
                <c:pt idx="2">
                  <c:v>985.4</c:v>
                </c:pt>
                <c:pt idx="3">
                  <c:v>992.3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A95-4A6B-B5E5-93D1F42F799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A95-4A6B-B5E5-93D1F42F7990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BA95-4A6B-B5E5-93D1F42F7990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BA95-4A6B-B5E5-93D1F42F7990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2002.8</c:v>
                </c:pt>
                <c:pt idx="1">
                  <c:v>2260</c:v>
                </c:pt>
                <c:pt idx="2">
                  <c:v>2080.9</c:v>
                </c:pt>
                <c:pt idx="3">
                  <c:v>1762.7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BA95-4A6B-B5E5-93D1F42F799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BA95-4A6B-B5E5-93D1F42F7990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BA95-4A6B-B5E5-93D1F42F7990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BA95-4A6B-B5E5-93D1F42F7990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528.6</c:v>
                </c:pt>
                <c:pt idx="1">
                  <c:v>512.70000000000005</c:v>
                </c:pt>
                <c:pt idx="2">
                  <c:v>502</c:v>
                </c:pt>
                <c:pt idx="3">
                  <c:v>491.5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A95-4A6B-B5E5-93D1F42F799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BA95-4A6B-B5E5-93D1F42F7990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BA95-4A6B-B5E5-93D1F42F7990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BA95-4A6B-B5E5-93D1F42F7990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303.39999999999998</c:v>
                </c:pt>
                <c:pt idx="1">
                  <c:v>300</c:v>
                </c:pt>
                <c:pt idx="2">
                  <c:v>359.2</c:v>
                </c:pt>
                <c:pt idx="3">
                  <c:v>371.8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BA95-4A6B-B5E5-93D1F42F799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Прочие (гос.пошлина, штрафы, плата за негативное воздействие на окружающую среду)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9570260228641601E-3"/>
                  <c:y val="-4.8550236008091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BA95-4A6B-B5E5-93D1F42F7990}"/>
                </c:ext>
              </c:extLst>
            </c:dLbl>
            <c:dLbl>
              <c:idx val="1"/>
              <c:layout>
                <c:manualLayout>
                  <c:x val="5.9713506819094406E-3"/>
                  <c:y val="-4.3155977721260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BA95-4A6B-B5E5-93D1F42F7990}"/>
                </c:ext>
              </c:extLst>
            </c:dLbl>
            <c:dLbl>
              <c:idx val="2"/>
              <c:layout>
                <c:manualLayout>
                  <c:x val="1.0449746147068254E-2"/>
                  <c:y val="-4.8550236008091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BA95-4A6B-B5E5-93D1F42F7990}"/>
                </c:ext>
              </c:extLst>
            </c:dLbl>
            <c:dLbl>
              <c:idx val="3"/>
              <c:layout>
                <c:manualLayout>
                  <c:x val="1.3435539034296241E-2"/>
                  <c:y val="-4.5853000674308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243</c:v>
                </c:pt>
                <c:pt idx="1">
                  <c:v>109.6</c:v>
                </c:pt>
                <c:pt idx="2">
                  <c:v>336.6</c:v>
                </c:pt>
                <c:pt idx="3">
                  <c:v>361.2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BA95-4A6B-B5E5-93D1F42F7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1780248"/>
        <c:axId val="511779072"/>
        <c:axId val="0"/>
      </c:bar3DChart>
      <c:catAx>
        <c:axId val="511780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79072"/>
        <c:crosses val="autoZero"/>
        <c:auto val="1"/>
        <c:lblAlgn val="ctr"/>
        <c:lblOffset val="100"/>
        <c:noMultiLvlLbl val="0"/>
      </c:catAx>
      <c:valAx>
        <c:axId val="5117790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80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81793679753908"/>
          <c:y val="3.1303361662756241E-2"/>
          <c:w val="0.87361414054016329"/>
          <c:h val="0.79005477195270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74-42E8-91ED-A401F9929C69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74-42E8-91ED-A401F9929C69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674-42E8-91ED-A401F9929C6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25203</c:v>
                </c:pt>
                <c:pt idx="1">
                  <c:v>27495</c:v>
                </c:pt>
                <c:pt idx="2">
                  <c:v>39841</c:v>
                </c:pt>
                <c:pt idx="3">
                  <c:v>17339</c:v>
                </c:pt>
                <c:pt idx="4">
                  <c:v>31256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74-42E8-91ED-A401F9929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BA5-4FB9-82B7-036985326D02}"/>
                </c:ext>
              </c:extLst>
            </c:dLbl>
            <c:dLbl>
              <c:idx val="1"/>
              <c:layout>
                <c:manualLayout>
                  <c:x val="9.7034448581028408E-3"/>
                  <c:y val="-3.5991316574042191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3</a:t>
                    </a:r>
                    <a:r>
                      <a:rPr lang="en-US" baseline="0" dirty="0" smtClean="0"/>
                      <a:t> 071,3</a:t>
                    </a:r>
                    <a:endParaRPr lang="en-US" dirty="0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020603510778055E-2"/>
                      <c:h val="3.81773937926061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BA5-4FB9-82B7-036985326D02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BA5-4FB9-82B7-036985326D02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BA5-4FB9-82B7-036985326D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1951.5</c:v>
                </c:pt>
                <c:pt idx="1">
                  <c:v>3071.3</c:v>
                </c:pt>
                <c:pt idx="2">
                  <c:v>3500.3</c:v>
                </c:pt>
                <c:pt idx="3">
                  <c:v>3188.1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A5-4FB9-82B7-036985326D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7.4641883523867735E-3"/>
                  <c:y val="-4.429815194737235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BA5-4FB9-82B7-036985326D02}"/>
                </c:ext>
              </c:extLst>
            </c:dLbl>
            <c:dLbl>
              <c:idx val="1"/>
              <c:layout>
                <c:manualLayout>
                  <c:x val="1.6421214375250962E-2"/>
                  <c:y val="-8.09172011362269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BA5-4FB9-82B7-036985326D02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BA5-4FB9-82B7-036985326D02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BA5-4FB9-82B7-036985326D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3080.1</c:v>
                </c:pt>
                <c:pt idx="1">
                  <c:v>3581.5</c:v>
                </c:pt>
                <c:pt idx="2">
                  <c:v>3511.6</c:v>
                </c:pt>
                <c:pt idx="3">
                  <c:v>3497.9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A5-4FB9-82B7-036985326D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6.7177695171481214E-3"/>
                  <c:y val="-1.0311419183822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378240398115121E-2"/>
                      <c:h val="9.1819048361964171E-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ABA5-4FB9-82B7-036985326D02}"/>
                </c:ext>
              </c:extLst>
            </c:dLbl>
            <c:dLbl>
              <c:idx val="1"/>
              <c:layout>
                <c:manualLayout>
                  <c:x val="-2.2392565057160942E-3"/>
                  <c:y val="2.7225508419917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0449863693341522E-2"/>
                      <c:h val="9.1819048361964171E-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BA5-4FB9-82B7-036985326D02}"/>
                </c:ext>
              </c:extLst>
            </c:dLbl>
            <c:dLbl>
              <c:idx val="2"/>
              <c:layout>
                <c:manualLayout>
                  <c:x val="-5.9713506819094406E-3"/>
                  <c:y val="1.059229564744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13506819094406E-3"/>
                      <c:h val="9.1819048361964171E-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ABA5-4FB9-82B7-036985326D02}"/>
                </c:ext>
              </c:extLst>
            </c:dLbl>
            <c:dLbl>
              <c:idx val="3"/>
              <c:layout>
                <c:manualLayout>
                  <c:x val="1.0449863693341522E-2"/>
                  <c:y val="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BA5-4FB9-82B7-036985326D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18.399999999999999</c:v>
                </c:pt>
                <c:pt idx="1">
                  <c:v>5</c:v>
                </c:pt>
                <c:pt idx="2">
                  <c:v>53.9</c:v>
                </c:pt>
                <c:pt idx="3">
                  <c:v>48.9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BA5-4FB9-82B7-036985326D0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4641883523868004E-3"/>
                  <c:y val="-4.1076942688247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BA5-4FB9-82B7-036985326D02}"/>
                </c:ext>
              </c:extLst>
            </c:dLbl>
            <c:dLbl>
              <c:idx val="1"/>
              <c:layout>
                <c:manualLayout>
                  <c:x val="2.9856753409547203E-3"/>
                  <c:y val="-3.1411779702777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BA5-4FB9-82B7-036985326D02}"/>
                </c:ext>
              </c:extLst>
            </c:dLbl>
            <c:dLbl>
              <c:idx val="2"/>
              <c:layout>
                <c:manualLayout>
                  <c:x val="1.0449863693341522E-2"/>
                  <c:y val="-3.74525065686959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2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306617102888721E-2"/>
                      <c:h val="5.2675138270811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ABA5-4FB9-82B7-036985326D02}"/>
                </c:ext>
              </c:extLst>
            </c:dLbl>
            <c:dLbl>
              <c:idx val="3"/>
              <c:layout>
                <c:manualLayout>
                  <c:x val="1.4928376704773601E-2"/>
                  <c:y val="-3.3828070449144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306617102888721E-2"/>
                      <c:h val="4.05936845389736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D37-442A-9A69-8AE11FEA70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</c:formatCode>
                <c:ptCount val="4"/>
                <c:pt idx="0">
                  <c:v>60</c:v>
                </c:pt>
                <c:pt idx="1">
                  <c:v>0</c:v>
                </c:pt>
                <c:pt idx="2">
                  <c:v>56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BA5-4FB9-82B7-036985326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1781424"/>
        <c:axId val="511774760"/>
        <c:axId val="0"/>
      </c:bar3DChart>
      <c:catAx>
        <c:axId val="511781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74760"/>
        <c:crosses val="autoZero"/>
        <c:auto val="1"/>
        <c:lblAlgn val="ctr"/>
        <c:lblOffset val="100"/>
        <c:noMultiLvlLbl val="0"/>
      </c:catAx>
      <c:valAx>
        <c:axId val="5117747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8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16"/>
          <c:y val="0.31393800216514872"/>
          <c:w val="0.21114214071511392"/>
          <c:h val="0.3857084964012488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1 072 303,5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5 178 751,2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102 469,0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392 433,8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150 397,8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186 622,0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85 470,4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958,9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1 403 320,5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165 825,8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915 071,1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(82,4%)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10 110,4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2 175 366,5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и обеспечение безопасности  жизнедеятельности населения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энергоэффективности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2B0A8C-50FE-4EF6-9381-85167FA4C0C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2 392,8    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(81,5%)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C3D5C-7552-45B4-901A-E7E73B305449}" type="parTrans" cxnId="{0DDF2BE6-3EC9-4C4B-B62C-03E8EA59404C}">
      <dgm:prSet/>
      <dgm:spPr/>
      <dgm:t>
        <a:bodyPr/>
        <a:lstStyle/>
        <a:p>
          <a:endParaRPr lang="ru-RU"/>
        </a:p>
      </dgm:t>
    </dgm:pt>
    <dgm:pt modelId="{2F80B51B-DB00-4D34-A1A8-9A3B22C358F2}" type="sibTrans" cxnId="{0DDF2BE6-3EC9-4C4B-B62C-03E8EA59404C}">
      <dgm:prSet/>
      <dgm:spPr/>
      <dgm:t>
        <a:bodyPr/>
        <a:lstStyle/>
        <a:p>
          <a:endParaRPr lang="ru-RU"/>
        </a:p>
      </dgm:t>
    </dgm:pt>
    <dgm:pt modelId="{B0EAF1A2-5426-4BA1-A3AC-FE0A978207E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1200" dirty="0"/>
        </a:p>
      </dgm:t>
    </dgm:pt>
    <dgm:pt modelId="{A87FB07A-1FA1-4074-B8B6-D8F63C4F6F4F}" type="parTrans" cxnId="{754B6E53-80B1-46B2-BF0C-C52A74EDE211}">
      <dgm:prSet/>
      <dgm:spPr/>
      <dgm:t>
        <a:bodyPr/>
        <a:lstStyle/>
        <a:p>
          <a:endParaRPr lang="ru-RU"/>
        </a:p>
      </dgm:t>
    </dgm:pt>
    <dgm:pt modelId="{8CFC0F73-9353-41B0-A5A9-903B3EC1C4CB}" type="sibTrans" cxnId="{754B6E53-80B1-46B2-BF0C-C52A74EDE211}">
      <dgm:prSet/>
      <dgm:spPr/>
      <dgm:t>
        <a:bodyPr/>
        <a:lstStyle/>
        <a:p>
          <a:endParaRPr lang="ru-RU"/>
        </a:p>
      </dgm:t>
    </dgm:pt>
    <dgm:pt modelId="{3FBBBFDF-8A70-4024-92D9-BC032B964AB1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11 964,9  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(94,6%)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3D831-F654-4CC1-A9BC-C8F3DF099E43}" type="parTrans" cxnId="{D1661B00-D8ED-4E2E-A849-A1A3BCA2C19C}">
      <dgm:prSet/>
      <dgm:spPr/>
      <dgm:t>
        <a:bodyPr/>
        <a:lstStyle/>
        <a:p>
          <a:endParaRPr lang="ru-RU"/>
        </a:p>
      </dgm:t>
    </dgm:pt>
    <dgm:pt modelId="{E5B98069-D6D0-40B9-878B-B57D61546D56}" type="sibTrans" cxnId="{D1661B00-D8ED-4E2E-A849-A1A3BCA2C19C}">
      <dgm:prSet/>
      <dgm:spPr/>
      <dgm:t>
        <a:bodyPr/>
        <a:lstStyle/>
        <a:p>
          <a:endParaRPr lang="ru-RU"/>
        </a:p>
      </dgm:t>
    </dgm:pt>
    <dgm:pt modelId="{3DEF8A63-0A15-47D9-BA92-1B4C44D829B3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сельского хозяйства</a:t>
          </a:r>
          <a:endParaRPr lang="ru-RU" sz="1200" dirty="0"/>
        </a:p>
      </dgm:t>
    </dgm:pt>
    <dgm:pt modelId="{B784E0AA-261C-4DDE-8066-06F752D9E06A}" type="parTrans" cxnId="{A0A21693-40E3-4323-A5DE-DDE27AC39B2D}">
      <dgm:prSet/>
      <dgm:spPr/>
      <dgm:t>
        <a:bodyPr/>
        <a:lstStyle/>
        <a:p>
          <a:endParaRPr lang="ru-RU"/>
        </a:p>
      </dgm:t>
    </dgm:pt>
    <dgm:pt modelId="{FAFBEAAA-4995-44D3-92EE-FDF55D85AF34}" type="sibTrans" cxnId="{A0A21693-40E3-4323-A5DE-DDE27AC39B2D}">
      <dgm:prSet/>
      <dgm:spPr/>
      <dgm:t>
        <a:bodyPr/>
        <a:lstStyle/>
        <a:p>
          <a:endParaRPr lang="ru-RU"/>
        </a:p>
      </dgm:t>
    </dgm:pt>
    <dgm:pt modelId="{52957ACE-88C5-4CA9-85E1-89396917234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253 318,2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C63265-D643-4392-94E9-91181E6CA632}" type="parTrans" cxnId="{A3B28784-CCCC-4F5D-84B1-231417FC83A0}">
      <dgm:prSet/>
      <dgm:spPr/>
      <dgm:t>
        <a:bodyPr/>
        <a:lstStyle/>
        <a:p>
          <a:endParaRPr lang="ru-RU"/>
        </a:p>
      </dgm:t>
    </dgm:pt>
    <dgm:pt modelId="{AE7770F3-C908-4933-8627-DFBE10A627DD}" type="sibTrans" cxnId="{A3B28784-CCCC-4F5D-84B1-231417FC83A0}">
      <dgm:prSet/>
      <dgm:spPr/>
      <dgm:t>
        <a:bodyPr/>
        <a:lstStyle/>
        <a:p>
          <a:endParaRPr lang="ru-RU"/>
        </a:p>
      </dgm:t>
    </dgm:pt>
    <dgm:pt modelId="{BFC63203-3AAE-4ED2-9DC6-2B4AE3C5754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</a:t>
          </a:r>
          <a:endParaRPr lang="ru-RU" sz="1200" dirty="0"/>
        </a:p>
      </dgm:t>
    </dgm:pt>
    <dgm:pt modelId="{B25E4C43-9912-4EB6-9B9C-DC1D5EDE1067}" type="parTrans" cxnId="{0CBD54EF-0BA1-4081-81AA-C89F1C3817FA}">
      <dgm:prSet/>
      <dgm:spPr/>
      <dgm:t>
        <a:bodyPr/>
        <a:lstStyle/>
        <a:p>
          <a:endParaRPr lang="ru-RU"/>
        </a:p>
      </dgm:t>
    </dgm:pt>
    <dgm:pt modelId="{E8A89DC1-797C-4D9B-8326-806C672B6B5D}" type="sibTrans" cxnId="{0CBD54EF-0BA1-4081-81AA-C89F1C3817FA}">
      <dgm:prSet/>
      <dgm:spPr/>
      <dgm:t>
        <a:bodyPr/>
        <a:lstStyle/>
        <a:p>
          <a:endParaRPr lang="ru-RU"/>
        </a:p>
      </dgm:t>
    </dgm:pt>
    <dgm:pt modelId="{48E25E06-F372-4D8E-927C-5D8C9C4DE73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80 694,3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(99,7%)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731D35-10A7-412F-8606-3B27DF82A7E3}" type="parTrans" cxnId="{1FAD3CC7-2998-4EA7-973D-A4387ED8CF1E}">
      <dgm:prSet/>
      <dgm:spPr/>
      <dgm:t>
        <a:bodyPr/>
        <a:lstStyle/>
        <a:p>
          <a:endParaRPr lang="ru-RU"/>
        </a:p>
      </dgm:t>
    </dgm:pt>
    <dgm:pt modelId="{D96BD7E7-B031-4E39-A47A-44F225CC8057}" type="sibTrans" cxnId="{1FAD3CC7-2998-4EA7-973D-A4387ED8CF1E}">
      <dgm:prSet/>
      <dgm:spPr/>
      <dgm:t>
        <a:bodyPr/>
        <a:lstStyle/>
        <a:p>
          <a:endParaRPr lang="ru-RU"/>
        </a:p>
      </dgm:t>
    </dgm:pt>
    <dgm:pt modelId="{9042EFF7-80AC-4BC9-B979-8FF9D67B114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Жилище</a:t>
          </a:r>
          <a:endParaRPr lang="ru-RU" sz="1200" dirty="0"/>
        </a:p>
      </dgm:t>
    </dgm:pt>
    <dgm:pt modelId="{C5186B30-C2FE-4426-8FBE-F77A331AB968}" type="parTrans" cxnId="{BB7E5226-B54B-4157-8E6E-B1BA8A777105}">
      <dgm:prSet/>
      <dgm:spPr/>
      <dgm:t>
        <a:bodyPr/>
        <a:lstStyle/>
        <a:p>
          <a:endParaRPr lang="ru-RU"/>
        </a:p>
      </dgm:t>
    </dgm:pt>
    <dgm:pt modelId="{7540201D-2976-4829-B996-4C5A9116D70B}" type="sibTrans" cxnId="{BB7E5226-B54B-4157-8E6E-B1BA8A777105}">
      <dgm:prSet/>
      <dgm:spPr/>
      <dgm:t>
        <a:bodyPr/>
        <a:lstStyle/>
        <a:p>
          <a:endParaRPr lang="ru-RU"/>
        </a:p>
      </dgm:t>
    </dgm:pt>
    <dgm:pt modelId="{3CC2BF65-3C13-475B-95B1-E820341B1B8B}">
      <dgm:prSet custT="1"/>
      <dgm:spPr/>
      <dgm:t>
        <a:bodyPr/>
        <a:lstStyle/>
        <a:p>
          <a:endParaRPr lang="ru-RU" sz="1200"/>
        </a:p>
      </dgm:t>
    </dgm:pt>
    <dgm:pt modelId="{811541A0-C6B5-4838-85A2-7014397C4EAD}" type="parTrans" cxnId="{3E7737F4-2648-46BE-BE25-477358A0D3F4}">
      <dgm:prSet/>
      <dgm:spPr/>
      <dgm:t>
        <a:bodyPr/>
        <a:lstStyle/>
        <a:p>
          <a:endParaRPr lang="ru-RU"/>
        </a:p>
      </dgm:t>
    </dgm:pt>
    <dgm:pt modelId="{3CE0730F-66A9-4EB0-BA68-3A98077F4E6C}" type="sibTrans" cxnId="{3E7737F4-2648-46BE-BE25-477358A0D3F4}">
      <dgm:prSet/>
      <dgm:spPr/>
      <dgm:t>
        <a:bodyPr/>
        <a:lstStyle/>
        <a:p>
          <a:endParaRPr lang="ru-RU"/>
        </a:p>
      </dgm:t>
    </dgm:pt>
    <dgm:pt modelId="{85E95F25-4ED5-4FC0-89E1-776CF5275665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1 251 264,0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(95,6%)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3E4B25-4450-4768-94DB-080C4EA76E55}" type="parTrans" cxnId="{C338C80D-EA9F-4E0D-BBD1-1047BA59CDD9}">
      <dgm:prSet/>
      <dgm:spPr/>
      <dgm:t>
        <a:bodyPr/>
        <a:lstStyle/>
        <a:p>
          <a:endParaRPr lang="ru-RU"/>
        </a:p>
      </dgm:t>
    </dgm:pt>
    <dgm:pt modelId="{9DD6C768-3F2A-435D-B02B-77ABF618BE01}" type="sibTrans" cxnId="{C338C80D-EA9F-4E0D-BBD1-1047BA59CDD9}">
      <dgm:prSet/>
      <dgm:spPr/>
      <dgm:t>
        <a:bodyPr/>
        <a:lstStyle/>
        <a:p>
          <a:endParaRPr lang="ru-RU"/>
        </a:p>
      </dgm:t>
    </dgm:pt>
    <dgm:pt modelId="{7F389A9C-6794-4015-9703-E0858CB2D7B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6 796,0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E6F98-4B1B-48A0-BFE0-6F55C30DBA95}" type="parTrans" cxnId="{6977AC1A-D86B-4152-816B-8E57EE9AA3EC}">
      <dgm:prSet/>
      <dgm:spPr/>
      <dgm:t>
        <a:bodyPr/>
        <a:lstStyle/>
        <a:p>
          <a:endParaRPr lang="ru-RU"/>
        </a:p>
      </dgm:t>
    </dgm:pt>
    <dgm:pt modelId="{96667279-1A3C-4A3F-BB7C-FA7484FD0A9F}" type="sibTrans" cxnId="{6977AC1A-D86B-4152-816B-8E57EE9AA3EC}">
      <dgm:prSet/>
      <dgm:spPr/>
      <dgm:t>
        <a:bodyPr/>
        <a:lstStyle/>
        <a:p>
          <a:endParaRPr lang="ru-RU"/>
        </a:p>
      </dgm:t>
    </dgm:pt>
    <dgm:pt modelId="{2506EE44-AF73-443B-80BB-6D7D3EC0C75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</a:t>
          </a:r>
          <a:endParaRPr lang="ru-RU" sz="1200" dirty="0"/>
        </a:p>
      </dgm:t>
    </dgm:pt>
    <dgm:pt modelId="{3C7EA8C7-EAD2-45A8-AA89-E04F9D87A3B7}" type="parTrans" cxnId="{A2A806E3-4460-42D7-8C5C-0BAD6B489F44}">
      <dgm:prSet/>
      <dgm:spPr/>
      <dgm:t>
        <a:bodyPr/>
        <a:lstStyle/>
        <a:p>
          <a:endParaRPr lang="ru-RU"/>
        </a:p>
      </dgm:t>
    </dgm:pt>
    <dgm:pt modelId="{FBBE34CE-3CFE-4A5A-836E-7CCD908F6477}" type="sibTrans" cxnId="{A2A806E3-4460-42D7-8C5C-0BAD6B489F44}">
      <dgm:prSet/>
      <dgm:spPr/>
      <dgm:t>
        <a:bodyPr/>
        <a:lstStyle/>
        <a:p>
          <a:endParaRPr lang="ru-RU"/>
        </a:p>
      </dgm:t>
    </dgm:pt>
    <dgm:pt modelId="{E77EAC18-8314-4EE7-BD2A-5963160E7156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Переселение граждан из аварийного жилищного фонда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47932-4C25-47A1-9815-CD0059E54F9C}" type="parTrans" cxnId="{8125AF75-4112-4FA9-9B98-4C32638A212F}">
      <dgm:prSet/>
      <dgm:spPr/>
      <dgm:t>
        <a:bodyPr/>
        <a:lstStyle/>
        <a:p>
          <a:endParaRPr lang="ru-RU"/>
        </a:p>
      </dgm:t>
    </dgm:pt>
    <dgm:pt modelId="{D8B98C41-3A9E-440A-A394-32927F7EF55C}" type="sibTrans" cxnId="{8125AF75-4112-4FA9-9B98-4C32638A212F}">
      <dgm:prSet/>
      <dgm:spPr/>
      <dgm:t>
        <a:bodyPr/>
        <a:lstStyle/>
        <a:p>
          <a:endParaRPr lang="ru-RU"/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5861B4-B8EA-470D-9D14-6885570253CD}" type="pres">
      <dgm:prSet presAssocID="{882B0A8C-50FE-4EF6-9381-85167FA4C0CC}" presName="linNode" presStyleCnt="0"/>
      <dgm:spPr/>
    </dgm:pt>
    <dgm:pt modelId="{A4DA6644-823F-4DA4-B441-51C150CCC0D9}" type="pres">
      <dgm:prSet presAssocID="{882B0A8C-50FE-4EF6-9381-85167FA4C0CC}" presName="parentShp" presStyleLbl="node1" presStyleIdx="0" presStyleCnt="19" custScaleX="54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DFC7-3EBC-4168-BAF1-24B99E3D5869}" type="pres">
      <dgm:prSet presAssocID="{882B0A8C-50FE-4EF6-9381-85167FA4C0CC}" presName="childShp" presStyleLbl="bgAccFollowNode1" presStyleIdx="0" presStyleCnt="19" custScaleX="100081" custLinFactNeighborX="61" custLinFactNeighborY="-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CAD1B-60DA-4DAE-ACE1-33D9ED0FBC9D}" type="pres">
      <dgm:prSet presAssocID="{2F80B51B-DB00-4D34-A1A8-9A3B22C358F2}" presName="spacing" presStyleCnt="0"/>
      <dgm:spPr/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1" presStyleCnt="19" custScaleX="100982" custLinFactNeighborX="1412" custLinFactNeighborY="-2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2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2" presStyleCnt="19" custLinFactNeighborX="676" custLinFactNeighborY="-4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3" presStyleCnt="19" custLinFactNeighborX="0" custLinFactNeighborY="1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4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3AE19C34-7799-44E1-8928-8BF36DFAB7EF}" type="pres">
      <dgm:prSet presAssocID="{3FBBBFDF-8A70-4024-92D9-BC032B964AB1}" presName="linNode" presStyleCnt="0"/>
      <dgm:spPr/>
    </dgm:pt>
    <dgm:pt modelId="{E33EA90F-447E-4F76-B37B-7FD82A37B967}" type="pres">
      <dgm:prSet presAssocID="{3FBBBFDF-8A70-4024-92D9-BC032B964AB1}" presName="parentShp" presStyleLbl="node1" presStyleIdx="5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393D1-1264-4922-B0AC-4B76854C2717}" type="pres">
      <dgm:prSet presAssocID="{3FBBBFDF-8A70-4024-92D9-BC032B964AB1}" presName="childShp" presStyleLbl="bgAccFollowNode1" presStyleIdx="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F54AA-EF3E-4D54-9EF5-5A5C084BBB30}" type="pres">
      <dgm:prSet presAssocID="{E5B98069-D6D0-40B9-878B-B57D61546D56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6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7" presStyleCnt="19" custScaleX="53123" custScaleY="165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7" presStyleCnt="19" custScaleX="101887" custScaleY="169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300E99BF-A664-45A9-B24F-505CD7419DD3}" type="pres">
      <dgm:prSet presAssocID="{48E25E06-F372-4D8E-927C-5D8C9C4DE736}" presName="linNode" presStyleCnt="0"/>
      <dgm:spPr/>
    </dgm:pt>
    <dgm:pt modelId="{54B95005-01C7-4F66-8E7D-8888F194BF36}" type="pres">
      <dgm:prSet presAssocID="{48E25E06-F372-4D8E-927C-5D8C9C4DE736}" presName="parentShp" presStyleLbl="node1" presStyleIdx="8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B660F-B438-49B0-B30E-8D3E93DBBB86}" type="pres">
      <dgm:prSet presAssocID="{48E25E06-F372-4D8E-927C-5D8C9C4DE736}" presName="childShp" presStyleLbl="bgAccFollowNode1" presStyleIdx="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A250F-EE3D-438D-B5D4-C867B4EC6BF6}" type="pres">
      <dgm:prSet presAssocID="{D96BD7E7-B031-4E39-A47A-44F225CC8057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9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9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10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10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1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11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2" presStyleCnt="19" custScaleX="53123" custScaleY="157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2" presStyleCnt="19" custScaleY="150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3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7A36DD8B-FE68-4724-A778-6A4C502D2565}" type="pres">
      <dgm:prSet presAssocID="{52957ACE-88C5-4CA9-85E1-89396917234B}" presName="linNode" presStyleCnt="0"/>
      <dgm:spPr/>
    </dgm:pt>
    <dgm:pt modelId="{AAB11081-101E-41FF-B7B7-865D6B61DD85}" type="pres">
      <dgm:prSet presAssocID="{52957ACE-88C5-4CA9-85E1-89396917234B}" presName="parentShp" presStyleLbl="node1" presStyleIdx="14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8DE69-75B3-4F56-BFCB-25EE430959A6}" type="pres">
      <dgm:prSet presAssocID="{52957ACE-88C5-4CA9-85E1-89396917234B}" presName="childShp" presStyleLbl="bgAccFollowNode1" presStyleIdx="1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74A55-AF3C-4FB6-BD04-4515ADF87CA7}" type="pres">
      <dgm:prSet presAssocID="{AE7770F3-C908-4933-8627-DFBE10A627DD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5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0FCAB7A3-CB1B-4115-844A-C950C152C0EB}" type="pres">
      <dgm:prSet presAssocID="{85E95F25-4ED5-4FC0-89E1-776CF5275665}" presName="linNode" presStyleCnt="0"/>
      <dgm:spPr/>
    </dgm:pt>
    <dgm:pt modelId="{81A16C7E-B794-4B0F-ABBB-49FB974D6385}" type="pres">
      <dgm:prSet presAssocID="{85E95F25-4ED5-4FC0-89E1-776CF5275665}" presName="parentShp" presStyleLbl="node1" presStyleIdx="16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ECA9B-CE53-4BD0-ADE6-B5DAC66628D7}" type="pres">
      <dgm:prSet presAssocID="{85E95F25-4ED5-4FC0-89E1-776CF5275665}" presName="childShp" presStyleLbl="bgAccFollowNode1" presStyleIdx="1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65297-D757-44A8-906D-8ABB46DC8675}" type="pres">
      <dgm:prSet presAssocID="{9DD6C768-3F2A-435D-B02B-77ABF618BE01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7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7" presStyleCnt="19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ED527-400C-405C-AF0F-D47AC4152C29}" type="pres">
      <dgm:prSet presAssocID="{D47320CE-2B2E-4EE0-AE4E-BBEDB681EBA4}" presName="spacing" presStyleCnt="0"/>
      <dgm:spPr/>
    </dgm:pt>
    <dgm:pt modelId="{DB948E1E-F73C-4B87-A087-CC0D9F2EC10E}" type="pres">
      <dgm:prSet presAssocID="{7F389A9C-6794-4015-9703-E0858CB2D7BF}" presName="linNode" presStyleCnt="0"/>
      <dgm:spPr/>
    </dgm:pt>
    <dgm:pt modelId="{9D22DAD2-1E9B-48A9-BEA2-875E0BC6F664}" type="pres">
      <dgm:prSet presAssocID="{7F389A9C-6794-4015-9703-E0858CB2D7BF}" presName="parentShp" presStyleLbl="node1" presStyleIdx="18" presStyleCnt="19" custScaleX="54475" custLinFactNeighborX="0" custLinFactNeighborY="19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0F909-74B7-429B-A644-2E748A66C542}" type="pres">
      <dgm:prSet presAssocID="{7F389A9C-6794-4015-9703-E0858CB2D7BF}" presName="childShp" presStyleLbl="bgAccFollowNode1" presStyleIdx="1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A806E3-4460-42D7-8C5C-0BAD6B489F44}" srcId="{85E95F25-4ED5-4FC0-89E1-776CF5275665}" destId="{2506EE44-AF73-443B-80BB-6D7D3EC0C754}" srcOrd="0" destOrd="0" parTransId="{3C7EA8C7-EAD2-45A8-AA89-E04F9D87A3B7}" sibTransId="{FBBE34CE-3CFE-4A5A-836E-7CCD908F6477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F1F2084B-7752-4532-8E4F-07D04BBA38E9}" type="presOf" srcId="{8F589BF4-A35B-45A9-9F98-0DEAB79857C3}" destId="{0FB3533A-8BBE-462E-B518-BE8FDBD01567}" srcOrd="0" destOrd="0" presId="urn:microsoft.com/office/officeart/2005/8/layout/vList6"/>
    <dgm:cxn modelId="{1D9A34C6-6F13-4671-8CED-1FCE9463E778}" type="presOf" srcId="{BBB31A40-45FF-4721-9CCF-B736B97DE01A}" destId="{41E9F16E-2082-42A5-8541-3D27CBED19A5}" srcOrd="0" destOrd="0" presId="urn:microsoft.com/office/officeart/2005/8/layout/vList6"/>
    <dgm:cxn modelId="{8D29C44C-72B5-4035-9E80-0775436CC509}" srcId="{BEBF7754-E73D-4B37-8915-032C34913796}" destId="{EDB49135-924D-4410-864C-DC3B35CE6A0C}" srcOrd="12" destOrd="0" parTransId="{DC88CADB-11E3-48A6-B23C-190240065ED1}" sibTransId="{98B12A3F-38C7-44BE-BDB9-7DE9D2A0A84F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117E4A37-543E-4528-89F3-C24016558A39}" type="presOf" srcId="{5E6F66F3-6498-45FF-B239-043AA5DE6FB9}" destId="{C7A7C9B9-834E-4C1B-8B4A-4F8B3046732A}" srcOrd="0" destOrd="0" presId="urn:microsoft.com/office/officeart/2005/8/layout/vList6"/>
    <dgm:cxn modelId="{36D14BFD-CA21-4EB4-A991-55E02CE5F72B}" type="presOf" srcId="{EDB49135-924D-4410-864C-DC3B35CE6A0C}" destId="{A0A7F83F-A92F-4C2E-9EE6-6A08C5DE8711}" srcOrd="0" destOrd="0" presId="urn:microsoft.com/office/officeart/2005/8/layout/vList6"/>
    <dgm:cxn modelId="{D918E254-97F9-45B2-BCBC-F07FC64B257F}" type="presOf" srcId="{2506EE44-AF73-443B-80BB-6D7D3EC0C754}" destId="{7EAECA9B-CE53-4BD0-ADE6-B5DAC66628D7}" srcOrd="0" destOrd="0" presId="urn:microsoft.com/office/officeart/2005/8/layout/vList6"/>
    <dgm:cxn modelId="{0944236E-990C-42C9-8151-F37A2106148F}" srcId="{BEBF7754-E73D-4B37-8915-032C34913796}" destId="{D75C6903-BF34-4842-A691-C9B34297E4D3}" srcOrd="17" destOrd="0" parTransId="{62C2D9E0-2C9D-4E71-89B5-B308228BF7B9}" sibTransId="{D47320CE-2B2E-4EE0-AE4E-BBEDB681EBA4}"/>
    <dgm:cxn modelId="{BB7E5226-B54B-4157-8E6E-B1BA8A777105}" srcId="{48E25E06-F372-4D8E-927C-5D8C9C4DE736}" destId="{9042EFF7-80AC-4BC9-B979-8FF9D67B1149}" srcOrd="0" destOrd="0" parTransId="{C5186B30-C2FE-4426-8FBE-F77A331AB968}" sibTransId="{7540201D-2976-4829-B996-4C5A9116D70B}"/>
    <dgm:cxn modelId="{E5C0CC5C-5C74-46FF-8ADC-432E97E21917}" type="presOf" srcId="{6A530E85-5388-414D-8F19-A18D348902AC}" destId="{72629B72-585F-4A9E-BF0C-F5CFB7AC3AF2}" srcOrd="0" destOrd="0" presId="urn:microsoft.com/office/officeart/2005/8/layout/vList6"/>
    <dgm:cxn modelId="{EA0B6079-5001-4B65-8F1C-4101048F9655}" type="presOf" srcId="{55B40C7F-BE56-4119-9603-D74869A34F3C}" destId="{CB5544C9-DEFB-49CA-8789-E60BBE9ED6F6}" srcOrd="0" destOrd="0" presId="urn:microsoft.com/office/officeart/2005/8/layout/vList6"/>
    <dgm:cxn modelId="{509079BB-A2DA-482C-B6AF-9588D70944A1}" srcId="{BEBF7754-E73D-4B37-8915-032C34913796}" destId="{5D971D9C-4032-4072-8691-FA129038664C}" srcOrd="15" destOrd="0" parTransId="{263579CB-01D0-4EBD-8F87-68635B503BF0}" sibTransId="{53841779-E5F8-4F9E-B888-127E9666DEF9}"/>
    <dgm:cxn modelId="{C510917D-1D6F-4051-8031-E5B8DD5C05AC}" type="presOf" srcId="{4804BB88-2E7A-4823-AF70-33C990ADC28B}" destId="{8B9495AA-4D88-4DAE-AB47-FB7568C5B6CF}" srcOrd="0" destOrd="0" presId="urn:microsoft.com/office/officeart/2005/8/layout/vList6"/>
    <dgm:cxn modelId="{604A8493-DB13-40AF-9862-365D070B7257}" type="presOf" srcId="{2F564D35-5BAD-400F-9237-C9DA23479E0D}" destId="{370869FB-CF7A-4F26-BF37-68484D261832}" srcOrd="0" destOrd="0" presId="urn:microsoft.com/office/officeart/2005/8/layout/vList6"/>
    <dgm:cxn modelId="{AF253422-B69D-4BCB-AB85-5064DB80F487}" srcId="{BEBF7754-E73D-4B37-8915-032C34913796}" destId="{07A7ABCE-E5E8-40F8-A9C8-18DF633A7D1F}" srcOrd="10" destOrd="0" parTransId="{6440E0E2-1D83-412C-9371-70AF3421BD42}" sibTransId="{66EB06D8-69DA-4CD9-B786-A1B1EEBE6A3E}"/>
    <dgm:cxn modelId="{53E6C0D7-3EB7-45AE-B5CB-F2D08298A954}" type="presOf" srcId="{2BC6DF0D-4922-445C-B91D-7823C31C4B7C}" destId="{4CD15835-AAA5-4109-B440-B4F911A4DEEC}" srcOrd="0" destOrd="0" presId="urn:microsoft.com/office/officeart/2005/8/layout/vList6"/>
    <dgm:cxn modelId="{390242DE-E5D0-4791-9881-BF38E25D6A4E}" srcId="{BEBF7754-E73D-4B37-8915-032C34913796}" destId="{A0A0482E-8B9C-46E1-8D8C-1080BE625320}" srcOrd="7" destOrd="0" parTransId="{F3481C5A-CDCB-43EE-A21A-96581D30EE11}" sibTransId="{D359E2CB-6DA8-4382-A480-DB175E9D9550}"/>
    <dgm:cxn modelId="{1BB281AB-2A00-4D4A-BCFB-EEBF74D39570}" type="presOf" srcId="{52957ACE-88C5-4CA9-85E1-89396917234B}" destId="{AAB11081-101E-41FF-B7B7-865D6B61DD85}" srcOrd="0" destOrd="0" presId="urn:microsoft.com/office/officeart/2005/8/layout/vList6"/>
    <dgm:cxn modelId="{0EB3C5B6-A32F-42E1-A39D-E27FE6101BE0}" srcId="{BEBF7754-E73D-4B37-8915-032C34913796}" destId="{4804BB88-2E7A-4823-AF70-33C990ADC28B}" srcOrd="13" destOrd="0" parTransId="{C5F2600F-2D45-44B6-9AA3-01A8C74B3DAB}" sibTransId="{BE6574E6-42B6-469C-8192-77BA9171B50F}"/>
    <dgm:cxn modelId="{E9FCD744-9A7D-4E49-B583-666D0B80C996}" srcId="{BEBF7754-E73D-4B37-8915-032C34913796}" destId="{55B40C7F-BE56-4119-9603-D74869A34F3C}" srcOrd="1" destOrd="0" parTransId="{548F95C1-A6DA-428D-B968-964F1BC5C991}" sibTransId="{D577B46E-21F7-4338-AC12-77FE4B9F9B4B}"/>
    <dgm:cxn modelId="{74093693-66B5-45D3-863E-1F36F6DA28A1}" type="presOf" srcId="{7E583A7B-D11B-49E6-A9CF-F40173E7BB49}" destId="{F8BD5563-281E-4387-9BFA-9755847DC452}" srcOrd="0" destOrd="0" presId="urn:microsoft.com/office/officeart/2005/8/layout/vList6"/>
    <dgm:cxn modelId="{0CBD54EF-0BA1-4081-81AA-C89F1C3817FA}" srcId="{52957ACE-88C5-4CA9-85E1-89396917234B}" destId="{BFC63203-3AAE-4ED2-9DC6-2B4AE3C57542}" srcOrd="0" destOrd="0" parTransId="{B25E4C43-9912-4EB6-9B9C-DC1D5EDE1067}" sibTransId="{E8A89DC1-797C-4D9B-8326-806C672B6B5D}"/>
    <dgm:cxn modelId="{C54D53D9-709C-4D47-B2B3-A47C34C4414A}" type="presOf" srcId="{A0A0482E-8B9C-46E1-8D8C-1080BE625320}" destId="{77BE2F95-FE92-4D4A-BE2D-C9D18E836906}" srcOrd="0" destOrd="0" presId="urn:microsoft.com/office/officeart/2005/8/layout/vList6"/>
    <dgm:cxn modelId="{1FAD3CC7-2998-4EA7-973D-A4387ED8CF1E}" srcId="{BEBF7754-E73D-4B37-8915-032C34913796}" destId="{48E25E06-F372-4D8E-927C-5D8C9C4DE736}" srcOrd="8" destOrd="0" parTransId="{85731D35-10A7-412F-8606-3B27DF82A7E3}" sibTransId="{D96BD7E7-B031-4E39-A47A-44F225CC8057}"/>
    <dgm:cxn modelId="{755655D6-B951-4933-B5C0-2A082CAE1103}" type="presOf" srcId="{09AF48FD-DE5F-41CB-A458-D9A3A53E7B32}" destId="{371324B0-DF91-4526-BDEC-3E3B999A7926}" srcOrd="0" destOrd="0" presId="urn:microsoft.com/office/officeart/2005/8/layout/vList6"/>
    <dgm:cxn modelId="{0DDF2BE6-3EC9-4C4B-B62C-03E8EA59404C}" srcId="{BEBF7754-E73D-4B37-8915-032C34913796}" destId="{882B0A8C-50FE-4EF6-9381-85167FA4C0CC}" srcOrd="0" destOrd="0" parTransId="{CF2C3D5C-7552-45B4-901A-E7E73B305449}" sibTransId="{2F80B51B-DB00-4D34-A1A8-9A3B22C358F2}"/>
    <dgm:cxn modelId="{DB7D25FA-E9F2-4B1F-AF22-DEB332DD5F49}" type="presOf" srcId="{5D971D9C-4032-4072-8691-FA129038664C}" destId="{792FE208-16B4-424C-95BE-16EBC87E5300}" srcOrd="0" destOrd="0" presId="urn:microsoft.com/office/officeart/2005/8/layout/vList6"/>
    <dgm:cxn modelId="{A0A21693-40E3-4323-A5DE-DDE27AC39B2D}" srcId="{3FBBBFDF-8A70-4024-92D9-BC032B964AB1}" destId="{3DEF8A63-0A15-47D9-BA92-1B4C44D829B3}" srcOrd="0" destOrd="0" parTransId="{B784E0AA-261C-4DDE-8066-06F752D9E06A}" sibTransId="{FAFBEAAA-4995-44D3-92EE-FDF55D85AF34}"/>
    <dgm:cxn modelId="{941E31F7-AA06-4199-992E-1DC3758A1457}" type="presOf" srcId="{FDD7B9DB-F02E-45A7-B71C-1A1A97760772}" destId="{5E217489-CCF2-4916-B892-F4E1AAA78862}" srcOrd="0" destOrd="0" presId="urn:microsoft.com/office/officeart/2005/8/layout/vList6"/>
    <dgm:cxn modelId="{50238831-049A-497F-9DFC-BDD48059EF97}" type="presOf" srcId="{07A7ABCE-E5E8-40F8-A9C8-18DF633A7D1F}" destId="{8A4D6183-13B5-4AF5-BAA8-F0659EA8EFA5}" srcOrd="0" destOrd="0" presId="urn:microsoft.com/office/officeart/2005/8/layout/vList6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F1783782-99F8-4B80-97CD-DC277F9C2324}" srcId="{BEBF7754-E73D-4B37-8915-032C34913796}" destId="{7AEF409E-1059-4155-ABD2-808C91B953B3}" srcOrd="4" destOrd="0" parTransId="{44B62C65-C764-4E8E-8D20-E64B890D29F1}" sibTransId="{165E731F-E2DB-4F5D-A0C2-2F09B238D803}"/>
    <dgm:cxn modelId="{5A47ECF8-D295-464F-A76B-2D7841E0A265}" type="presOf" srcId="{3FBBBFDF-8A70-4024-92D9-BC032B964AB1}" destId="{E33EA90F-447E-4F76-B37B-7FD82A37B967}" srcOrd="0" destOrd="0" presId="urn:microsoft.com/office/officeart/2005/8/layout/vList6"/>
    <dgm:cxn modelId="{F6E6309C-773D-49A9-9F2F-B3DB7FA213F7}" type="presOf" srcId="{E77EAC18-8314-4EE7-BD2A-5963160E7156}" destId="{7B80F909-74B7-429B-A644-2E748A66C542}" srcOrd="0" destOrd="0" presId="urn:microsoft.com/office/officeart/2005/8/layout/vList6"/>
    <dgm:cxn modelId="{95B8268A-D014-4B3A-AB84-DEA455C0BCA0}" type="presOf" srcId="{D67F3B16-2123-4BB3-8CFE-5DB68E59592A}" destId="{F05E8430-1947-4C52-BAD2-4F643AB377B4}" srcOrd="0" destOrd="0" presId="urn:microsoft.com/office/officeart/2005/8/layout/vList6"/>
    <dgm:cxn modelId="{BEBCB066-F085-47D4-9C97-AEAB2BB059D3}" type="presOf" srcId="{BFC63203-3AAE-4ED2-9DC6-2B4AE3C57542}" destId="{9658DE69-75B3-4F56-BFCB-25EE430959A6}" srcOrd="0" destOrd="0" presId="urn:microsoft.com/office/officeart/2005/8/layout/vList6"/>
    <dgm:cxn modelId="{76E67C09-4629-4298-BF51-93707176BB72}" type="presOf" srcId="{B0EAF1A2-5426-4BA1-A3AC-FE0A978207ED}" destId="{A9F4DFC7-3EBC-4168-BAF1-24B99E3D5869}" srcOrd="0" destOrd="0" presId="urn:microsoft.com/office/officeart/2005/8/layout/vList6"/>
    <dgm:cxn modelId="{5EF86D05-F349-4499-9E9A-35879ABA954D}" type="presOf" srcId="{7AEF409E-1059-4155-ABD2-808C91B953B3}" destId="{2746F9D5-A47B-460D-BFBA-9B05FD60A746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01401074-F4B1-4F3B-8C26-FDFA65F1AD6D}" type="presOf" srcId="{9042EFF7-80AC-4BC9-B979-8FF9D67B1149}" destId="{D40B660F-B438-49B0-B30E-8D3E93DBBB86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85CDF0A0-9ACB-4D3A-880F-446505CAA737}" srcId="{BEBF7754-E73D-4B37-8915-032C34913796}" destId="{5E6F66F3-6498-45FF-B239-043AA5DE6FB9}" srcOrd="11" destOrd="0" parTransId="{7A844107-D5A1-4095-955A-E0F6DCB91D7E}" sibTransId="{08016D3E-81AB-48D5-AE6F-3FE495E1DDD7}"/>
    <dgm:cxn modelId="{537B9B51-774B-42C7-BAE2-C99973277F34}" type="presOf" srcId="{7F389A9C-6794-4015-9703-E0858CB2D7BF}" destId="{9D22DAD2-1E9B-48A9-BEA2-875E0BC6F664}" srcOrd="0" destOrd="0" presId="urn:microsoft.com/office/officeart/2005/8/layout/vList6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25F9F22F-8FDF-4841-827F-1C8EB9B9FB19}" type="presOf" srcId="{93A7763F-B607-4F8C-9939-C5366770D233}" destId="{552B8F96-9A59-431D-8AAA-1B48BE21527B}" srcOrd="0" destOrd="0" presId="urn:microsoft.com/office/officeart/2005/8/layout/vList6"/>
    <dgm:cxn modelId="{5F8B4DD8-E88E-488B-ADA4-9C62294E4C1D}" type="presOf" srcId="{A57A9414-A04F-4899-B7F3-87365A672744}" destId="{CF2BE204-88D3-4FA7-9860-4E0B3A915A4F}" srcOrd="0" destOrd="0" presId="urn:microsoft.com/office/officeart/2005/8/layout/vList6"/>
    <dgm:cxn modelId="{F4BA97B4-9ECD-4AE6-9C22-E03192A5D65E}" type="presOf" srcId="{7DBD030D-9C5F-4EB4-9505-EFC4E6EF5A9F}" destId="{BBD27A67-F735-4CA4-86EF-D7E124A055E2}" srcOrd="0" destOrd="0" presId="urn:microsoft.com/office/officeart/2005/8/layout/vList6"/>
    <dgm:cxn modelId="{A3B28784-CCCC-4F5D-84B1-231417FC83A0}" srcId="{BEBF7754-E73D-4B37-8915-032C34913796}" destId="{52957ACE-88C5-4CA9-85E1-89396917234B}" srcOrd="14" destOrd="0" parTransId="{68C63265-D643-4392-94E9-91181E6CA632}" sibTransId="{AE7770F3-C908-4933-8627-DFBE10A627DD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6977AC1A-D86B-4152-816B-8E57EE9AA3EC}" srcId="{BEBF7754-E73D-4B37-8915-032C34913796}" destId="{7F389A9C-6794-4015-9703-E0858CB2D7BF}" srcOrd="18" destOrd="0" parTransId="{B52E6F98-4B1B-48A0-BFE0-6F55C30DBA95}" sibTransId="{96667279-1A3C-4A3F-BB7C-FA7484FD0A9F}"/>
    <dgm:cxn modelId="{8DCFC7C8-E070-46C6-B796-E5C01321B962}" type="presOf" srcId="{1274C059-36E6-4535-B2DB-303390EF6667}" destId="{AB6F5C39-3946-413A-BE2D-C758954BC2C3}" srcOrd="0" destOrd="0" presId="urn:microsoft.com/office/officeart/2005/8/layout/vList6"/>
    <dgm:cxn modelId="{0BE8C176-17D1-48F2-BB29-9B8EBBF2EFF4}" type="presOf" srcId="{48E25E06-F372-4D8E-927C-5D8C9C4DE736}" destId="{54B95005-01C7-4F66-8E7D-8888F194BF36}" srcOrd="0" destOrd="0" presId="urn:microsoft.com/office/officeart/2005/8/layout/vList6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73EE87DB-7668-47BD-AD07-9B03C925C52F}" type="presOf" srcId="{D35E82A9-ECE4-4C51-B367-6BC24FD0C449}" destId="{EF3E8D9B-4D5C-472B-B350-46FA45F038D6}" srcOrd="0" destOrd="0" presId="urn:microsoft.com/office/officeart/2005/8/layout/vList6"/>
    <dgm:cxn modelId="{754B6E53-80B1-46B2-BF0C-C52A74EDE211}" srcId="{882B0A8C-50FE-4EF6-9381-85167FA4C0CC}" destId="{B0EAF1A2-5426-4BA1-A3AC-FE0A978207ED}" srcOrd="0" destOrd="0" parTransId="{A87FB07A-1FA1-4074-B8B6-D8F63C4F6F4F}" sibTransId="{8CFC0F73-9353-41B0-A5A9-903B3EC1C4CB}"/>
    <dgm:cxn modelId="{816549EF-C7F4-4DEE-946E-FB4D76B1D302}" srcId="{BEBF7754-E73D-4B37-8915-032C34913796}" destId="{1274C059-36E6-4535-B2DB-303390EF6667}" srcOrd="2" destOrd="0" parTransId="{59442070-C0A0-4336-82CA-B2BF9706179B}" sibTransId="{915CE115-8E90-4BF4-9C96-CAB43B0D0F90}"/>
    <dgm:cxn modelId="{6D2FC9C6-B993-474E-BAC0-7B29A3CE8482}" type="presOf" srcId="{85E95F25-4ED5-4FC0-89E1-776CF5275665}" destId="{81A16C7E-B794-4B0F-ABBB-49FB974D6385}" srcOrd="0" destOrd="0" presId="urn:microsoft.com/office/officeart/2005/8/layout/vList6"/>
    <dgm:cxn modelId="{8125AF75-4112-4FA9-9B98-4C32638A212F}" srcId="{7F389A9C-6794-4015-9703-E0858CB2D7BF}" destId="{E77EAC18-8314-4EE7-BD2A-5963160E7156}" srcOrd="0" destOrd="0" parTransId="{CD847932-4C25-47A1-9815-CD0059E54F9C}" sibTransId="{D8B98C41-3A9E-440A-A394-32927F7EF55C}"/>
    <dgm:cxn modelId="{F7948679-DEB1-4013-8303-E5D03E626D1E}" srcId="{BEBF7754-E73D-4B37-8915-032C34913796}" destId="{D67F3B16-2123-4BB3-8CFE-5DB68E59592A}" srcOrd="6" destOrd="0" parTransId="{AF50C047-EC30-4F09-AA33-5504787983D7}" sibTransId="{7F7EC0F6-9AD5-4EFB-AF4F-1BF827715192}"/>
    <dgm:cxn modelId="{FC918902-85E4-4FA6-8A25-8879F405C926}" type="presOf" srcId="{D75C6903-BF34-4842-A691-C9B34297E4D3}" destId="{EC5AD70E-A664-4540-A139-B29EABA64396}" srcOrd="0" destOrd="0" presId="urn:microsoft.com/office/officeart/2005/8/layout/vList6"/>
    <dgm:cxn modelId="{3E7737F4-2648-46BE-BE25-477358A0D3F4}" srcId="{5D971D9C-4032-4072-8691-FA129038664C}" destId="{3CC2BF65-3C13-475B-95B1-E820341B1B8B}" srcOrd="1" destOrd="0" parTransId="{811541A0-C6B5-4838-85A2-7014397C4EAD}" sibTransId="{3CE0730F-66A9-4EB0-BA68-3A98077F4E6C}"/>
    <dgm:cxn modelId="{5CA99564-6F43-49B5-9849-F0C17CD41884}" type="presOf" srcId="{3CC2BF65-3C13-475B-95B1-E820341B1B8B}" destId="{93408D8F-19D4-4E09-821E-A6B5FECD5777}" srcOrd="0" destOrd="1" presId="urn:microsoft.com/office/officeart/2005/8/layout/vList6"/>
    <dgm:cxn modelId="{C338C80D-EA9F-4E0D-BBD1-1047BA59CDD9}" srcId="{BEBF7754-E73D-4B37-8915-032C34913796}" destId="{85E95F25-4ED5-4FC0-89E1-776CF5275665}" srcOrd="16" destOrd="0" parTransId="{9B3E4B25-4450-4768-94DB-080C4EA76E55}" sibTransId="{9DD6C768-3F2A-435D-B02B-77ABF618BE01}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5CDAFCD6-2592-4B41-A2AC-470A068BC5FE}" srcId="{BEBF7754-E73D-4B37-8915-032C34913796}" destId="{FDD7B9DB-F02E-45A7-B71C-1A1A97760772}" srcOrd="9" destOrd="0" parTransId="{C120F24F-9C92-4893-A711-6CF0BD55AA87}" sibTransId="{2A9D7771-35F3-4EEB-B2FE-58222D066AA7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ED5BA6B1-E99A-4F3B-B74B-10904EFCCB60}" srcId="{BEBF7754-E73D-4B37-8915-032C34913796}" destId="{189D7460-B527-481A-9E20-59F0CA07E8DF}" srcOrd="3" destOrd="0" parTransId="{E1BAC930-A6B0-49B2-90F7-AB0AEF64073C}" sibTransId="{831F6320-CDA5-4809-A962-A7124DDC8909}"/>
    <dgm:cxn modelId="{C096440A-A434-4A63-93B8-E271B0EAD4AD}" type="presOf" srcId="{CA0FC13D-BDA9-4B84-8862-AD4538097B4E}" destId="{93408D8F-19D4-4E09-821E-A6B5FECD5777}" srcOrd="0" destOrd="0" presId="urn:microsoft.com/office/officeart/2005/8/layout/vList6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3DC45866-6ACB-4DEC-9ECF-E5EDE12574D9}" type="presOf" srcId="{BEBF7754-E73D-4B37-8915-032C34913796}" destId="{F7D013E3-007A-45F4-8E80-510FE121A8AD}" srcOrd="0" destOrd="0" presId="urn:microsoft.com/office/officeart/2005/8/layout/vList6"/>
    <dgm:cxn modelId="{9C143F23-557A-4B03-9A3F-FA50B1E73FEA}" type="presOf" srcId="{189D7460-B527-481A-9E20-59F0CA07E8DF}" destId="{B4B64F95-4CC2-4E68-AFEF-AF3B7CF5228C}" srcOrd="0" destOrd="0" presId="urn:microsoft.com/office/officeart/2005/8/layout/vList6"/>
    <dgm:cxn modelId="{0E886307-4018-4584-BF28-7CCE8BBFE440}" type="presOf" srcId="{3DEF8A63-0A15-47D9-BA92-1B4C44D829B3}" destId="{6CA393D1-1264-4922-B0AC-4B76854C2717}" srcOrd="0" destOrd="0" presId="urn:microsoft.com/office/officeart/2005/8/layout/vList6"/>
    <dgm:cxn modelId="{5EEAF751-8CD7-4B27-B364-B78C8D435F9D}" type="presOf" srcId="{882B0A8C-50FE-4EF6-9381-85167FA4C0CC}" destId="{A4DA6644-823F-4DA4-B441-51C150CCC0D9}" srcOrd="0" destOrd="0" presId="urn:microsoft.com/office/officeart/2005/8/layout/vList6"/>
    <dgm:cxn modelId="{D1661B00-D8ED-4E2E-A849-A1A3BCA2C19C}" srcId="{BEBF7754-E73D-4B37-8915-032C34913796}" destId="{3FBBBFDF-8A70-4024-92D9-BC032B964AB1}" srcOrd="5" destOrd="0" parTransId="{5343D831-F654-4CC1-A9BC-C8F3DF099E43}" sibTransId="{E5B98069-D6D0-40B9-878B-B57D61546D56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645D6214-DB7D-472B-B337-1C21DC35CD03}" type="presOf" srcId="{130A1B7D-FE7D-4119-BF9D-2CC844002CE7}" destId="{7B522791-F7AA-44F1-B236-64551612DCC3}" srcOrd="0" destOrd="0" presId="urn:microsoft.com/office/officeart/2005/8/layout/vList6"/>
    <dgm:cxn modelId="{4F6DC122-6C31-46E9-86D5-52F5B5FC50E0}" type="presParOf" srcId="{F7D013E3-007A-45F4-8E80-510FE121A8AD}" destId="{A65861B4-B8EA-470D-9D14-6885570253CD}" srcOrd="0" destOrd="0" presId="urn:microsoft.com/office/officeart/2005/8/layout/vList6"/>
    <dgm:cxn modelId="{896E5652-4470-423D-89BF-3D7F06FF9C62}" type="presParOf" srcId="{A65861B4-B8EA-470D-9D14-6885570253CD}" destId="{A4DA6644-823F-4DA4-B441-51C150CCC0D9}" srcOrd="0" destOrd="0" presId="urn:microsoft.com/office/officeart/2005/8/layout/vList6"/>
    <dgm:cxn modelId="{28AA424B-23D1-4842-B379-1F34E8D09F30}" type="presParOf" srcId="{A65861B4-B8EA-470D-9D14-6885570253CD}" destId="{A9F4DFC7-3EBC-4168-BAF1-24B99E3D5869}" srcOrd="1" destOrd="0" presId="urn:microsoft.com/office/officeart/2005/8/layout/vList6"/>
    <dgm:cxn modelId="{653E28A1-998A-4CA4-8BE0-358E0BA7000B}" type="presParOf" srcId="{F7D013E3-007A-45F4-8E80-510FE121A8AD}" destId="{1F7CAD1B-60DA-4DAE-ACE1-33D9ED0FBC9D}" srcOrd="1" destOrd="0" presId="urn:microsoft.com/office/officeart/2005/8/layout/vList6"/>
    <dgm:cxn modelId="{630FB590-1141-44AB-9FA6-1C9B1CB3D034}" type="presParOf" srcId="{F7D013E3-007A-45F4-8E80-510FE121A8AD}" destId="{FA34D62A-6300-46D6-AC77-8B0D7DE754BC}" srcOrd="2" destOrd="0" presId="urn:microsoft.com/office/officeart/2005/8/layout/vList6"/>
    <dgm:cxn modelId="{F7B4E770-BF48-4EA3-9670-E0B009740C32}" type="presParOf" srcId="{FA34D62A-6300-46D6-AC77-8B0D7DE754BC}" destId="{CB5544C9-DEFB-49CA-8789-E60BBE9ED6F6}" srcOrd="0" destOrd="0" presId="urn:microsoft.com/office/officeart/2005/8/layout/vList6"/>
    <dgm:cxn modelId="{7BFD6B27-5A10-4B5D-927B-67FA9C71081F}" type="presParOf" srcId="{FA34D62A-6300-46D6-AC77-8B0D7DE754BC}" destId="{EF3E8D9B-4D5C-472B-B350-46FA45F038D6}" srcOrd="1" destOrd="0" presId="urn:microsoft.com/office/officeart/2005/8/layout/vList6"/>
    <dgm:cxn modelId="{FEFB786E-81B8-4F92-BB26-1D5349DACDE2}" type="presParOf" srcId="{F7D013E3-007A-45F4-8E80-510FE121A8AD}" destId="{9795A377-510F-44A8-BF50-3115FCC8A514}" srcOrd="3" destOrd="0" presId="urn:microsoft.com/office/officeart/2005/8/layout/vList6"/>
    <dgm:cxn modelId="{9354DF1D-D848-4838-A5EA-3A0BD085CE27}" type="presParOf" srcId="{F7D013E3-007A-45F4-8E80-510FE121A8AD}" destId="{0DDBD27E-842A-45E6-8E69-44644C02D0C7}" srcOrd="4" destOrd="0" presId="urn:microsoft.com/office/officeart/2005/8/layout/vList6"/>
    <dgm:cxn modelId="{BB563012-C709-4833-9DFA-2F4960BABE26}" type="presParOf" srcId="{0DDBD27E-842A-45E6-8E69-44644C02D0C7}" destId="{AB6F5C39-3946-413A-BE2D-C758954BC2C3}" srcOrd="0" destOrd="0" presId="urn:microsoft.com/office/officeart/2005/8/layout/vList6"/>
    <dgm:cxn modelId="{C3D6D358-D5CC-4575-A1EF-71EB5ADF8202}" type="presParOf" srcId="{0DDBD27E-842A-45E6-8E69-44644C02D0C7}" destId="{0FB3533A-8BBE-462E-B518-BE8FDBD01567}" srcOrd="1" destOrd="0" presId="urn:microsoft.com/office/officeart/2005/8/layout/vList6"/>
    <dgm:cxn modelId="{71A09863-20AA-467E-9015-BCA9CD05574B}" type="presParOf" srcId="{F7D013E3-007A-45F4-8E80-510FE121A8AD}" destId="{F4AF3711-1C5C-44C8-870A-7527705C9EC9}" srcOrd="5" destOrd="0" presId="urn:microsoft.com/office/officeart/2005/8/layout/vList6"/>
    <dgm:cxn modelId="{535B10CF-3DEA-4540-B277-2196DDBC3233}" type="presParOf" srcId="{F7D013E3-007A-45F4-8E80-510FE121A8AD}" destId="{00A0A57C-DFB1-4A38-9179-0B651CB1A349}" srcOrd="6" destOrd="0" presId="urn:microsoft.com/office/officeart/2005/8/layout/vList6"/>
    <dgm:cxn modelId="{90A87BDE-496F-46D7-B7FB-D874C13EAD0D}" type="presParOf" srcId="{00A0A57C-DFB1-4A38-9179-0B651CB1A349}" destId="{B4B64F95-4CC2-4E68-AFEF-AF3B7CF5228C}" srcOrd="0" destOrd="0" presId="urn:microsoft.com/office/officeart/2005/8/layout/vList6"/>
    <dgm:cxn modelId="{2C06C104-D858-41EE-A691-439346C97A29}" type="presParOf" srcId="{00A0A57C-DFB1-4A38-9179-0B651CB1A349}" destId="{370869FB-CF7A-4F26-BF37-68484D261832}" srcOrd="1" destOrd="0" presId="urn:microsoft.com/office/officeart/2005/8/layout/vList6"/>
    <dgm:cxn modelId="{E60B5FA9-5454-4061-AEE3-9ED9C8EA66FD}" type="presParOf" srcId="{F7D013E3-007A-45F4-8E80-510FE121A8AD}" destId="{183C3590-4F83-4B08-8441-6769DABB1510}" srcOrd="7" destOrd="0" presId="urn:microsoft.com/office/officeart/2005/8/layout/vList6"/>
    <dgm:cxn modelId="{A6C5E37B-9616-4EC4-A9D6-F9E056FE7B5A}" type="presParOf" srcId="{F7D013E3-007A-45F4-8E80-510FE121A8AD}" destId="{F87DDF0E-7BA1-4503-9911-DB89D8035E37}" srcOrd="8" destOrd="0" presId="urn:microsoft.com/office/officeart/2005/8/layout/vList6"/>
    <dgm:cxn modelId="{350C55F2-004F-4500-B36E-ACF02D89B308}" type="presParOf" srcId="{F87DDF0E-7BA1-4503-9911-DB89D8035E37}" destId="{2746F9D5-A47B-460D-BFBA-9B05FD60A746}" srcOrd="0" destOrd="0" presId="urn:microsoft.com/office/officeart/2005/8/layout/vList6"/>
    <dgm:cxn modelId="{695307C4-0FE9-4A87-8AE4-BE3BBAB8E3FA}" type="presParOf" srcId="{F87DDF0E-7BA1-4503-9911-DB89D8035E37}" destId="{F8BD5563-281E-4387-9BFA-9755847DC452}" srcOrd="1" destOrd="0" presId="urn:microsoft.com/office/officeart/2005/8/layout/vList6"/>
    <dgm:cxn modelId="{BFB650D0-DA42-4A26-8408-D9230803CE4F}" type="presParOf" srcId="{F7D013E3-007A-45F4-8E80-510FE121A8AD}" destId="{107B6298-0903-4314-8377-4D11A481B3F4}" srcOrd="9" destOrd="0" presId="urn:microsoft.com/office/officeart/2005/8/layout/vList6"/>
    <dgm:cxn modelId="{47E51C9B-A6CC-45F8-B349-69D98DB6DF06}" type="presParOf" srcId="{F7D013E3-007A-45F4-8E80-510FE121A8AD}" destId="{3AE19C34-7799-44E1-8928-8BF36DFAB7EF}" srcOrd="10" destOrd="0" presId="urn:microsoft.com/office/officeart/2005/8/layout/vList6"/>
    <dgm:cxn modelId="{DD8B8E82-243E-45BC-86F6-91347C3B1C4C}" type="presParOf" srcId="{3AE19C34-7799-44E1-8928-8BF36DFAB7EF}" destId="{E33EA90F-447E-4F76-B37B-7FD82A37B967}" srcOrd="0" destOrd="0" presId="urn:microsoft.com/office/officeart/2005/8/layout/vList6"/>
    <dgm:cxn modelId="{4263A6DE-7F82-4189-A330-E9A35F9CC674}" type="presParOf" srcId="{3AE19C34-7799-44E1-8928-8BF36DFAB7EF}" destId="{6CA393D1-1264-4922-B0AC-4B76854C2717}" srcOrd="1" destOrd="0" presId="urn:microsoft.com/office/officeart/2005/8/layout/vList6"/>
    <dgm:cxn modelId="{6A82FB92-A2E4-4E16-898F-2C96AA73BEB4}" type="presParOf" srcId="{F7D013E3-007A-45F4-8E80-510FE121A8AD}" destId="{651F54AA-EF3E-4D54-9EF5-5A5C084BBB30}" srcOrd="11" destOrd="0" presId="urn:microsoft.com/office/officeart/2005/8/layout/vList6"/>
    <dgm:cxn modelId="{65D6B341-0BE4-4BDA-86C4-8F4141639EF8}" type="presParOf" srcId="{F7D013E3-007A-45F4-8E80-510FE121A8AD}" destId="{45F24874-8733-4E23-A399-308379A2DC31}" srcOrd="12" destOrd="0" presId="urn:microsoft.com/office/officeart/2005/8/layout/vList6"/>
    <dgm:cxn modelId="{E0515F7B-FECB-4577-8779-684F1D16EF39}" type="presParOf" srcId="{45F24874-8733-4E23-A399-308379A2DC31}" destId="{F05E8430-1947-4C52-BAD2-4F643AB377B4}" srcOrd="0" destOrd="0" presId="urn:microsoft.com/office/officeart/2005/8/layout/vList6"/>
    <dgm:cxn modelId="{611030C0-E29B-45E6-8FE0-CC3BC3049148}" type="presParOf" srcId="{45F24874-8733-4E23-A399-308379A2DC31}" destId="{CF2BE204-88D3-4FA7-9860-4E0B3A915A4F}" srcOrd="1" destOrd="0" presId="urn:microsoft.com/office/officeart/2005/8/layout/vList6"/>
    <dgm:cxn modelId="{5463E4CF-2C83-44BB-B5FD-9F7FDE883895}" type="presParOf" srcId="{F7D013E3-007A-45F4-8E80-510FE121A8AD}" destId="{05492E05-4F44-42FE-B54C-1386E85BCA5E}" srcOrd="13" destOrd="0" presId="urn:microsoft.com/office/officeart/2005/8/layout/vList6"/>
    <dgm:cxn modelId="{5C1CC620-4EDC-40DF-B363-1AF46FA30B79}" type="presParOf" srcId="{F7D013E3-007A-45F4-8E80-510FE121A8AD}" destId="{DC3C8B72-50B9-4234-A9D9-120A0F0DFEF8}" srcOrd="14" destOrd="0" presId="urn:microsoft.com/office/officeart/2005/8/layout/vList6"/>
    <dgm:cxn modelId="{97C8C595-4A30-4DB6-AB3E-F39FF41355A9}" type="presParOf" srcId="{DC3C8B72-50B9-4234-A9D9-120A0F0DFEF8}" destId="{77BE2F95-FE92-4D4A-BE2D-C9D18E836906}" srcOrd="0" destOrd="0" presId="urn:microsoft.com/office/officeart/2005/8/layout/vList6"/>
    <dgm:cxn modelId="{DA4ED5EF-15DB-4AA2-855A-42CA0CF9E7FE}" type="presParOf" srcId="{DC3C8B72-50B9-4234-A9D9-120A0F0DFEF8}" destId="{72629B72-585F-4A9E-BF0C-F5CFB7AC3AF2}" srcOrd="1" destOrd="0" presId="urn:microsoft.com/office/officeart/2005/8/layout/vList6"/>
    <dgm:cxn modelId="{B2E14E61-222E-4ADE-BA8E-286460EC68F8}" type="presParOf" srcId="{F7D013E3-007A-45F4-8E80-510FE121A8AD}" destId="{B8AFF08F-0BF5-4E6F-B738-DD445A96C076}" srcOrd="15" destOrd="0" presId="urn:microsoft.com/office/officeart/2005/8/layout/vList6"/>
    <dgm:cxn modelId="{19D72451-55D0-4734-8910-95143BFEB7A8}" type="presParOf" srcId="{F7D013E3-007A-45F4-8E80-510FE121A8AD}" destId="{300E99BF-A664-45A9-B24F-505CD7419DD3}" srcOrd="16" destOrd="0" presId="urn:microsoft.com/office/officeart/2005/8/layout/vList6"/>
    <dgm:cxn modelId="{6CF39ED9-7E5F-4866-9BA0-09E4DE03E3E0}" type="presParOf" srcId="{300E99BF-A664-45A9-B24F-505CD7419DD3}" destId="{54B95005-01C7-4F66-8E7D-8888F194BF36}" srcOrd="0" destOrd="0" presId="urn:microsoft.com/office/officeart/2005/8/layout/vList6"/>
    <dgm:cxn modelId="{64D1C93D-EE66-4DC4-89F0-88614FD4B064}" type="presParOf" srcId="{300E99BF-A664-45A9-B24F-505CD7419DD3}" destId="{D40B660F-B438-49B0-B30E-8D3E93DBBB86}" srcOrd="1" destOrd="0" presId="urn:microsoft.com/office/officeart/2005/8/layout/vList6"/>
    <dgm:cxn modelId="{68CDB206-B0F0-4168-8BC2-BE07F2022DD6}" type="presParOf" srcId="{F7D013E3-007A-45F4-8E80-510FE121A8AD}" destId="{C3BA250F-EE3D-438D-B5D4-C867B4EC6BF6}" srcOrd="17" destOrd="0" presId="urn:microsoft.com/office/officeart/2005/8/layout/vList6"/>
    <dgm:cxn modelId="{C1578FD3-7493-4791-94B5-E34CC609DE2D}" type="presParOf" srcId="{F7D013E3-007A-45F4-8E80-510FE121A8AD}" destId="{7ECC6C4A-51CA-4BBA-8EF8-F1E1C5BF5068}" srcOrd="18" destOrd="0" presId="urn:microsoft.com/office/officeart/2005/8/layout/vList6"/>
    <dgm:cxn modelId="{89DFC1B4-7F6A-468A-8F47-F4972458BE89}" type="presParOf" srcId="{7ECC6C4A-51CA-4BBA-8EF8-F1E1C5BF5068}" destId="{5E217489-CCF2-4916-B892-F4E1AAA78862}" srcOrd="0" destOrd="0" presId="urn:microsoft.com/office/officeart/2005/8/layout/vList6"/>
    <dgm:cxn modelId="{FB74FAA9-C89B-47AA-B4B8-50C809CEAB6A}" type="presParOf" srcId="{7ECC6C4A-51CA-4BBA-8EF8-F1E1C5BF5068}" destId="{371324B0-DF91-4526-BDEC-3E3B999A7926}" srcOrd="1" destOrd="0" presId="urn:microsoft.com/office/officeart/2005/8/layout/vList6"/>
    <dgm:cxn modelId="{2AA20C7E-6BE7-40B9-B899-F9F75F06AA84}" type="presParOf" srcId="{F7D013E3-007A-45F4-8E80-510FE121A8AD}" destId="{58504831-11C3-4F11-9C77-816ECDDE5945}" srcOrd="19" destOrd="0" presId="urn:microsoft.com/office/officeart/2005/8/layout/vList6"/>
    <dgm:cxn modelId="{FE262EC0-6832-4967-A34A-7D153E74EF0D}" type="presParOf" srcId="{F7D013E3-007A-45F4-8E80-510FE121A8AD}" destId="{E3FD8822-96AC-4171-80A3-3F9BF987506C}" srcOrd="20" destOrd="0" presId="urn:microsoft.com/office/officeart/2005/8/layout/vList6"/>
    <dgm:cxn modelId="{6139D25D-9159-433F-B8FF-970875781234}" type="presParOf" srcId="{E3FD8822-96AC-4171-80A3-3F9BF987506C}" destId="{8A4D6183-13B5-4AF5-BAA8-F0659EA8EFA5}" srcOrd="0" destOrd="0" presId="urn:microsoft.com/office/officeart/2005/8/layout/vList6"/>
    <dgm:cxn modelId="{DFB6CFBB-9D86-4DC7-9456-1BF667E5554D}" type="presParOf" srcId="{E3FD8822-96AC-4171-80A3-3F9BF987506C}" destId="{BBD27A67-F735-4CA4-86EF-D7E124A055E2}" srcOrd="1" destOrd="0" presId="urn:microsoft.com/office/officeart/2005/8/layout/vList6"/>
    <dgm:cxn modelId="{5B52A22E-CFE0-46A1-8B6D-FD88AC0575BF}" type="presParOf" srcId="{F7D013E3-007A-45F4-8E80-510FE121A8AD}" destId="{4130F41F-F0C7-4563-87CB-23E775B6343B}" srcOrd="21" destOrd="0" presId="urn:microsoft.com/office/officeart/2005/8/layout/vList6"/>
    <dgm:cxn modelId="{BC922393-89D7-426D-86EC-174A32174E5B}" type="presParOf" srcId="{F7D013E3-007A-45F4-8E80-510FE121A8AD}" destId="{E82B70BB-8862-4830-9946-44F6EDF52F2B}" srcOrd="22" destOrd="0" presId="urn:microsoft.com/office/officeart/2005/8/layout/vList6"/>
    <dgm:cxn modelId="{499FA325-8BBD-4523-96FF-B407C15372FD}" type="presParOf" srcId="{E82B70BB-8862-4830-9946-44F6EDF52F2B}" destId="{C7A7C9B9-834E-4C1B-8B4A-4F8B3046732A}" srcOrd="0" destOrd="0" presId="urn:microsoft.com/office/officeart/2005/8/layout/vList6"/>
    <dgm:cxn modelId="{F9A921ED-5960-4A24-9940-A5C3840576BF}" type="presParOf" srcId="{E82B70BB-8862-4830-9946-44F6EDF52F2B}" destId="{41E9F16E-2082-42A5-8541-3D27CBED19A5}" srcOrd="1" destOrd="0" presId="urn:microsoft.com/office/officeart/2005/8/layout/vList6"/>
    <dgm:cxn modelId="{3987BB7A-6F30-4B67-A33D-ACA868E5D97C}" type="presParOf" srcId="{F7D013E3-007A-45F4-8E80-510FE121A8AD}" destId="{7C321FA1-9200-4364-ABEC-145DC3BDA20E}" srcOrd="23" destOrd="0" presId="urn:microsoft.com/office/officeart/2005/8/layout/vList6"/>
    <dgm:cxn modelId="{BE34D142-C83A-4AF2-BE49-B732F2B364E3}" type="presParOf" srcId="{F7D013E3-007A-45F4-8E80-510FE121A8AD}" destId="{509C5EC1-24C2-4EBA-9AE4-B9285F148BC6}" srcOrd="24" destOrd="0" presId="urn:microsoft.com/office/officeart/2005/8/layout/vList6"/>
    <dgm:cxn modelId="{43809905-6106-4DD8-A6A1-D223613E02F2}" type="presParOf" srcId="{509C5EC1-24C2-4EBA-9AE4-B9285F148BC6}" destId="{A0A7F83F-A92F-4C2E-9EE6-6A08C5DE8711}" srcOrd="0" destOrd="0" presId="urn:microsoft.com/office/officeart/2005/8/layout/vList6"/>
    <dgm:cxn modelId="{27292EE3-817C-4923-BFE8-456D631D6112}" type="presParOf" srcId="{509C5EC1-24C2-4EBA-9AE4-B9285F148BC6}" destId="{552B8F96-9A59-431D-8AAA-1B48BE21527B}" srcOrd="1" destOrd="0" presId="urn:microsoft.com/office/officeart/2005/8/layout/vList6"/>
    <dgm:cxn modelId="{DB3D8FBB-33B7-44C3-B182-8DC0EEF0B7DF}" type="presParOf" srcId="{F7D013E3-007A-45F4-8E80-510FE121A8AD}" destId="{697CA102-041A-4607-B521-073A5225255F}" srcOrd="25" destOrd="0" presId="urn:microsoft.com/office/officeart/2005/8/layout/vList6"/>
    <dgm:cxn modelId="{E0A56983-C56B-4C4F-B5D2-DCD301C47353}" type="presParOf" srcId="{F7D013E3-007A-45F4-8E80-510FE121A8AD}" destId="{19A660EF-FF81-4E96-87F9-B646AC3D0E18}" srcOrd="26" destOrd="0" presId="urn:microsoft.com/office/officeart/2005/8/layout/vList6"/>
    <dgm:cxn modelId="{8D429633-42C9-40B6-97BA-DE1E236E0728}" type="presParOf" srcId="{19A660EF-FF81-4E96-87F9-B646AC3D0E18}" destId="{8B9495AA-4D88-4DAE-AB47-FB7568C5B6CF}" srcOrd="0" destOrd="0" presId="urn:microsoft.com/office/officeart/2005/8/layout/vList6"/>
    <dgm:cxn modelId="{FBD4F7C9-42F7-49F9-954B-EA2EBD7340FF}" type="presParOf" srcId="{19A660EF-FF81-4E96-87F9-B646AC3D0E18}" destId="{4CD15835-AAA5-4109-B440-B4F911A4DEEC}" srcOrd="1" destOrd="0" presId="urn:microsoft.com/office/officeart/2005/8/layout/vList6"/>
    <dgm:cxn modelId="{EBA090E8-0BEE-43ED-B61D-3C545EF6CB5D}" type="presParOf" srcId="{F7D013E3-007A-45F4-8E80-510FE121A8AD}" destId="{94D5B9CE-8806-4238-A541-21404876D5BF}" srcOrd="27" destOrd="0" presId="urn:microsoft.com/office/officeart/2005/8/layout/vList6"/>
    <dgm:cxn modelId="{B524DE57-3104-421C-9EC6-2B50E5EFD985}" type="presParOf" srcId="{F7D013E3-007A-45F4-8E80-510FE121A8AD}" destId="{7A36DD8B-FE68-4724-A778-6A4C502D2565}" srcOrd="28" destOrd="0" presId="urn:microsoft.com/office/officeart/2005/8/layout/vList6"/>
    <dgm:cxn modelId="{FD643EA5-14EC-4370-8699-93150B711DBC}" type="presParOf" srcId="{7A36DD8B-FE68-4724-A778-6A4C502D2565}" destId="{AAB11081-101E-41FF-B7B7-865D6B61DD85}" srcOrd="0" destOrd="0" presId="urn:microsoft.com/office/officeart/2005/8/layout/vList6"/>
    <dgm:cxn modelId="{DB9C6A59-0F94-4CDD-B25A-2BE792FE9579}" type="presParOf" srcId="{7A36DD8B-FE68-4724-A778-6A4C502D2565}" destId="{9658DE69-75B3-4F56-BFCB-25EE430959A6}" srcOrd="1" destOrd="0" presId="urn:microsoft.com/office/officeart/2005/8/layout/vList6"/>
    <dgm:cxn modelId="{98EA2A3C-4B50-43AE-932E-82C0E15D754C}" type="presParOf" srcId="{F7D013E3-007A-45F4-8E80-510FE121A8AD}" destId="{8B274A55-AF3C-4FB6-BD04-4515ADF87CA7}" srcOrd="29" destOrd="0" presId="urn:microsoft.com/office/officeart/2005/8/layout/vList6"/>
    <dgm:cxn modelId="{E8E2C19D-24AC-4FEE-A6FB-F46665884B36}" type="presParOf" srcId="{F7D013E3-007A-45F4-8E80-510FE121A8AD}" destId="{1B88F344-B0F7-4CA8-A647-0301E38BB82A}" srcOrd="30" destOrd="0" presId="urn:microsoft.com/office/officeart/2005/8/layout/vList6"/>
    <dgm:cxn modelId="{526B83CD-4ABC-4DB5-A445-EC08E4BBF851}" type="presParOf" srcId="{1B88F344-B0F7-4CA8-A647-0301E38BB82A}" destId="{792FE208-16B4-424C-95BE-16EBC87E5300}" srcOrd="0" destOrd="0" presId="urn:microsoft.com/office/officeart/2005/8/layout/vList6"/>
    <dgm:cxn modelId="{4586C461-1A88-4D42-AE59-6C39F37C245E}" type="presParOf" srcId="{1B88F344-B0F7-4CA8-A647-0301E38BB82A}" destId="{93408D8F-19D4-4E09-821E-A6B5FECD5777}" srcOrd="1" destOrd="0" presId="urn:microsoft.com/office/officeart/2005/8/layout/vList6"/>
    <dgm:cxn modelId="{19B849F1-FCD1-4061-A4C0-CF452238F810}" type="presParOf" srcId="{F7D013E3-007A-45F4-8E80-510FE121A8AD}" destId="{C80C1C43-C566-4AA1-9F6B-6B0DD0A6136E}" srcOrd="31" destOrd="0" presId="urn:microsoft.com/office/officeart/2005/8/layout/vList6"/>
    <dgm:cxn modelId="{98273095-2616-4C04-AC98-034AF8796261}" type="presParOf" srcId="{F7D013E3-007A-45F4-8E80-510FE121A8AD}" destId="{0FCAB7A3-CB1B-4115-844A-C950C152C0EB}" srcOrd="32" destOrd="0" presId="urn:microsoft.com/office/officeart/2005/8/layout/vList6"/>
    <dgm:cxn modelId="{7DEB124B-FE90-430E-A459-FD0D3F169BA1}" type="presParOf" srcId="{0FCAB7A3-CB1B-4115-844A-C950C152C0EB}" destId="{81A16C7E-B794-4B0F-ABBB-49FB974D6385}" srcOrd="0" destOrd="0" presId="urn:microsoft.com/office/officeart/2005/8/layout/vList6"/>
    <dgm:cxn modelId="{5B471064-0681-48FE-BEC9-89D3B135729E}" type="presParOf" srcId="{0FCAB7A3-CB1B-4115-844A-C950C152C0EB}" destId="{7EAECA9B-CE53-4BD0-ADE6-B5DAC66628D7}" srcOrd="1" destOrd="0" presId="urn:microsoft.com/office/officeart/2005/8/layout/vList6"/>
    <dgm:cxn modelId="{EB4C8A86-0A3B-41DA-B707-99AF155C44A0}" type="presParOf" srcId="{F7D013E3-007A-45F4-8E80-510FE121A8AD}" destId="{14465297-D757-44A8-906D-8ABB46DC8675}" srcOrd="33" destOrd="0" presId="urn:microsoft.com/office/officeart/2005/8/layout/vList6"/>
    <dgm:cxn modelId="{3EEC7C45-FBD1-4898-917D-19DA47E286F3}" type="presParOf" srcId="{F7D013E3-007A-45F4-8E80-510FE121A8AD}" destId="{84240FB3-6CCF-46A3-8C2B-F941386550FE}" srcOrd="34" destOrd="0" presId="urn:microsoft.com/office/officeart/2005/8/layout/vList6"/>
    <dgm:cxn modelId="{58F37819-AA36-44A6-944B-475CAA51565A}" type="presParOf" srcId="{84240FB3-6CCF-46A3-8C2B-F941386550FE}" destId="{EC5AD70E-A664-4540-A139-B29EABA64396}" srcOrd="0" destOrd="0" presId="urn:microsoft.com/office/officeart/2005/8/layout/vList6"/>
    <dgm:cxn modelId="{E0C98139-859F-4860-B182-CDB9645EC7FC}" type="presParOf" srcId="{84240FB3-6CCF-46A3-8C2B-F941386550FE}" destId="{7B522791-F7AA-44F1-B236-64551612DCC3}" srcOrd="1" destOrd="0" presId="urn:microsoft.com/office/officeart/2005/8/layout/vList6"/>
    <dgm:cxn modelId="{A8EF008E-A446-40FC-BF58-237752C261CF}" type="presParOf" srcId="{F7D013E3-007A-45F4-8E80-510FE121A8AD}" destId="{298ED527-400C-405C-AF0F-D47AC4152C29}" srcOrd="35" destOrd="0" presId="urn:microsoft.com/office/officeart/2005/8/layout/vList6"/>
    <dgm:cxn modelId="{9A948D83-DD12-4EC9-8C8E-5950C54C187D}" type="presParOf" srcId="{F7D013E3-007A-45F4-8E80-510FE121A8AD}" destId="{DB948E1E-F73C-4B87-A087-CC0D9F2EC10E}" srcOrd="36" destOrd="0" presId="urn:microsoft.com/office/officeart/2005/8/layout/vList6"/>
    <dgm:cxn modelId="{8035E628-6FAE-4774-A7EE-12C02D4DFC05}" type="presParOf" srcId="{DB948E1E-F73C-4B87-A087-CC0D9F2EC10E}" destId="{9D22DAD2-1E9B-48A9-BEA2-875E0BC6F664}" srcOrd="0" destOrd="0" presId="urn:microsoft.com/office/officeart/2005/8/layout/vList6"/>
    <dgm:cxn modelId="{F5ABAC9B-C8B1-4B2A-8D01-A81E11909D34}" type="presParOf" srcId="{DB948E1E-F73C-4B87-A087-CC0D9F2EC10E}" destId="{7B80F909-74B7-429B-A644-2E748A66C54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4DFC7-3EBC-4168-BAF1-24B99E3D5869}">
      <dsp:nvSpPr>
        <dsp:cNvPr id="0" name=""/>
        <dsp:cNvSpPr/>
      </dsp:nvSpPr>
      <dsp:spPr>
        <a:xfrm>
          <a:off x="2515873" y="0"/>
          <a:ext cx="4886096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1200" kern="1200" dirty="0"/>
        </a:p>
      </dsp:txBody>
      <dsp:txXfrm>
        <a:off x="2515873" y="32611"/>
        <a:ext cx="4788263" cy="195666"/>
      </dsp:txXfrm>
    </dsp:sp>
    <dsp:sp modelId="{A4DA6644-823F-4DA4-B441-51C150CCC0D9}">
      <dsp:nvSpPr>
        <dsp:cNvPr id="0" name=""/>
        <dsp:cNvSpPr/>
      </dsp:nvSpPr>
      <dsp:spPr>
        <a:xfrm>
          <a:off x="736918" y="1963"/>
          <a:ext cx="1776969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2 392,8    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(81,5%)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9654" y="14699"/>
        <a:ext cx="1751497" cy="235416"/>
      </dsp:txXfrm>
    </dsp:sp>
    <dsp:sp modelId="{EF3E8D9B-4D5C-472B-B350-46FA45F038D6}">
      <dsp:nvSpPr>
        <dsp:cNvPr id="0" name=""/>
        <dsp:cNvSpPr/>
      </dsp:nvSpPr>
      <dsp:spPr>
        <a:xfrm>
          <a:off x="2513880" y="281719"/>
          <a:ext cx="4930085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80" y="314330"/>
        <a:ext cx="4832252" cy="195666"/>
      </dsp:txXfrm>
    </dsp:sp>
    <dsp:sp modelId="{CB5544C9-DEFB-49CA-8789-E60BBE9ED6F6}">
      <dsp:nvSpPr>
        <dsp:cNvPr id="0" name=""/>
        <dsp:cNvSpPr/>
      </dsp:nvSpPr>
      <dsp:spPr>
        <a:xfrm>
          <a:off x="738895" y="288940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1 072 303,5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1631" y="301676"/>
        <a:ext cx="1703555" cy="235416"/>
      </dsp:txXfrm>
    </dsp:sp>
    <dsp:sp modelId="{0FB3533A-8BBE-462E-B518-BE8FDBD01567}">
      <dsp:nvSpPr>
        <dsp:cNvPr id="0" name=""/>
        <dsp:cNvSpPr/>
      </dsp:nvSpPr>
      <dsp:spPr>
        <a:xfrm>
          <a:off x="2513896" y="56386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96" y="596473"/>
        <a:ext cx="4784309" cy="195666"/>
      </dsp:txXfrm>
    </dsp:sp>
    <dsp:sp modelId="{AB6F5C39-3946-413A-BE2D-C758954BC2C3}">
      <dsp:nvSpPr>
        <dsp:cNvPr id="0" name=""/>
        <dsp:cNvSpPr/>
      </dsp:nvSpPr>
      <dsp:spPr>
        <a:xfrm>
          <a:off x="762867" y="575917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5 178 751,2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588653"/>
        <a:ext cx="1703555" cy="235416"/>
      </dsp:txXfrm>
    </dsp:sp>
    <dsp:sp modelId="{370869FB-CF7A-4F26-BF37-68484D261832}">
      <dsp:nvSpPr>
        <dsp:cNvPr id="0" name=""/>
        <dsp:cNvSpPr/>
      </dsp:nvSpPr>
      <dsp:spPr>
        <a:xfrm>
          <a:off x="2491894" y="865545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898156"/>
        <a:ext cx="4784309" cy="195666"/>
      </dsp:txXfrm>
    </dsp:sp>
    <dsp:sp modelId="{B4B64F95-4CC2-4E68-AFEF-AF3B7CF5228C}">
      <dsp:nvSpPr>
        <dsp:cNvPr id="0" name=""/>
        <dsp:cNvSpPr/>
      </dsp:nvSpPr>
      <dsp:spPr>
        <a:xfrm>
          <a:off x="762867" y="862895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102 469,0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875631"/>
        <a:ext cx="1703555" cy="235416"/>
      </dsp:txXfrm>
    </dsp:sp>
    <dsp:sp modelId="{F8BD5563-281E-4387-9BFA-9755847DC452}">
      <dsp:nvSpPr>
        <dsp:cNvPr id="0" name=""/>
        <dsp:cNvSpPr/>
      </dsp:nvSpPr>
      <dsp:spPr>
        <a:xfrm>
          <a:off x="2491894" y="114987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1182483"/>
        <a:ext cx="4784309" cy="195666"/>
      </dsp:txXfrm>
    </dsp:sp>
    <dsp:sp modelId="{2746F9D5-A47B-460D-BFBA-9B05FD60A746}">
      <dsp:nvSpPr>
        <dsp:cNvPr id="0" name=""/>
        <dsp:cNvSpPr/>
      </dsp:nvSpPr>
      <dsp:spPr>
        <a:xfrm>
          <a:off x="762867" y="1149872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392 433,8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1162608"/>
        <a:ext cx="1703555" cy="235416"/>
      </dsp:txXfrm>
    </dsp:sp>
    <dsp:sp modelId="{6CA393D1-1264-4922-B0AC-4B76854C2717}">
      <dsp:nvSpPr>
        <dsp:cNvPr id="0" name=""/>
        <dsp:cNvSpPr/>
      </dsp:nvSpPr>
      <dsp:spPr>
        <a:xfrm>
          <a:off x="2513896" y="1436849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</a:t>
          </a: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сельского хозяйства</a:t>
          </a:r>
          <a:endParaRPr lang="ru-RU" sz="1200" kern="1200" dirty="0"/>
        </a:p>
      </dsp:txBody>
      <dsp:txXfrm>
        <a:off x="2513896" y="1469460"/>
        <a:ext cx="4784309" cy="195666"/>
      </dsp:txXfrm>
    </dsp:sp>
    <dsp:sp modelId="{E33EA90F-447E-4F76-B37B-7FD82A37B967}">
      <dsp:nvSpPr>
        <dsp:cNvPr id="0" name=""/>
        <dsp:cNvSpPr/>
      </dsp:nvSpPr>
      <dsp:spPr>
        <a:xfrm>
          <a:off x="740865" y="1436849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11 964,9  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(94,6%)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1449585"/>
        <a:ext cx="1747559" cy="235416"/>
      </dsp:txXfrm>
    </dsp:sp>
    <dsp:sp modelId="{CF2BE204-88D3-4FA7-9860-4E0B3A915A4F}">
      <dsp:nvSpPr>
        <dsp:cNvPr id="0" name=""/>
        <dsp:cNvSpPr/>
      </dsp:nvSpPr>
      <dsp:spPr>
        <a:xfrm>
          <a:off x="2491894" y="1723826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1756437"/>
        <a:ext cx="4784309" cy="195666"/>
      </dsp:txXfrm>
    </dsp:sp>
    <dsp:sp modelId="{F05E8430-1947-4C52-BAD2-4F643AB377B4}">
      <dsp:nvSpPr>
        <dsp:cNvPr id="0" name=""/>
        <dsp:cNvSpPr/>
      </dsp:nvSpPr>
      <dsp:spPr>
        <a:xfrm>
          <a:off x="762867" y="1723826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150 397,8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1736562"/>
        <a:ext cx="1703555" cy="235416"/>
      </dsp:txXfrm>
    </dsp:sp>
    <dsp:sp modelId="{72629B72-585F-4A9E-BF0C-F5CFB7AC3AF2}">
      <dsp:nvSpPr>
        <dsp:cNvPr id="0" name=""/>
        <dsp:cNvSpPr/>
      </dsp:nvSpPr>
      <dsp:spPr>
        <a:xfrm>
          <a:off x="2447415" y="2010803"/>
          <a:ext cx="4969410" cy="441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и обеспечение безопасности  жизнедеятельности населения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7415" y="2065970"/>
        <a:ext cx="4803910" cy="331000"/>
      </dsp:txXfrm>
    </dsp:sp>
    <dsp:sp modelId="{77BE2F95-FE92-4D4A-BE2D-C9D18E836906}">
      <dsp:nvSpPr>
        <dsp:cNvPr id="0" name=""/>
        <dsp:cNvSpPr/>
      </dsp:nvSpPr>
      <dsp:spPr>
        <a:xfrm>
          <a:off x="720077" y="2016225"/>
          <a:ext cx="1727338" cy="4304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186 622,0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1092" y="2037240"/>
        <a:ext cx="1685308" cy="388461"/>
      </dsp:txXfrm>
    </dsp:sp>
    <dsp:sp modelId="{D40B660F-B438-49B0-B30E-8D3E93DBBB86}">
      <dsp:nvSpPr>
        <dsp:cNvPr id="0" name=""/>
        <dsp:cNvSpPr/>
      </dsp:nvSpPr>
      <dsp:spPr>
        <a:xfrm>
          <a:off x="2513896" y="2478227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Жилище</a:t>
          </a:r>
          <a:endParaRPr lang="ru-RU" sz="1200" kern="1200" dirty="0"/>
        </a:p>
      </dsp:txBody>
      <dsp:txXfrm>
        <a:off x="2513896" y="2510838"/>
        <a:ext cx="4784309" cy="195666"/>
      </dsp:txXfrm>
    </dsp:sp>
    <dsp:sp modelId="{54B95005-01C7-4F66-8E7D-8888F194BF36}">
      <dsp:nvSpPr>
        <dsp:cNvPr id="0" name=""/>
        <dsp:cNvSpPr/>
      </dsp:nvSpPr>
      <dsp:spPr>
        <a:xfrm>
          <a:off x="740865" y="2478227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80 694,3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(99,7%)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2490963"/>
        <a:ext cx="1747559" cy="235416"/>
      </dsp:txXfrm>
    </dsp:sp>
    <dsp:sp modelId="{371324B0-DF91-4526-BDEC-3E3B999A7926}">
      <dsp:nvSpPr>
        <dsp:cNvPr id="0" name=""/>
        <dsp:cNvSpPr/>
      </dsp:nvSpPr>
      <dsp:spPr>
        <a:xfrm>
          <a:off x="2491894" y="2765204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энергоэффективности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2797815"/>
        <a:ext cx="4784309" cy="195666"/>
      </dsp:txXfrm>
    </dsp:sp>
    <dsp:sp modelId="{5E217489-CCF2-4916-B892-F4E1AAA78862}">
      <dsp:nvSpPr>
        <dsp:cNvPr id="0" name=""/>
        <dsp:cNvSpPr/>
      </dsp:nvSpPr>
      <dsp:spPr>
        <a:xfrm>
          <a:off x="762867" y="2765204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85 470,4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2777940"/>
        <a:ext cx="1703555" cy="235416"/>
      </dsp:txXfrm>
    </dsp:sp>
    <dsp:sp modelId="{BBD27A67-F735-4CA4-86EF-D7E124A055E2}">
      <dsp:nvSpPr>
        <dsp:cNvPr id="0" name=""/>
        <dsp:cNvSpPr/>
      </dsp:nvSpPr>
      <dsp:spPr>
        <a:xfrm>
          <a:off x="2491894" y="3052181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3084792"/>
        <a:ext cx="4784309" cy="195666"/>
      </dsp:txXfrm>
    </dsp:sp>
    <dsp:sp modelId="{8A4D6183-13B5-4AF5-BAA8-F0659EA8EFA5}">
      <dsp:nvSpPr>
        <dsp:cNvPr id="0" name=""/>
        <dsp:cNvSpPr/>
      </dsp:nvSpPr>
      <dsp:spPr>
        <a:xfrm>
          <a:off x="762867" y="3052181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958,9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3064917"/>
        <a:ext cx="1703555" cy="235416"/>
      </dsp:txXfrm>
    </dsp:sp>
    <dsp:sp modelId="{41E9F16E-2082-42A5-8541-3D27CBED19A5}">
      <dsp:nvSpPr>
        <dsp:cNvPr id="0" name=""/>
        <dsp:cNvSpPr/>
      </dsp:nvSpPr>
      <dsp:spPr>
        <a:xfrm>
          <a:off x="2491894" y="3339158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3371769"/>
        <a:ext cx="4784309" cy="195666"/>
      </dsp:txXfrm>
    </dsp:sp>
    <dsp:sp modelId="{C7A7C9B9-834E-4C1B-8B4A-4F8B3046732A}">
      <dsp:nvSpPr>
        <dsp:cNvPr id="0" name=""/>
        <dsp:cNvSpPr/>
      </dsp:nvSpPr>
      <dsp:spPr>
        <a:xfrm>
          <a:off x="762867" y="3339158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1 403 320,5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3351894"/>
        <a:ext cx="1703555" cy="235416"/>
      </dsp:txXfrm>
    </dsp:sp>
    <dsp:sp modelId="{552B8F96-9A59-431D-8AAA-1B48BE21527B}">
      <dsp:nvSpPr>
        <dsp:cNvPr id="0" name=""/>
        <dsp:cNvSpPr/>
      </dsp:nvSpPr>
      <dsp:spPr>
        <a:xfrm>
          <a:off x="2493433" y="3635388"/>
          <a:ext cx="4877374" cy="3921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433" y="3684410"/>
        <a:ext cx="4730310" cy="294129"/>
      </dsp:txXfrm>
    </dsp:sp>
    <dsp:sp modelId="{A0A7F83F-A92F-4C2E-9EE6-6A08C5DE8711}">
      <dsp:nvSpPr>
        <dsp:cNvPr id="0" name=""/>
        <dsp:cNvSpPr/>
      </dsp:nvSpPr>
      <dsp:spPr>
        <a:xfrm>
          <a:off x="766095" y="3626135"/>
          <a:ext cx="1727338" cy="4106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165 825,8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6143" y="3646183"/>
        <a:ext cx="1687242" cy="370581"/>
      </dsp:txXfrm>
    </dsp:sp>
    <dsp:sp modelId="{4CD15835-AAA5-4109-B440-B4F911A4DEEC}">
      <dsp:nvSpPr>
        <dsp:cNvPr id="0" name=""/>
        <dsp:cNvSpPr/>
      </dsp:nvSpPr>
      <dsp:spPr>
        <a:xfrm>
          <a:off x="2491894" y="406290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4095513"/>
        <a:ext cx="4784309" cy="195666"/>
      </dsp:txXfrm>
    </dsp:sp>
    <dsp:sp modelId="{8B9495AA-4D88-4DAE-AB47-FB7568C5B6CF}">
      <dsp:nvSpPr>
        <dsp:cNvPr id="0" name=""/>
        <dsp:cNvSpPr/>
      </dsp:nvSpPr>
      <dsp:spPr>
        <a:xfrm>
          <a:off x="762867" y="4062902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915 071,1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(82,4%)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4075638"/>
        <a:ext cx="1703555" cy="235416"/>
      </dsp:txXfrm>
    </dsp:sp>
    <dsp:sp modelId="{9658DE69-75B3-4F56-BFCB-25EE430959A6}">
      <dsp:nvSpPr>
        <dsp:cNvPr id="0" name=""/>
        <dsp:cNvSpPr/>
      </dsp:nvSpPr>
      <dsp:spPr>
        <a:xfrm>
          <a:off x="2513896" y="4349879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</a:t>
          </a:r>
          <a:endParaRPr lang="ru-RU" sz="1200" kern="1200" dirty="0"/>
        </a:p>
      </dsp:txBody>
      <dsp:txXfrm>
        <a:off x="2513896" y="4382490"/>
        <a:ext cx="4784309" cy="195666"/>
      </dsp:txXfrm>
    </dsp:sp>
    <dsp:sp modelId="{AAB11081-101E-41FF-B7B7-865D6B61DD85}">
      <dsp:nvSpPr>
        <dsp:cNvPr id="0" name=""/>
        <dsp:cNvSpPr/>
      </dsp:nvSpPr>
      <dsp:spPr>
        <a:xfrm>
          <a:off x="740865" y="4349879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253 318,2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4362615"/>
        <a:ext cx="1747559" cy="235416"/>
      </dsp:txXfrm>
    </dsp:sp>
    <dsp:sp modelId="{93408D8F-19D4-4E09-821E-A6B5FECD5777}">
      <dsp:nvSpPr>
        <dsp:cNvPr id="0" name=""/>
        <dsp:cNvSpPr/>
      </dsp:nvSpPr>
      <dsp:spPr>
        <a:xfrm>
          <a:off x="2491894" y="4636856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</dsp:txBody>
      <dsp:txXfrm>
        <a:off x="2491894" y="4669467"/>
        <a:ext cx="4784309" cy="195666"/>
      </dsp:txXfrm>
    </dsp:sp>
    <dsp:sp modelId="{792FE208-16B4-424C-95BE-16EBC87E5300}">
      <dsp:nvSpPr>
        <dsp:cNvPr id="0" name=""/>
        <dsp:cNvSpPr/>
      </dsp:nvSpPr>
      <dsp:spPr>
        <a:xfrm>
          <a:off x="762867" y="4636856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10 110,4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4649592"/>
        <a:ext cx="1703555" cy="235416"/>
      </dsp:txXfrm>
    </dsp:sp>
    <dsp:sp modelId="{7EAECA9B-CE53-4BD0-ADE6-B5DAC66628D7}">
      <dsp:nvSpPr>
        <dsp:cNvPr id="0" name=""/>
        <dsp:cNvSpPr/>
      </dsp:nvSpPr>
      <dsp:spPr>
        <a:xfrm>
          <a:off x="2513896" y="4923833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</a:t>
          </a:r>
          <a:endParaRPr lang="ru-RU" sz="1200" kern="1200" dirty="0"/>
        </a:p>
      </dsp:txBody>
      <dsp:txXfrm>
        <a:off x="2513896" y="4956444"/>
        <a:ext cx="4784309" cy="195666"/>
      </dsp:txXfrm>
    </dsp:sp>
    <dsp:sp modelId="{81A16C7E-B794-4B0F-ABBB-49FB974D6385}">
      <dsp:nvSpPr>
        <dsp:cNvPr id="0" name=""/>
        <dsp:cNvSpPr/>
      </dsp:nvSpPr>
      <dsp:spPr>
        <a:xfrm>
          <a:off x="740865" y="4923833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1 251 264,0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(95,6%)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4936569"/>
        <a:ext cx="1747559" cy="235416"/>
      </dsp:txXfrm>
    </dsp:sp>
    <dsp:sp modelId="{7B522791-F7AA-44F1-B236-64551612DCC3}">
      <dsp:nvSpPr>
        <dsp:cNvPr id="0" name=""/>
        <dsp:cNvSpPr/>
      </dsp:nvSpPr>
      <dsp:spPr>
        <a:xfrm>
          <a:off x="2491894" y="5210471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5243082"/>
        <a:ext cx="4784309" cy="195666"/>
      </dsp:txXfrm>
    </dsp:sp>
    <dsp:sp modelId="{EC5AD70E-A664-4540-A139-B29EABA64396}">
      <dsp:nvSpPr>
        <dsp:cNvPr id="0" name=""/>
        <dsp:cNvSpPr/>
      </dsp:nvSpPr>
      <dsp:spPr>
        <a:xfrm>
          <a:off x="762867" y="5210810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2 175 366,5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5223546"/>
        <a:ext cx="1703555" cy="235416"/>
      </dsp:txXfrm>
    </dsp:sp>
    <dsp:sp modelId="{7B80F909-74B7-429B-A644-2E748A66C542}">
      <dsp:nvSpPr>
        <dsp:cNvPr id="0" name=""/>
        <dsp:cNvSpPr/>
      </dsp:nvSpPr>
      <dsp:spPr>
        <a:xfrm>
          <a:off x="2513896" y="5497788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Переселение граждан из аварийного жилищного фонда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96" y="5530399"/>
        <a:ext cx="4784309" cy="195666"/>
      </dsp:txXfrm>
    </dsp:sp>
    <dsp:sp modelId="{9D22DAD2-1E9B-48A9-BEA2-875E0BC6F664}">
      <dsp:nvSpPr>
        <dsp:cNvPr id="0" name=""/>
        <dsp:cNvSpPr/>
      </dsp:nvSpPr>
      <dsp:spPr>
        <a:xfrm>
          <a:off x="740865" y="5499751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6 796,0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5512487"/>
        <a:ext cx="1747559" cy="235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0.00087</cdr:x>
      <cdr:y>0</cdr:y>
    </cdr:from>
    <cdr:to>
      <cdr:x>0.11476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88" y="-1052736"/>
          <a:ext cx="936091" cy="432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2023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121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520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89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633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105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321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107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442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116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624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66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671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545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879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29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386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647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58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mailto:dmdd_finuprv@mosreg.ru" TargetMode="External"/><Relationship Id="rId2" Type="http://schemas.openxmlformats.org/officeDocument/2006/relationships/hyperlink" Target="mailto:finupr@domod.r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7" Type="http://schemas.openxmlformats.org/officeDocument/2006/relationships/hyperlink" Target="https://volok-go.ru/activities/finance?tab=tab2386" TargetMode="Externa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lashiha.ru/docs/resheniya-soveta-deputatov-1747" TargetMode="External"/><Relationship Id="rId5" Type="http://schemas.openxmlformats.org/officeDocument/2006/relationships/hyperlink" Target="http://www.balfin.ru/byudzhet-2022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BB9420ED0954197201B6357010B8034E1C1CC8B0F48B3F92A3A1FF2201B74AD8D6DECA5EC759CC9F1B3D7142F5129C6A030A69FC6194C32P1E3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4279038E7A039D1852E6695F77BB2F1748ACE4E09F6EC7D6B864247EDD032CCE845EE08D03B618FFB6A52A9310J4fDG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проекта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ru-RU" sz="2400" dirty="0">
                <a:latin typeface="Georgia" panose="02040502050405020303" pitchFamily="18" charset="0"/>
              </a:rPr>
              <a:t>3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196752"/>
          <a:ext cx="8352927" cy="4004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«Ликвидация накопленного вреда окружающей среде»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138 350,0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137 988,4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138 350,0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137 988,4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74817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320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160 074,2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200 489,3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193 158,9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717,8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164 365,9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203 882,3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196 667,8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186 622,0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«Профилактика преступлений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иных правонарушений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124 622,6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158 643,6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151 273,2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144 029,1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19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127 355,2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162 036,6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154 782,1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146 963,2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0202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402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мероприятий по защите населения и территорий от чрезвычайных ситуаций»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безопасности населения на водных объектах,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расположенных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39993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331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пожарной безопасности на территории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3 748,7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4 350,0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4 390,0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3 748,7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4 350,0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4 390,0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гражданской обороны на территории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0670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92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27 939,3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9592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«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5 246,3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87 267,3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65 498,3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70 573,3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70 570,5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105 237,3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4 927,5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134 103,0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173 692,5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957,7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80 694,3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жилищного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строительства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12 878,0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12 878,0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29 657,3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106 913,0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6 603,2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6 551,7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78786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493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молодых семей»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33 409,6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оставшихся без попечения родителей, лиц из числа детей-сирот и детей, оставшихся без попечения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родителей»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61 198,0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66 273,0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66 271,7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61 198,0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66 273,0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66 271,7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04352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1"/>
          <a:ext cx="8352926" cy="4051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отдельных категорий граждан за счет средств федерального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бюджета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739,4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13759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87908"/>
          <a:ext cx="8352927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инженерной инфраструктуры,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отрасли обращения с отходами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35 791,6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29 938,6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15 995,4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10 944,4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54 859,6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78 816,9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44 865,8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44 480,0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105 581,7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181 585,1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90 907,1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85 470,4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«Чистая вода»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35 791,5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72 829,6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24 276,6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54 385,9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22 437,0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86 980,9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151 492,1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62 498,4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26605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921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«Объекты теплоснабжения, инженерные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коммуникации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«Реализация полномочий  сфере жилищно-коммунального хозяйства»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5 980,0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9 146,1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12 146,1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34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8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г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13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«Энергосбережение и повышение энергетической эффективности»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13 687,7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13 526,3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13 687,7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13 526,3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Системы водоотведения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27918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«Предпринимательство»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малого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среднего предпринимательства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6042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92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90886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801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«Управление имуществом и муниципальными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финансами»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1 216 672,0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1 484 405,1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1 182 122,2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1 239 872,0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1 507 605,1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403 320,5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«Эффективное управление имущественным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комплексом»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140 323,8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139 507,6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171 400,3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146 383,5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156 671,8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162 707,6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194 600,3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169 583,5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79529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«Совершенствование муниципальной службы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«Управление муниципальным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31 165,1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31 165,1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7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754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1 016 556,0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987 164,4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1 223 004,7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1 202 572,0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1 016 556,0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987 164,4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1 223 004,4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1 202 572,0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7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институтов гражданского общества,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7 695,6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159 869,1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152 145,9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163 316,5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158 130,2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316,5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178 998,9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152 152,4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171 626,5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165 825,8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Московской области, создание доступной современной медиасреды"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93 978,5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12 316,6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106 295,1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91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801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«Эффективное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местное самоуправление 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695,6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14 000,6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12 690,1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«Молодежь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0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670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126 303,4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141 603,9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139 858,4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126 309,9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141 603,9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139 858,4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2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3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функционирование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дорожно-транспортного комплекса»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363 502,7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231 955,0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323 708,0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194 561,6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634 905,4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666 164,0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402 9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720 509,5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998 408,1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898 119,0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1 111 110,8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915 071,1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«Пассажирский транспорт общего пользования»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19 138,5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47 961,0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43 629,0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27 708,7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56 176,9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107 311,0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111 793,0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74 747,4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75 315,4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155 272,0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102 456,1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9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/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661845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3670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«Дороги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344 364,2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183 994,0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280 078,9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166 852,9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578 728,5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558 853,0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675 609,9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645 762,0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923 092,7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742 847,0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955 688,9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812 615,0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6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602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2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0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«Цифровое муниципальное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образование»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11 939,4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226 158,1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234 232,2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240 891,7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238 551,0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252 706,5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237 952,1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255 658,8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253 318,2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овышение качества и доступности предоставления государственных и муниципальных услуг на базе многофункциональных центров предоставления государственных и муниципальных услуг»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5 700,1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7 701,0</a:t>
                      </a:r>
                      <a:endParaRPr lang="ru-RU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204 851,2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210 551,3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27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432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технологической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экосистемы цифровой экономики муниципального образования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21 306,9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23 895,5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23 238,1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20 970,1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27 092,4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26 152,2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23 884,3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210 060,7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214 168,8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214 163,8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214 168,8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214 163,8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11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2983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0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архивного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дела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4 152,0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3 011,0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7 163,0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«Архитектура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градостроительство»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5 376,3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«Разработка Генерального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плана развития городского округа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31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«Реализация политики пространственного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развития городского округа»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5 376,3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5 929,3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«Формирование современной комфортной городской среды»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143 282,5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142 109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142 109,8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299 435,7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139 329,2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218 815,0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218 698,1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695,3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989 337,0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947 316,1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890 457,0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1 159 845,5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1 271 948,7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1 308 240,9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1 251 264,9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«Комфортная городская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143 282,5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142 109,8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142 109,8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296 594,1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102 550,8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215 138,9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215 125,0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244 881,2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151 258,5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198 157,3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197 506,8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541 475,3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397 091,9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555 406,0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554 741,6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5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30" cy="5730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«Благоустройство территорий»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604 240,4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604 683,9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обеспечения комфортного проживания жителей в многоквартирных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домах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36 778,4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3 676,1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838 078,5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749 158,8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692 950,2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874 856,8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752 834,9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696 523,3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6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30" cy="3778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07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13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«Строительство  и капитальный ремонт объектов социальной инфраструктуры»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216 931,2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216 931,2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216 931,2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265 646,0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1 363 844,5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1 548 038,4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1 530 498,5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395 082,3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536 672,5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430 230,0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830 756,5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2 117 448,2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2 195 199,5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2 175 366,5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(реконструкция), капитальный ремонт объектов образования»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43 218,5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43 218,5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43 218,5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450 301,8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372 073,8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372 073,8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258 658,1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375 717,5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240 089,0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240 089,0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266 789,3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869 237,8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655 381,3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655 381,3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27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481138"/>
          <a:ext cx="8579296" cy="5074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6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909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10 965 038,7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13 007 917,3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13 499 342,3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13 007 540,5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118,63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96,36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944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630,5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6 350 177,1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6 392 070,4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6 230 295,6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106,82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97,47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3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020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408,2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6 657 740,2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7 107 271,9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6 777 244,9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135,00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95,36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11 221 824,2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13 557 917,3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14 166 663,6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3 492 117,8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120,24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95,24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-256 785,4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-550 000,0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807 778,3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484 577,3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Муниципальный долг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748 090,8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1 579 916,9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1 744 590,8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1 427 468,5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90,82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81,83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за 2023 год (тыс.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76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(реконструкция), капитальный ремонт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физической  культуры и спорта»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173 712,7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173 712,7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173 712,7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257 514,8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913 542,7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1 175 964,6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1 158 424,8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98 278,4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120 807,2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149 993,1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148 044,2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525 821,4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1 208 062,7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1 499 670,4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1 480 181,7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9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г.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«Переселение граждан из аварийного жилищного фонда»</a:t>
                      </a:r>
                      <a:b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по переселению граждан из аварийного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жилищного фонда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37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г.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7" cy="4039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8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549 481,8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732 387,7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728 675,8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4 487 600,8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5 882 238,3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6 193 082,8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6 000 443,4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6 138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749,1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6 720 961,1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7 090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809,8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6 716 412,4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445 545,67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528 910,00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528 910,00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513 617,01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11 621 377,3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13 907 611,3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14 545 190,3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13 959 148,6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5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1" y="0"/>
            <a:ext cx="6542483" cy="6206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288272"/>
              </p:ext>
            </p:extLst>
          </p:nvPr>
        </p:nvGraphicFramePr>
        <p:xfrm>
          <a:off x="827584" y="620687"/>
          <a:ext cx="7704857" cy="5060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1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4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46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6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88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18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14.04.2022 №  53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1084,00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5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 о. Домодедово МО от 28.03.2022 № 39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445974"/>
                  </a:ext>
                </a:extLst>
              </a:tr>
              <a:tr h="801413"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8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24.10.2022 № 199 "Об  оказании единовременной материальной помощи"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320443"/>
                  </a:ext>
                </a:extLst>
              </a:tr>
              <a:tr h="1247443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9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-99392"/>
            <a:ext cx="6678742" cy="6480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105520"/>
              </p:ext>
            </p:extLst>
          </p:nvPr>
        </p:nvGraphicFramePr>
        <p:xfrm>
          <a:off x="539552" y="404664"/>
          <a:ext cx="7758863" cy="4536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3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757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4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04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27.01.2022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97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-99392"/>
            <a:ext cx="702078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919349"/>
              </p:ext>
            </p:extLst>
          </p:nvPr>
        </p:nvGraphicFramePr>
        <p:xfrm>
          <a:off x="515625" y="404664"/>
          <a:ext cx="7836796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9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6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6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0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60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2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02.02.2022 №  14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15.02.2022 №  22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2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0" y="188640"/>
            <a:ext cx="6172200" cy="36004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180156"/>
              </p:ext>
            </p:extLst>
          </p:nvPr>
        </p:nvGraphicFramePr>
        <p:xfrm>
          <a:off x="359531" y="548679"/>
          <a:ext cx="8046896" cy="53630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82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2575,0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6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006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398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1864,0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42388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-171400"/>
            <a:ext cx="6254452" cy="11521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479843"/>
              </p:ext>
            </p:extLst>
          </p:nvPr>
        </p:nvGraphicFramePr>
        <p:xfrm>
          <a:off x="634732" y="1592796"/>
          <a:ext cx="7717689" cy="2646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8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9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7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31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18 303,0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15583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84847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-99392"/>
            <a:ext cx="6542484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242614"/>
              </p:ext>
            </p:extLst>
          </p:nvPr>
        </p:nvGraphicFramePr>
        <p:xfrm>
          <a:off x="575557" y="404664"/>
          <a:ext cx="7776864" cy="5470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769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значения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2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10349,5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32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46 (15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42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3999,5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81440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326460" cy="5040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373890"/>
              </p:ext>
            </p:extLst>
          </p:nvPr>
        </p:nvGraphicFramePr>
        <p:xfrm>
          <a:off x="623077" y="836712"/>
          <a:ext cx="7743585" cy="5650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9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7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9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1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8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2812,7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1936,7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1679,94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3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712,9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821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508720" y="1052736"/>
          <a:ext cx="8443435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720" y="116632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Доходы/расходы, дефицит, муниципальный долг 202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г.</a:t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(млн.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75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0"/>
            <a:ext cx="6254452" cy="5486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228882"/>
              </p:ext>
            </p:extLst>
          </p:nvPr>
        </p:nvGraphicFramePr>
        <p:xfrm>
          <a:off x="323529" y="620688"/>
          <a:ext cx="8640959" cy="6063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1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80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3609,2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59,2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2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687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18855,1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16294,7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2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13558,6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8537,4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70056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2" y="678706"/>
          <a:ext cx="8784973" cy="5293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6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Строительство общеобразовательной школы на 550 мест по адресу: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</a:p>
                    <a:p>
                      <a:pPr algn="ctr" fontAlgn="b"/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год. </a:t>
                      </a:r>
                    </a:p>
                    <a:p>
                      <a:pPr algn="ctr" fontAlgn="b"/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</a:p>
                    <a:p>
                      <a:pPr algn="ctr" fontAlgn="b"/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220 056,6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136 445,0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83 611,6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220 056,6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136 445,0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83 611,6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 (этап N 2 общеобразовательной школы на 1100 мест)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2024 год.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434 924,8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847,2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156 077,6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434 924,7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278 847,2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156 077,5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20996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2" y="678706"/>
          <a:ext cx="8784973" cy="5716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1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ВЗУ по адресу: г. Домодедово,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Востряково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</a:t>
                      </a:r>
                      <a:r>
                        <a:rPr kumimoji="0" lang="ru-RU" sz="11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Востряково</a:t>
                      </a:r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  </a:t>
                      </a:r>
                    </a:p>
                    <a:p>
                      <a:pPr marL="0" algn="ctr" rtl="0" eaLnBrk="1" fontAlgn="ctr" latinLnBrk="0" hangingPunct="1"/>
                      <a:endParaRPr kumimoji="0" lang="ru-RU" sz="11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- в 2024</a:t>
                      </a:r>
                      <a:r>
                        <a:rPr kumimoji="0" lang="ru-RU" sz="11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году</a:t>
                      </a:r>
                      <a:r>
                        <a:rPr kumimoji="0" lang="ru-RU" sz="1100" b="0" i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 </a:t>
                      </a:r>
                      <a:endParaRPr lang="ru-RU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62 498,4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40 061,4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22 437,0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62 498,4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40 061,4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22 437,0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крытого футбольного манежа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 пропускной способностью ~ 250 человек в день,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Северный, ул.1-ая Коммунистическая.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Введен в эксплуатацию в 2023 году.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от реализации: увеличение объектов спортивной инфраструктуры муниципальной собственности для занятий физической культурой и спортом</a:t>
                      </a:r>
                      <a:r>
                        <a:rPr lang="ru-RU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636 848,0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573 163,1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63 684,9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618 494,2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556 644,7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61 849,5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25714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1" y="1988840"/>
          <a:ext cx="8892479" cy="3483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6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377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71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 крытым катком с пропускной способностью ~ 360 человек в день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Введен в эксплуатацию в 2023 году.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от реализации: увеличение объектов спортивной инфраструктуры муниципальной собственности для занятий физической культурой и спортом.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862 822,4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776 514,2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86 308,2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861 687,5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775 492,8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86 194,7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910732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2" y="678706"/>
          <a:ext cx="8784973" cy="5293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6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Капитальный ремонт </a:t>
                      </a:r>
                    </a:p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«МАОУ Ильинская СОШ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им.полного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кавалера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ордена Славы И.И. Сидорова» (основной корпус)</a:t>
                      </a: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школа по адресу: Московская область, г. Домодедово, </a:t>
                      </a:r>
                    </a:p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с.Ильинское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д. 9/1</a:t>
                      </a:r>
                    </a:p>
                    <a:p>
                      <a:pPr marL="0" indent="0" algn="ctr" fontAlgn="b">
                        <a:buFontTx/>
                        <a:buNone/>
                      </a:pPr>
                      <a:endParaRPr lang="ru-RU" sz="11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завершен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180 481,0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156 038,7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24 442,3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175 535,2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151 471,7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24 063,5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«МАОУ Ильинская СОШ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им.полного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кавалера ордена Славы И.И. Сидорова»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обл., г Домодедово, деревня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Гальчино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б-р 60-летия СССР, стр. 18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Капитальный ремонт завершен в 2023 году.</a:t>
                      </a: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endParaRPr kumimoji="0" lang="ru-RU" sz="11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281 254,2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847,4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35 406,8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265 965,2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378,9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32 586,3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36556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1124744"/>
          <a:ext cx="8712969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338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«МАОУ Ильинская СОШ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им.полного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кавалера ордена Славы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И.И.Сидорова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(корпус начальных классов)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г.Домодедово,с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Ильинское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д.9/1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75 104,9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66 554,2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8 550,7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71 093,5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63 490,0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7 603,5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844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футбольного поля (мини-стадион)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д.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Гальчино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Работы завершены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52 149,5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17 991,6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52 149,5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34 157,9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17 991,6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20164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908720"/>
          <a:ext cx="8712969" cy="4639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2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спортивной площадки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мкр.Белые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Столбы,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ул.Авенариуса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Работы 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завершены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8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скейт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-парка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д.Гальчино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Работы завершены в 2023 году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733427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908720"/>
          <a:ext cx="8712969" cy="4639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2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Установка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многофункциональной хоккейной площадки </a:t>
                      </a: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д.Чурилково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д.56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Работы 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завершены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8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378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70567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finupr@domod.ru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dmdd_finuprv@mosreg.ru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110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2211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179512" y="1800698"/>
          <a:ext cx="8712968" cy="400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1 579,9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1 744,6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1 324,1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1 039,1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145,9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541,5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363,5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1 324,1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1 923,1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31,2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53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67544" y="8712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395536" y="3573017"/>
          <a:ext cx="8568953" cy="307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7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доходы: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858,0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2 013,1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2 132,7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УСН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992,3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2 260,0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2 080,9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1 762,7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6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512,7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502,0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491,5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359,2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371,8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(гос.пошлина,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361,2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4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годы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4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172200" cy="421556"/>
          </a:xfrm>
        </p:spPr>
        <p:txBody>
          <a:bodyPr>
            <a:noAutofit/>
          </a:bodyPr>
          <a:lstStyle/>
          <a:p>
            <a:r>
              <a:rPr lang="ru-RU" sz="105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111292"/>
              </p:ext>
            </p:extLst>
          </p:nvPr>
        </p:nvGraphicFramePr>
        <p:xfrm>
          <a:off x="611560" y="826220"/>
          <a:ext cx="6190202" cy="512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72300" y="2564904"/>
            <a:ext cx="1566174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28588" indent="-128588">
              <a:buFontTx/>
              <a:buChar char="-"/>
            </a:pPr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https://budget.mosreg.ru/byudzhet-dlya-grazhdan/informaciya-ob-ispolnenii-byudzheta/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28588" indent="-128588">
              <a:buFontTx/>
              <a:buChar char="-"/>
            </a:pPr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http://budget.admhimki.ru/byudzhet/reshenie-o-byudzhete/resheniya-o-byudzhete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7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28588" indent="-128588">
              <a:buFontTx/>
              <a:buChar char="-"/>
            </a:pPr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http://www.balfin.ru/byudzhet-2022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7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https://balashiha.ru/docs/resheniya-soveta-deputatov-1747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https://volok-go.ru/activities/finance?tab=tab2386</a:t>
            </a:r>
          </a:p>
          <a:p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89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318356" y="983804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годах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836712"/>
            <a:ext cx="856895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34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87523" y="863402"/>
          <a:ext cx="8568954" cy="5320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6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1316">
                  <a:extLst>
                    <a:ext uri="{9D8B030D-6E8A-4147-A177-3AD203B41FA5}">
                      <a16:colId xmlns:a16="http://schemas.microsoft.com/office/drawing/2014/main" val="2903768567"/>
                    </a:ext>
                  </a:extLst>
                </a:gridCol>
                <a:gridCol w="959213">
                  <a:extLst>
                    <a:ext uri="{9D8B030D-6E8A-4147-A177-3AD203B41FA5}">
                      <a16:colId xmlns:a16="http://schemas.microsoft.com/office/drawing/2014/main" val="3308215563"/>
                    </a:ext>
                  </a:extLst>
                </a:gridCol>
                <a:gridCol w="959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2022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2023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НАЛОГОВЫЕ И НЕНАЛОГОВЫЕ </a:t>
                      </a:r>
                      <a:r>
                        <a:rPr kumimoji="0"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ДОХОДЫ</a:t>
                      </a:r>
                      <a:endParaRPr kumimoji="0" lang="ru-RU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5 944 630,60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6 350 177,1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6 392 070,4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6 230 295,6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97,47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1 801 232,90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1 858 000,0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2 013 100,0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2 132 735,6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105,94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1 801 232,90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1 858 000,0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2 013 100,0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2 132 735,6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105,94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4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119 042,90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114 954,0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114 954,0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117 892,4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102,56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119 042,90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114 954,0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114 954,0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117 892,4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102,56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946 560,60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1 195 000,0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985 389,1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992 257,2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100,70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848 243,30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1 085 000,0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946 500,1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957 266,8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101,14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-1 435,7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-3 788,13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Налог, взимаемый в связи с применением патентной системы налогообложения</a:t>
                      </a:r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98 061,40</a:t>
                      </a:r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37 109,0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34 483,4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2 002 839,80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2 260 000,0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2 080 979,5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1 762 700,1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84,71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250 990,40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320 704,8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103,45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1 751 849,40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1 990 000,0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1 770 979,5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1 441 995,4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81,42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1 379 185,50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1 270 979,5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925 211,1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72,80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Земельный налог с</a:t>
                      </a:r>
                      <a:r>
                        <a:rPr kumimoji="0" lang="ru-RU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физических лиц</a:t>
                      </a:r>
                      <a:endParaRPr kumimoji="0" lang="ru-RU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372 663,8</a:t>
                      </a:r>
                    </a:p>
                    <a:p>
                      <a:pPr marL="0" algn="ctr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516 784,3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103,36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79512" y="836712"/>
          <a:ext cx="8712969" cy="554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2986">
                  <a:extLst>
                    <a:ext uri="{9D8B030D-6E8A-4147-A177-3AD203B41FA5}">
                      <a16:colId xmlns:a16="http://schemas.microsoft.com/office/drawing/2014/main" val="4021693519"/>
                    </a:ext>
                  </a:extLst>
                </a:gridCol>
                <a:gridCol w="1016513">
                  <a:extLst>
                    <a:ext uri="{9D8B030D-6E8A-4147-A177-3AD203B41FA5}">
                      <a16:colId xmlns:a16="http://schemas.microsoft.com/office/drawing/2014/main" val="2911726956"/>
                    </a:ext>
                  </a:extLst>
                </a:gridCol>
                <a:gridCol w="9439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016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2022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2023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38 959,4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38 050,0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110 020,0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112 807,5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102,53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4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-99 776,92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5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528 645,6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512 680,0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502 027,4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491 516,1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97,91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479 268,27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476 000,0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443 871,5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97,13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4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1 720,5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-281,4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-16,36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868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47 524,2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44 947,3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47 845,9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106,45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6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33 400,0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100,34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1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51520" y="846132"/>
          <a:ext cx="8712970" cy="5708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59437919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0773796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28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2022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2023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26 803,0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512 680,0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502 027,4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491 516,1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1 833,81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97,91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(работ)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6 545,5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10 882,2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100,79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20 257,5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91 000,1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101 025,0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498,70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111,02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303 412,9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359 231,0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371 769,6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122,53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103,49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6 247,1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2 806,0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2 809,0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100,11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5 200,8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1 825,0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1 888,5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103,48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54 431,8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32 500,0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36 536,8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112,42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3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117 879,2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188 000,0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188 515,2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100,27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119 654,0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134 100,0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142 020,1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105,91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52 621,2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58 644,0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65 684,0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6 793,1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32 443,1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36 129,2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111,36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50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79512" y="846132"/>
          <a:ext cx="8640960" cy="5686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3902832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235675994"/>
                    </a:ext>
                  </a:extLst>
                </a:gridCol>
                <a:gridCol w="742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2022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2023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5 020 408,2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6 657 740,2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7 107 271,9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6 777 244,9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95,36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5 110 069,3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6 657 740,2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7 121 856,9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6 790 933,4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95,35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56 045,3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56 045,3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1 951 505,8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3 071 275,7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3 500 247,8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3 188 115,7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91,08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3 080 130,6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3 581 464,5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3 511 596,8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3 497 913,6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99,61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18 432,8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53 967,0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48 858,8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90,53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ПОСТУПЛЕНИЯ ОТ ГОСУДАРСТВЕННЫХ (МУНИЦИПАЛЬНЫХ)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24 797,6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36 387,7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37 281,1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102,46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13 165,6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1 970,0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1 973,2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100,16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33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ПЕРЕЧИСЛЕНИЯ ДЛЯ ОСУЩЕСТВЛЕНИЯ ВОЗВРАТА (ЗАЧЕТА) ИЗЛИШНЕ УПЛАЧЕННЫХ ИЛИ ИЗЛИШНЕ ВЗЫСКАННЫХ СУММ НАЛОГОВ, СБОРОВ И ИНЫХ ПЛАТЕЖЕЙ, А ТАКЖЕ СУММ ПРОЦЕНТОВ ЗА НЕСВОЕВРЕМЕННОЕ ОСУЩЕСТВЛЕНИЕ ТАКОГО ВОЗВРАТА И ПРОЦЕНТОВ, НАЧИСЛЕННЫХ НА ИЗЛИШНЕ ВЗЫСКАННЫЕ СУММЫ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-127 644,3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-53 020,0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-53 020,0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13 007 917,3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13 499 342,3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13 007 540,5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96,36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53852" y="476672"/>
          <a:ext cx="8666620" cy="5577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0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37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10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10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25.09.2007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N 1-4/77,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14.07.2009 N 1-4/200, от 31.03.2010 N 1-4/271,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N 1-4/320, от 16.08.2011 N 1-4/387,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11.11.2011 N 1-4/404, от 11.10.2012 N 1-4/482,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10.10.2013 N 1-4/540, от 22.11.2013 N 1-4/549,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25.07.2014 N 1-4/601, от 12.11.2014 N 1-4/615,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17.12.2014 N 1-4/629, от 02.03.2015 N 1-4/646,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22.06.2015 N 1-4/661, от 21.08.2015 N 1-4/675, от 22.10.2015 N 1-4/686,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09.12.2015 N 1-4/697, от 12.12.2016 N 1-4/751, от 15.11.2017 N 1-4/842,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N 1-4/854, от 21.02.2019 N 1-4/948, от 13.09.2019 N 1-4/991,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14.11.2019 N 1-4/999, от 13.11.2020 N 1-4/1083, от 23.07.2021 N 1-4/1141,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25.10.2021 N 1-4/1173, от 31.03.2022 </a:t>
                      </a:r>
                      <a:r>
                        <a:rPr kumimoji="0"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N1-4/1212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от 02.06.2022 № 1-4/1226, от 17.02.2023 № 1-4/1312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en-US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hlinkClick r:id="rId3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2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занятых жилищным фондом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объектами инженерной инфраструктуры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законом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 29 июля 2017 года N 217-ФЗ 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ограниченные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обороте в соответствии с законодательством Российской Федерации, предоставленные для обеспечения обороны, безопасности и таможенных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rgbClr val="D8BB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rgbClr val="D8BB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9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390564" y="476672"/>
          <a:ext cx="8306580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6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6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Герои Социалистического Труда, полные кавалеры ордена Трудовой Славы.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с детства, дети-инвалиды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b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лет.</a:t>
                      </a:r>
                    </a:p>
                    <a:p>
                      <a:pPr algn="l" fontAlgn="t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  Льготы в виде уменьшения на 50% подлежащих уплате сумм земельного налога организациям, осуществляющим деятельность в области информационных технологий, разрабатывающим и реализующим разработанные ими программы для ЭВМ, базы данных на материальном носителе или в форме электронного документа по каналам связи независимо от вида договора и (или) оказывающим услуги (выполняющим работы) по разработке, адаптации, модификации программ для ЭВМ, баз данных (программных средств и информационных продуктов вычислительной техники), устанавливающим, тестирующим и сопровождающим программы для ЭВМ, базы данных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kumimoji="0"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91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390564" y="476672"/>
          <a:ext cx="8306580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6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011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6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 marL="171450" marR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kumimoji="0" lang="ru-RU" sz="9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пользования. Информацию, подтверждающую, что границы земельных участков установлены в соответствии с земельным законодательством, а также фактическое использование земельных участков для размещения объектов инженерной, социальной и транспортной инфраструктуры, предоставляет Комитет по управлению имуществом администрации городского округа Домодедово;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endParaRPr kumimoji="0" lang="ru-RU" sz="9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Льготы в виде уменьшения на 95% подлежащих уплате сумм земельного налога организациям (юридическим лицам, индивидуальным предпринимателям) на земельные участки, входящие в границы Проекта планировки территории развития международного аэропорта «Домодедово», утвержденного Приказом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Росавиации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№ 539 от 29.06.2016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Льготы в виде уменьшения подлежащих уплате сумм земельного налога в отношении земельных участков, которые используются для сельскохозяйственного производства, в отношении земельных участков, отнесенных к землям сельскохозяйственного использования в населенных пунктах, на которых расположены здания, строения, сооружения, используемые для сельскохозяйственных нужд</a:t>
                      </a: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ru-RU" sz="9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81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467544" y="1041480"/>
          <a:ext cx="8064897" cy="534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 факт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 ожидаемые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0,26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0,26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3 182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3 182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941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941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6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95 907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95 907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52 325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52 325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0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по налогу на имущество физических лиц на 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79512" y="754801"/>
          <a:ext cx="8640960" cy="4729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14.11.2019 №1-4/1000, от 19.11.2021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№ 1-4/1178,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17.11.2022 № 1-4/1274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 или часть дома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0493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5457" y="5877272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Решением Совета депутатов не предусмотрены льготы по налогу на имущество физических лиц на территории г.о. Домодедово. </a:t>
            </a:r>
          </a:p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Льготы установлены Налоговым Кодексом Российской Федерации (ст. 407)</a:t>
            </a:r>
          </a:p>
        </p:txBody>
      </p:sp>
    </p:spTree>
    <p:extLst>
      <p:ext uri="{BB962C8B-B14F-4D97-AF65-F5344CB8AC3E}">
        <p14:creationId xmlns:p14="http://schemas.microsoft.com/office/powerpoint/2010/main" val="10361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011890"/>
              </p:ext>
            </p:extLst>
          </p:nvPr>
        </p:nvGraphicFramePr>
        <p:xfrm>
          <a:off x="467544" y="836711"/>
          <a:ext cx="8208914" cy="5704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77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исполнению за 2022 год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11 221</a:t>
                      </a:r>
                      <a:r>
                        <a:rPr kumimoji="0" lang="ru-RU" sz="10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824,2</a:t>
                      </a:r>
                      <a:endParaRPr kumimoji="0" lang="ru-RU" sz="10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13 557 917,3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14 166 663,6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13 492 117,8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120,23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95,24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1 460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556,7</a:t>
                      </a:r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1 588 129,5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1 829 134,6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1 683 270,3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115,25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92,03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78 568,8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102 264,3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94 933,9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91 497,0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116,45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96,38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6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1 055 979,2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981 541,9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1 155 300,6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955 805,2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90,51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82,73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1 475 266,4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1 692 784,4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1 689 456,6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1 612 647,4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109,31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95,45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8 680,7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21 361,7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20 086,7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12 409,4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142,95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61,78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5 216 934,8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6 465 260,7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6 241 340,9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6 148 049,0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117,85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98,51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5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781 052,8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764 268,5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856 664,6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812 658,7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104,05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94,86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8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235 224,2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202 469,2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199 523,2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187 573,4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79,74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94,01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816 335,2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1 583 828,4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1 908 913,2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1 877 148,8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229,95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98,34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3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84 758,7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66 008,7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309,3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79 893,5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94,26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98,26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01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8 466,7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90 000,0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90 000,0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31 165,1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368,09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34,63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19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836712"/>
            <a:ext cx="835292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Сводная бюджетная роспись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документ, который составляется и ведется Финансовым управлением Администрации городского округа Домодедово в соответствии с Бюджетным кодексом Российской Федерации в целях организации исполнения бюджета городского округа Домодедово по расходам бюджета и источникам финансирования дефицита бюджета городского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Бюджетная роспись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документ, который составляется и ведется главным распорядителем бюджетных средств (главным администратором источников финансирования дефицита бюджета городском округа Домодедово) в соответствии с Бюджетным кодексом Российской Федерации в целях исполнения бюджета по расходам (источникам финансирования дефицита бюджета городского округа Домодедово).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предельные объемы денежных средств, предусмотренных в соответствующем финансовом году для исполнения бюджетных обязательств городского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обязательства, возникающие из муниципальных заимствований, гарантий по обязательствам третьих лиц, другие обязательства в соответствии с видами долговых обязательств, установленными Бюджетным кодексом Российской Федерации, принятые на себя городским округом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заимствования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муниципальные займы, осуществляемые путем выпуска ценных бумаг от имени муниципального образования, размещаемых на внутреннем рынке в валюте Российской Федерации, и кредиты, привлекаемые в местный бюджет от других бюджетов бюджетной системы РФ и от кредитных организаций, по которым возникают муниципальные долговые обязательства.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обусловленные законом, иным нормативным правовым актом, договором или соглашением обязанности публично-правового образования (городского округа Домодедово) или действующего от его имени казённого учреждения городского округа Домодедово предоставить физическому или юридическому лицу, иному публично-правовому образованию, средства из бюджета городском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обязательства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расходные обязательства городского округа Домодедово, подлежащие исполнению в соответствующем финансовом году.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обязательства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обусловленные законом, иным нормативным правовым актом расходные обязательства публично-правового образования (городского округа Домодедово) перед физическим или юридическим лицом, иным публично-правовым образованием, подлежащие исполнению в установленном соответствующим законом, иным нормативным правовым актом размере или имеющие установленный указанным законом, актом порядок его определения (расчета, индексации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Кассовый план 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прогноз кассовых поступлений в бюджет и кассовых выплат из бюджета в текущем финансовом году.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услуги (работы)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услуги (работы), оказываемые (выполняемые) органами местного самоуправления, муниципальными учреждениями и в случаях, установленных законодательством Российской Федерации, иными юридическими лицами.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задание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документ, устанавливающий требования к составу, качеству и (или) объему (содержанию), условиям, порядку и результатам оказания муниципальных услуг (выполнения работ).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инвестиции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бюджетные средства, направляемые на создание или увеличение за счёт средств бюджета городского округа Домодедово стоимости муниципального имущества.</a:t>
            </a:r>
          </a:p>
        </p:txBody>
      </p:sp>
    </p:spTree>
    <p:extLst>
      <p:ext uri="{BB962C8B-B14F-4D97-AF65-F5344CB8AC3E}">
        <p14:creationId xmlns:p14="http://schemas.microsoft.com/office/powerpoint/2010/main" val="89708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522335"/>
              </p:ext>
            </p:extLst>
          </p:nvPr>
        </p:nvGraphicFramePr>
        <p:xfrm>
          <a:off x="467544" y="836710"/>
          <a:ext cx="7686745" cy="5507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0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1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 года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исполнению за 2022 год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1 460 556,7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1 588 129,5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1 829 134,6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1 683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270,3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115,25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92,03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4 230,0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4 951,0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7 020,2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6 652,7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157,27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94,76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9 425,9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13 663,8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14 807,7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13 288,8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140,98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89,74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органов исполнительной власти субъектов Российской Федерации, местных администраций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461 938,8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519 323,3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558 573,9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544 226,6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117,81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97,43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43 402,4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46 888,9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50 712,2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50 527,3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116,42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99,64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13 951,0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5 620,0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927 608,6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996 302,4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192 400,6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1 068 575,1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115,19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89,62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разделам, подразделам 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528769"/>
              </p:ext>
            </p:extLst>
          </p:nvPr>
        </p:nvGraphicFramePr>
        <p:xfrm>
          <a:off x="467544" y="836710"/>
          <a:ext cx="8424936" cy="55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исполнению 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 исполнения к уточненному плану 2023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78 568,8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981 541,9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94 933,9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91 497,0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116,45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96,38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4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Гражданская оборона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31 702,9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5 550,0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5 650,0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4 387,3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13,84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77,65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 чрезвычайных ситуаций природного и техногенного характера, гражданская оборона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1 559,1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31 945,7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31 845,7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31 383,3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2 012,9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98,55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45 306,8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64 768,6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57 438,2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55 726,4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123,0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97,02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1 055 979,2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981 541,9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1 155 300,6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955 805,2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90,51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82,73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7 333,9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4 585,0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7 090,8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6 404,7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87,33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90,32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78 358,1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157 907,3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158 057,3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087,9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134,11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66,49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923 784,7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788 347,0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957 332,6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814 258,7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88,14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85,05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17 795,8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20 014,6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18 962,6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17 730,0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99,63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 в области национальной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28 706,7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10 688,0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13 857,3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12 323,9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42,93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88,93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86939"/>
              </p:ext>
            </p:extLst>
          </p:nvPr>
        </p:nvGraphicFramePr>
        <p:xfrm>
          <a:off x="467544" y="836710"/>
          <a:ext cx="8424934" cy="5732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 исполнению 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 уточненному 2023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1 475 266,4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1 692 784,4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1 689 456,6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1 612 647,4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109,31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95,45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64 190,5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67702,4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70 459,6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64 053,2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99,78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90,91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1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105 581,7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180 292,1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75 608,4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70 592,5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66,86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93,37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1 293 494,2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1 343 497,0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1 541 777,6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1 476 650,2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114,16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95,78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вопросы в области жилищно-коммунального хозяйства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101 293,0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1 611,0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1 351,5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11,26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83,89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8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8 680,7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21 361,7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20 086,7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12 409,4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142,95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61,78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8 134,8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140,0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18 645,3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11 176,4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137,39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59,94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среды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1 221,7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1 441,5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1 233,0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225,86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85,54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5 216 934,8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6 465 260,8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6 241 340,9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6 148 049,0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117,85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98,51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1 218 624,6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1 672 636,8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1 460 106,3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1 439 346,2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118,11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98,58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3 454 127,2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4 180 193,0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4 138 753,5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4 078 233,0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118,07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 Cyr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365 583,6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444 029,3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460 544,1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451 035,8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123,37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97,94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Молодежная политика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66 294,7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66 284,7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65 174,6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112,01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98,33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9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120 415,0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102 107,0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115 652,3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114 259,3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94,89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98,80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769979"/>
              </p:ext>
            </p:extLst>
          </p:nvPr>
        </p:nvGraphicFramePr>
        <p:xfrm>
          <a:off x="467544" y="836710"/>
          <a:ext cx="8424934" cy="5580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сполнения к уточненному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2023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781 052,8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764 268,5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856 664,6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812 658,7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104,04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94,86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758 990,3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732 861,6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823 960,8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784 815,7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103,40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95,25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 в области культуры, кинематографии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31 406,9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32 703,8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27 843,0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126,20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85,14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8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235 224,2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202 469,2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199 523,2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187 573,4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79,74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15 007,5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15 940,0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15 879,8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105,81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99,62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87 356,9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51 816,7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57 278,7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53 159,5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60,85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92,81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132 859,8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133 652,5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126 304,5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118 534,1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89,22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816 335,2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1 583 828,4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1 908 913,2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1 877 148,8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229,95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98,34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290 513,7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292 296,4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311 570,7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305 404,4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105,13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98,02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525 821,4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1 208 062,7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1 499 670,4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1 480 181,7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281,50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83 469,3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97 672,1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91 562,7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93,74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84 758,7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66 008,7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81 309,3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79 893,5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94,26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98,26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8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17 026,5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18 230,7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18 230,7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17 516,1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102,87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96,08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67 732,2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47 778,0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63 078,6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62 377,4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92,09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98,89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7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262091"/>
              </p:ext>
            </p:extLst>
          </p:nvPr>
        </p:nvGraphicFramePr>
        <p:xfrm>
          <a:off x="467544" y="836710"/>
          <a:ext cx="8352925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4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0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93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исполнению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Обслуживание 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государственного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8 466,7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90 000,0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90 000,0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31 165,1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155 49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34,63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31 165,1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155,49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34,63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ИТОГО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11 221 824,2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13 557 917,3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14 166 663,6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13 492 117,8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120,23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95,24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бюджета </a:t>
            </a:r>
            <a:r>
              <a:rPr lang="ru-RU" altLang="ru-RU" sz="1400" dirty="0">
                <a:latin typeface="Georgia" panose="02040502050405020303" pitchFamily="18" charset="0"/>
              </a:rPr>
              <a:t>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структуре расходов 2023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98669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15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422489"/>
              </p:ext>
            </p:extLst>
          </p:nvPr>
        </p:nvGraphicFramePr>
        <p:xfrm>
          <a:off x="395536" y="836712"/>
          <a:ext cx="81369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08912" cy="64807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фактических расходах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муниципальным программам в 2023 году (тыс. руб.),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3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Оценка </a:t>
            </a:r>
            <a:r>
              <a:rPr lang="ru-RU" sz="1400" dirty="0">
                <a:latin typeface="Georgia" panose="02040502050405020303" pitchFamily="18" charset="0"/>
              </a:rPr>
              <a:t>достижения целевых показателей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611560" y="1052736"/>
          <a:ext cx="8136906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914">
                  <a:extLst>
                    <a:ext uri="{9D8B030D-6E8A-4147-A177-3AD203B41FA5}">
                      <a16:colId xmlns:a16="http://schemas.microsoft.com/office/drawing/2014/main" val="1107299228"/>
                    </a:ext>
                  </a:extLst>
                </a:gridCol>
                <a:gridCol w="617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793">
                  <a:extLst>
                    <a:ext uri="{9D8B030D-6E8A-4147-A177-3AD203B41FA5}">
                      <a16:colId xmlns:a16="http://schemas.microsoft.com/office/drawing/2014/main" val="1801998134"/>
                    </a:ext>
                  </a:extLst>
                </a:gridCol>
                <a:gridCol w="635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664">
                  <a:extLst>
                    <a:ext uri="{9D8B030D-6E8A-4147-A177-3AD203B41FA5}">
                      <a16:colId xmlns:a16="http://schemas.microsoft.com/office/drawing/2014/main" val="899608698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2536">
                  <a:extLst>
                    <a:ext uri="{9D8B030D-6E8A-4147-A177-3AD203B41FA5}">
                      <a16:colId xmlns:a16="http://schemas.microsoft.com/office/drawing/2014/main" val="2442905727"/>
                    </a:ext>
                  </a:extLst>
                </a:gridCol>
                <a:gridCol w="1031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8415"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832"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676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«Здравоохранение» -2 392,84 тыс. руб.  (81,5% от плана)</a:t>
                      </a:r>
                    </a:p>
                    <a:p>
                      <a:pPr algn="ctr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2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Диспансеризация определенных групп взрослого населения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населения, прошедшего диспансеризацию в отчетном периоде  54 364 чел : Общее число граждан в возрасте 18 лет и старше, подлежащих диспансеризации в отчетном периоде       95 145 чел. * 100% = 57,1%  Причина невыполнения показателя - недостаточное количество обратившихся для прохождения диспансеризации в добровольном порядке.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83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Обеспечение мерами социальной поддержки медицинских работников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2280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Оценка </a:t>
            </a:r>
            <a:r>
              <a:rPr lang="ru-RU" sz="1400" dirty="0">
                <a:latin typeface="Georgia" panose="02040502050405020303" pitchFamily="18" charset="0"/>
              </a:rPr>
              <a:t>достижения целевых показателей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5388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561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4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7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 и туризм"- 1 072 303,47 тыс. руб. (95,8%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Цифровизация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1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31 318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июня 2023 года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закрыто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ремонт здания Шаховского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СДК. Перестала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обслуживать читателей и Шаховская сельская библиотека-филиал №31. С сентября по декабрь 2023 года по причине вакансии не работала в полном объеме городская библиотека №30,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мкрн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2998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7483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97271"/>
          <a:ext cx="8352930" cy="5357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3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406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6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7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 и туризм"- 1 072 303,47 тыс. руб. (95,8%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931,157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931,157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граждан, принимающих участие в добровольческой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ru-RU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25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посетителей парков культуры и отдыха                                                        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процентах к базовому году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25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(реконструированных) и капитально отремонтированных объектов организаций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5294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62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836712"/>
            <a:ext cx="835292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Казённое учреждение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муниципальное учреждение, осуществляющее оказание муниципальных услуг, выполнение работ и (или) исполнение муниципальных функций в целях обеспечения реализации предусмотренных законодательством Российской Федерации полномочий органов местного самоуправления, финансовое обеспечение деятельности которого осуществляется за счет средств бюджета городского округа Домодедово на основании бюджетной сметы.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Бюджетная смета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документ, устанавливающий в соответствии с классификацией расходов бюджетов лимиты бюджетных обязательств казённого учреждения городского округа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r>
              <a:rPr lang="ru-RU" sz="1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Администратор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орган местного самоуправления, орган Администрации городского округа Домодедово, осуществляющий в соответствии с законодательством Российской Федерации контроль за правильностью исчисления, полнотой и своевременностью уплаты, начисление, учет, взыскание и принятие решений о возврате (зачете) излишне уплаченных (взысканных) платежей, пеней и штрафов по ним, являющихся доходами бюджетов бюджетной системы Российской Федерации.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администратор доходов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определенный решением о бюджете городского округа Домодедово орган местного самоуправления, орган Администрации городского округа Домодедово, казенное учреждение, имеющие в своем ведении администраторов доходов бюджета городском округа Домодедово и (или) являющиеся администраторами доходов бюджета городском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Администратор источников финансирования дефицита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орган местного самоуправления, орган Администрации городского округа Домодедово, имеющее право в соответствии с Бюджетным кодексом Российской Федерации осуществлять операции с источниками финансирования дефицита бюджета городском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администратор источников финансирования дефицита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определенный решением о бюджете городском округа Домодедово орган местного самоуправления, орган Администрации городского округа Домодедово, имеющие в своём ведении администраторов источников финансирования дефицита бюджета городском округа Домодедово и (или) являющиеся администраторами источников финансирования дефицита бюджета городском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гарантия 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вид долгового обязательства, в силу которого городской округ Домодедово (гарант) обязан при наступлении предусмотренного в гарантии события (гарантийного случая) уплатить лицу, в пользу которого предоставлена гарантия (бенефициару), по его письменному требованию определенную в обязательстве денежную сумму за счёт средств бюджета городского округа Домодедово в соответствии с условиями даваемого гарантом обязательства, отвечать за исполнение третьим лицом (принципалом) его обязательств перед бенефициаром.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Лимит бюджетных обязательств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объем прав в денежном выражении на принятие казённым учреждением городского округа Домодедово бюджетных обязательств и (или) их исполнение в текущем финансовом году (текущем финансовом году и плановом периоде).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финансовый год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год, в котором осуществляется исполнение бюджета городском округа Домодедово, составление и рассмотрение проекта бюджета городском округа Домодедово на очередной финансовый год и плановый период.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год, следующий за текущим финансовым годом.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два финансовых года, следующие за очередным финансовым годом.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Отчетный финансовый год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год, предшествующий текущему финансовому году.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/>
              <a:t/>
            </a:r>
            <a:br>
              <a:rPr lang="ru-RU" sz="1000" dirty="0"/>
            </a:b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4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3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64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3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22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 и туризм"- 1 072 303,47 тыс. руб. (95,8%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43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охваченных дополнительным образованием сферы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не выполнен в связи со значительным приростом населения в возрасте от 5 до 18 лет. Учреждение работает с 08.00 до 20.00, 7 дней в неделю, с максимальной загрузкой всех имеющихся площадей.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75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45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туристических маршрутов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8465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73299"/>
          <a:ext cx="8280920" cy="4991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6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2">
                  <a:extLst>
                    <a:ext uri="{9D8B030D-6E8A-4147-A177-3AD203B41FA5}">
                      <a16:colId xmlns:a16="http://schemas.microsoft.com/office/drawing/2014/main" val="4283610355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0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7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 «Образование» - 5 692 368,22 тыс. руб.  (98,1%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1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Доступность дошкольного образования для детей в возрасте от трех до семи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Доступность дошкольного образования для детей в возрасте до 3-х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1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103,03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6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133,10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6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 (нарастающим итогом)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017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8638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23528" y="836711"/>
          <a:ext cx="8424936" cy="5185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343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2032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- 5 692 368,22 тыс. руб.  (98,1%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 инвалидов в возрасте от 1,5 года до 7 лет, охваченных дошкольным образованием, в общей численности детей- инвалидов такого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598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509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539552" y="1052736"/>
          <a:ext cx="8352928" cy="5677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960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3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3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«Образование» - 5 692 368,22 тыс. руб.  (98,1%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1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Показатель не выполнен в связи с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увеличением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выпускников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выбравших 2 экзамена (русский язык, математику профильного уровня) или русский язык, математику базового уровня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предмет по выбору. В данных вариантах  ГИА- 11 нет возможности набрать 250 баллов и более.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1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2619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5504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4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9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- 5 692 368,22 тыс. руб.  (98,1%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общеобразовательных организациях, расположенных в 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5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5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детей в возрасте от 5 до 18 лет, охваченных дополнительным образованием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5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343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6290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352928" cy="485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1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5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2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(96,1%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числа граждан старшего возраста, ведущих активный образ жизни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Доля граждан, получивших поощрение и поздравление в связи с праздниками, памятными датами,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614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124744"/>
          <a:ext cx="8136904" cy="5173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388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2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7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3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5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89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Численность пострадавших в результате несчастных случаев, связанных с производством со смертельным исходом (по кругу организаций муниципальной собственности)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499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4" y="671743"/>
          <a:ext cx="8208912" cy="5293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3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140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1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5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0990121"/>
                  </a:ext>
                </a:extLst>
              </a:tr>
              <a:tr h="6275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9510594"/>
                  </a:ext>
                </a:extLst>
              </a:tr>
              <a:tr h="907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0008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3970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71746"/>
          <a:ext cx="8496944" cy="5282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3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9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0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1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490199"/>
                  </a:ext>
                </a:extLst>
              </a:tr>
              <a:tr h="5141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6182575"/>
                  </a:ext>
                </a:extLst>
              </a:tr>
              <a:tr h="5141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Количество СО НКО в сфере культуры,  которым оказана  имущественная поддержка 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9637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7164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6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 в сфере охраны здоровья,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80627143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92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2023-202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52735"/>
          <a:ext cx="8211750" cy="5522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9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9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41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74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220,80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4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4944751"/>
                  </a:ext>
                </a:extLst>
              </a:tr>
              <a:tr h="6124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525,00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992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4" y="908721"/>
          <a:ext cx="8208914" cy="3168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4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415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92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9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доступных для инвалидов и других маломобильных групп населения муниципальных объектов инфраструктуры в общем количестве муниципальных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7350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378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-392 433,82 тыс. руб. (97,0%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систематически занимающихся физической культурой и спортом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связи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 увеличением численности населения, 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данный показатель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выполнен.</a:t>
                      </a:r>
                      <a:r>
                        <a:rPr lang="ru-RU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2024 году, после ввода в эксплуатацию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крытого футбольного</a:t>
                      </a:r>
                      <a:r>
                        <a:rPr lang="ru-RU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манежа и крытого ледового катка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 также спортивных залов городских и сельских СОШ, новых спортивных площадок, находящихся на балансе МБУ "ЦФКС "Горизонт".  данный показатель будет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выполнен 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проживающего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8370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3703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6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22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80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-392 433,82 тыс. руб. (97,0%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9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Сохранена сеть организаций, реализующих дополнительные образовательные программы спортивной подготовки, в ведении органов управления в сфере физической культуры и 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1807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9" y="908721"/>
          <a:ext cx="8352928" cy="4730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3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0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сельского хозяйства» - 11 964,84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(94,5%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Невыполнение показателя в связи со снижением производства молока ООО ПЗ "Барыбино" и сокращением производства мяса птицы ОП "Куриное царство"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6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работ сельскохозяйственными товаропроизводителями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тыс.га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сельского населения в общей численности населений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отловленных собак без владельцев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голов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0380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4968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008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0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1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- 15 0397,8 тыс. руб. (94,9%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гидротехнических сооружений, находящихся в муниципальной собственности, для которых разработана документация, необходимая для их эксплуатации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7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обследованных гидротехнических сооружений,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7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Площадь прудов, подлежащих очистке от мусора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Гектар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9899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4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6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62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0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3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- 15 0397,8 тыс. руб. (94,9%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65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ликвидированных отходов, в том числе бытового мусора, на лесных участках, не предоставленных гражданам и юридическим лицам в общем объеме обнаруженных отходов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Часть субвенции из бюджета Московской области доведена до муниципалитета в конце  финансового года в связи с чем, организовать мероприятия по ликвидации отходов на лесных участках не представилось возможным в связи с наступлением неблагоприятными погодными условиями и образованием  устойчивого снежного покрова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высаженных зеленых насаждений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9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ликвидированных несанкционированных (стихийных) свалок (навалов), в общем количестве выявленных несанкционированных (стихийных) свалок (навалов)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2332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563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3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186 621,95 тыс. руб.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(94,9 %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0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3 % ежегодно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преступлений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2023 году было совершено 2195 преступлений. Статистический сборник «Состояние преступности в Московской области» информационного центра Главного управления МВД России по Московской области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9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«Безопасный регион», не менее чем на 5 % ежегодно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уровня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криминогенности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наркомании на 100 тыс.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39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007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15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3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186 621,95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кладбищ, соответствующих требованиям Регионального стандарта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4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 Московской области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минуты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Укомплектованность резервного фонда материальных ресурсов для ликвидации чрезвычайных ситуаций муниципального характера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населения, проживающего или осуществляющего хозяйственную деятельность в границах зоны действия технических средств оповещения (электрических, электронных сирен и мощных акустических систем) муниципальной автоматизированной системы централизованного  оповещения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7434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803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2742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73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186 621,95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8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средствами индивидуальной защиты, медицинскими средствами индивидуальной защиты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579028"/>
                  </a:ext>
                </a:extLst>
              </a:tr>
              <a:tr h="8068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защитными сооружениями гражданской обороны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264220"/>
                  </a:ext>
                </a:extLst>
              </a:tr>
              <a:tr h="957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числа погибших при пожарах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выполнено по причине большого количество лиц, погибших на пожарах, в отчетном периоде (15 чел.) по отношению к базовому периоду (6 чел.)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3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1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185666"/>
              </p:ext>
            </p:extLst>
          </p:nvPr>
        </p:nvGraphicFramePr>
        <p:xfrm>
          <a:off x="611560" y="1268760"/>
          <a:ext cx="770485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632848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4681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2" cy="3604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59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02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9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 - 80 694,28 тыс. руб. (99,7%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5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жилищного строительства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кв.м.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688,32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7569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80728"/>
          <a:ext cx="8208912" cy="5504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1410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8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7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энергоэффективности» -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85 470,36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руб.      (94,0 %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ВЗУ, ВНС, станций водоподготовки, сетей (участков сетей)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0527598"/>
                  </a:ext>
                </a:extLst>
              </a:tr>
              <a:tr h="6060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5516141"/>
                  </a:ext>
                </a:extLst>
              </a:tr>
              <a:tr h="6107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построенных (реконструируемых) канализационных коллекторов, канализационных насосных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95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теплоснабжения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9564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36713"/>
          <a:ext cx="8280920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599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47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- 85 470,36 тыс. руб.      (94,0 %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Доля актуальных схем теплоснабжения, водоснабжения и водоотведения, программ комплексного развития систем коммунальной инфраструктуры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057253"/>
                  </a:ext>
                </a:extLst>
              </a:tr>
              <a:tr h="630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 инженерной инфраструктуры для комплексов по переработке и размещению отходов (КПО)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8623641"/>
                  </a:ext>
                </a:extLst>
              </a:tr>
              <a:tr h="6670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Доля зданий, строений, сооружений муниципальной собственности, соответствующих нормальному уровню энергетической эффективности и выше (А, B, C, D).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2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93926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136902" cy="5630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461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44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- 85 470,36 тыс. руб.      (94,0 %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Бережливый учет - оснащенность многоквартирных домов общедомовыми приборами учета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Доля многоквартирных домов с присвоенными классами энергоэффективности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газопроводов к населенным пунктам с последующей газификацией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277105"/>
                  </a:ext>
                </a:extLst>
              </a:tr>
              <a:tr h="653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на возмещение недополученных доходов и (или) возмещение фактически понесенных затрат в связи с производством (реализацией) товаров, выполнением работ, оказанием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Мероприятие на возмещение недополученных доходов было отменено.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2273814"/>
                  </a:ext>
                </a:extLst>
              </a:tr>
              <a:tr h="12156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выданных предписаний органами местного самоуправления  по региональному государственному жилищному контролю (надзору) за соблюдением гражданами требований правил пользования газом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0538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208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«Предпринимательство» -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958,9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руб. (95,9%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созданных рабочих 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Плановые значения, представленные организациями,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выполнены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3% из-за переноса сроков и параметров нескольких инвестиционных проектов.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Плановые значения, представленные организациями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не выполнены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5% из-за переноса сроков и параметров нескольких инвестиционных проектов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Индекс совокупной результативности реализации мероприятий, направленных на развитие конкуренции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0676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375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31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4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09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- 958,9 тыс. руб. (95,9%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субъектов МСП в расчете на 10 тыс. человек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527,12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528,99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5872862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вновь созданных субъектов малого и среднего бизнеса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94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объектов недвижимого имущества, предоставленных субъектам малого и среднего предпринимательства и физическим лицам, не являющимся индивидуальными предпринимателями и применяющим специальный налоговый режим «налог на профессиональный доход» в рамках оказания имущественной поддержи и (или) предоставления муниципальной преференции для поддержки субъектов малого и среднего предпринимательства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2100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59184"/>
          <a:ext cx="8208912" cy="5601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4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8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- 958,9 тыс. руб. (95,9%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1 075,80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1 115,6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предприятиями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пос. мест/1000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43,1 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1448075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предприятиями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раб. мест/1000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3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8504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081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-1 403 320,3  тыс. руб.             (93,1 %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выполнение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показателя связано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 невозможностью взыскания задолженности по арендаторам - банкротам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и землю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взыскана задолженность по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расторгнутым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договорам аренды имущества по исполнительным листам,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находящимся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Федеральной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службе судебных приставов.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выполнение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показателя связано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 изменением согласно решению суда арендной платы на земельные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участки.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74584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8" cy="4675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7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87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34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-1 403 320,3  тыс. руб.             (93,1 %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2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Невыполнение показателя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связано с постоянно растущей очередью, не хватает земельных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участков.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1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9635024"/>
                  </a:ext>
                </a:extLst>
              </a:tr>
              <a:tr h="5021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незарегистрированных объектов недвижимого имущества, вовлеченных в налоговый оборот по результатам МЗК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Невыполнение показателя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связано с изменением вида разрешенного использования з/участков с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ИЖС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сельхоз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назначение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Группы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компаний ВТБ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,что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повлекло снижение поступлений земельного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налога.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13828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875438"/>
          <a:ext cx="8435280" cy="5615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721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55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76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-1 403 320,3  тыс. руб.             (93,1 %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7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 2023 году проведение аукционов на право заключения договоров аренды земельных участков для субъектов малого и среднего предпринимательства не проводилось.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7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работы по расторжению договоров аренды земельных участков и размещению на Инвестиционном портале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0,68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58 договоров, подлежащих расторжению, по 4 договорам не завершена процедура по расторжению.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38829"/>
                  </a:ext>
                </a:extLst>
              </a:tr>
              <a:tr h="89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0,31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0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поступлений налоговых и неналоговых доходов в бюджет городского округа на уровне утвержденных плановых назначений.   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97,50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70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83568" y="1124744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534726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9460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6334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136906" cy="424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3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48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-1 403 320,3  тыс. руб.             (93,1 %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27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2027 году 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4118292"/>
                  </a:ext>
                </a:extLst>
              </a:tr>
              <a:tr h="814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задолженности по имущественным налогам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консолидированный бюджет Московской области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45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2911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124744"/>
          <a:ext cx="8208912" cy="416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2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2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-165 825,79 тыс. руб. (96,6 %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4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          Информирование населения в средствах массовой информации и социальных сетях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Демонтаж незаконных рекламных конструкций перенесен на 2024 год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молодежи, задействованной в мероприятиях по вовлечению в творческую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городского округа Домодедово в рамках применения практик инициативного бюджетирования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3946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7" y="908721"/>
          <a:ext cx="8280920" cy="3443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-165 825,79 тыс. руб. (96,6 %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численность граждан Российской Федерации, вовлеченных центрами (сообществами, объединениями) поддержки добровольчества (волонтерства)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0,205046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трудоустроенных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64329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08912" cy="5787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735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30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915 071,1 тыс. руб. (82,4 %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области, включенных в Перечень маршрутов регулярных перевозок по регулируемым тарифам, на которых отдельным категориям граждан предоставляются меры социальной поддержки, утверждаемый Правительством Московской области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4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автомобильных дорог местного значения, соответствующих нормативным требованиям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559142"/>
                  </a:ext>
                </a:extLst>
              </a:tr>
              <a:tr h="1110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погибших в дорожно-транспортных происшествиях, человек на 100 тысяч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чел./100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4552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31604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986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83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- 253 318,16 тыс. руб. (99,1 %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92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Данные мониторинга оценки гражданами качества предоставления услуг в МФЦ посредством системы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». Респонденты не проходят полностью опрос, отвечая на первые два вопроса, вместо четырех.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7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7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42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88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1660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764704"/>
          <a:ext cx="8424936" cy="5932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- 253 318,16 тыс. руб. (99,1 %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перечень писем, неподписанных электронной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подписью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попадают нулевые документы, созданные в период начала деятельности ответственного сотрудника, т.к. на момент вступления в должность у нового сотрудника электронная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подпись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отсутствует,  на ее оформление требуется время.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98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Быстро/качественно решаем - Доля сообщений, отправленных на портал «Добродел» пользователями с подтвержденной учётной записью ЕСИА, которые имеют признак повторной отправки, повторного переноса сроков решения, нарушения срока предоставления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45646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1"/>
          <a:ext cx="8352928" cy="5046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- 253 318,16 тыс. руб. (99,1 %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1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0294289"/>
                  </a:ext>
                </a:extLst>
              </a:tr>
              <a:tr h="821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82732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3981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30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6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градостроительство» -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10 110,36 тыс. руб. (99,0 %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0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актуальными документами территориального планирования и градостроительного зонирования городского округа Московской области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19867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4714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9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- 1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264,89</a:t>
                      </a:r>
                      <a:r>
                        <a:rPr lang="en-US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        (9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детских, игровых площадок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Реализованы проекты победителей Всероссийсукого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освещенности территорий общественного пользования в пределах городской черты на конец года, не менее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освещенности территорий общественного пользования вне пределов городской черты на конец года, не менее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45653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4987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97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7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251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264,89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руб.         (9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 ремонт асфальтового покрытия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Устранены дефекты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Созданы и отремонтированы пешеходные коммуникации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Приобретена коммунальная техника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Благоустроены дворовые территории за счет средств муниципального образования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03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971600" y="1268760"/>
          <a:ext cx="727280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7704" y="548680"/>
            <a:ext cx="5904656" cy="385552"/>
          </a:xfrm>
        </p:spPr>
        <p:txBody>
          <a:bodyPr>
            <a:normAutofit fontScale="90000"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(тыс.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4010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80682"/>
          <a:ext cx="8280920" cy="4850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20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10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251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264,89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руб.         (9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Созданы и отремонтированы пешеходные коммуникации за счет средств муниципального образования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Площадь дворовых территорий и общественных пространств, содержащихся за счет бюджетных средств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детских игровых площадок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6913798"/>
                  </a:ext>
                </a:extLst>
              </a:tr>
              <a:tr h="331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замененных неэнергоэффективных светильников наружного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шкафов управления наружным освещением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9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многоквартирных домов, в которых проведен капитальный ремонт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39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отремонтированных подъездов в многоквартирных домах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88668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08912" cy="3778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3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6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«Переселение граждан из аварийного жилищного фонда» -6 795,95 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(100 %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06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12172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2023г.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764704"/>
          <a:ext cx="8424932" cy="5204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57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4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год(тыс. 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1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«Здравоохранение»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5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27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856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«Финансовое обеспечение системы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медицинской помощи»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0,0,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2009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smtClean="0">
                <a:latin typeface="Georgia" panose="02040502050405020303" pitchFamily="18" charset="0"/>
              </a:rPr>
              <a:t>за 2023г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764704"/>
          <a:ext cx="8424932" cy="5341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9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«Культура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туризм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Комитет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3 974,1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129 041,4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151 973,4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148 350,3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877 473,5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879 561,7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970 331,1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923 544,6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1 010 488,9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944,1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1 119 090,4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1 072 303,4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музейного дела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322 4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7 387,2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7 265,5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7 322,4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7 736,9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07371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980729"/>
          <a:ext cx="8147247" cy="5871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9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9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5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10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99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69 616,2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77 884,7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81 303,8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79 587,8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70 373,9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78 615,2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86 096,6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84 380,4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63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профессионального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искусства, гастрольно-концертной и культурно-досуговой деятельности, кинематографии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419 946,5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519 233,4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481 947,7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419 946,5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538 616,3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501 330,5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2023г.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5532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484783"/>
          <a:ext cx="8352926" cy="3311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9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 муниципальных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учреждений культуры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124 233,9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124 233,9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128 999,5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77 347,6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65 147,0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65 147,0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247 652,3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224 847,6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189 381,0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189 380,9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63081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551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в сфере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215 826,7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261 894,8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264 555,8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261 753,5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225 306,8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261 894,8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264 555,8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261 753,5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архивного дела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4 124,9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42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6 679,1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7 910,8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72017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61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31 406,9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32 703,8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27 843,0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31 406,9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32 703,8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27 843,0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парков культуры и отдыха»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100 268,5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8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100 268,5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11200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836712"/>
          <a:ext cx="8352927" cy="54322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«Образование»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320 460,5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336 688,5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333 629,7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330 128,4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3 233 065,9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3 800 534,5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3 744 955,5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3 706 669,9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1 106 382,6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1 163 518,3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1 197 358,6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1 141 952,9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402 325,4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528 910,00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528 617,01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513 617,01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9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234,3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829 651,3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5 804 560,81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5 962 368,21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108 195,3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53 066,0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4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161 261,3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65356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7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год(тыс. 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320 460,4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336 688,5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333 629,7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330 128,4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3 122 965,3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3 380 534,5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3 744 678,5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3 706 416,6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880 183,0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972 381,0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976 225,8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928 072,6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401 825,4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522 400,00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400, 00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507 107,01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8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4 725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5 212 004,00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5 054 534,0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5 471 724,6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1 905,3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106 117,4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124 975,7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137 908,5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510,00</a:t>
                      </a:r>
                      <a:endParaRPr kumimoji="0"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/>
                      <a:endParaRPr kumimoji="0"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endParaRPr kumimoji="0"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endParaRPr kumimoji="0"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6 510,00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108 522,7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131 485,7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695,5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138 812,0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07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83568" y="1412776"/>
          <a:ext cx="77768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          (кв. м.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2926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38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2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66 161,6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83 224,2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81 831,5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0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66 161,6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83 224,2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81 831,5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41152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60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2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4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19 284,3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99 106,7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89 645,6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86 877,6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142 254,2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109 386,0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106 618,6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102 468,9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76 079,2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63 262,0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59 796,2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100 285,3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63 262,0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59 796,2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74511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07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доступности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для инвалидов и маломобильных групп населения объектов инфраструктуры и услуг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6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системы отдыха и оздоровления детей»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22 856,6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22 856,6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22 856,3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33 318,3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28395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628800"/>
          <a:ext cx="8352927" cy="30858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«Обеспечивающая подпрограмма»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9 279,0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9 279,0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8 822,3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8 854,4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97285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908720"/>
          <a:ext cx="8352926" cy="5618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«Спорт»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41 656,9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41 321,1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276 804,4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332 583,7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361 333,0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349 493,2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276 804,4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371 082,5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404 609,5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392 433,8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физической культуры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39 516,0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39 404,9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202 868,6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249 114,4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267 421,3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261 466,2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202 868,6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287 613,2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306 937,4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300 871,1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92063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«Подготовка спортивного резерва»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73 935,8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83 469,3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88 027,0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73 935,8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83 469,3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97 672,1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91 562,7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1956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96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сельского хозяйства»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6 311,1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6 554,6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5 630,4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4 909,2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11 220,3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12 654,5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«Вовлечение в оборот земель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сельскохозяйственного назначения и развитие мелиорации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24984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801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развитие сельских территорий»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042,7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эпизоотического и ветеринарно-санитарного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благополучия и развитие государственной ветеринарной службы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2 086,7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6 404,7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48106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99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 «Экология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окружающая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1 233,0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73 194,4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45 140,0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156 995,2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149 164,8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73 740,3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46 361,7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150 397,8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среды»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78008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405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водохозяйственного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8 037,3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18 645,2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11 176,4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18 645,2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11 176,4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лесного хозяйства»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5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24774</TotalTime>
  <Words>22641</Words>
  <Application>Microsoft Office PowerPoint</Application>
  <PresentationFormat>Экран (4:3)</PresentationFormat>
  <Paragraphs>8982</Paragraphs>
  <Slides>148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148</vt:i4>
      </vt:variant>
    </vt:vector>
  </HeadingPairs>
  <TitlesOfParts>
    <vt:vector size="159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основании проекта  Решения Совета депутатов городского округа Домодедово «Об отчете об исполнении бюджета городского округа Домодедово за 2023 год»  </vt:lpstr>
      <vt:lpstr>Глоссарий</vt:lpstr>
      <vt:lpstr>Глоссарий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(тыс. чел.)</vt:lpstr>
      <vt:lpstr>Среднемесячная заработная плата работников крупных и средних организаций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2023 год (тыс. руб.)</vt:lpstr>
      <vt:lpstr>Доходы/расходы, дефицит, муниципальный долг 2023 г.  (млн. 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2022-2023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2022-2023 годах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 на 2023 год</vt:lpstr>
      <vt:lpstr>Информация о налоговых ставках и льготах по земельному налогу на 2023 год</vt:lpstr>
      <vt:lpstr>Информация о налоговых ставках и льготах по земельному налогу на 2023 год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 на 2023 г.</vt:lpstr>
      <vt:lpstr>Информация о расходах бюджета городского округа в 2022-2023 годах  по разделам, (тыс. руб.)</vt:lpstr>
      <vt:lpstr>Информация о расходах бюджета городского округа в 2022-2023 годах  по разделам, подразделам (тыс. руб.)</vt:lpstr>
      <vt:lpstr>Информация о расходах бюджета городского округа в 2022-2023 годах  по разделам, подразделам (тыс. руб.)</vt:lpstr>
      <vt:lpstr>Информация о расходах бюджета городского округа в 2022-2023 годах  по разделам, подразделам (тыс. руб.)</vt:lpstr>
      <vt:lpstr>Информация о расходах бюджета городского округа в 2022-2023 годах  по разделам, подразделам (тыс. руб.)</vt:lpstr>
      <vt:lpstr>Информация о расходах бюджета городского округа в 2022-2023 годах  по разделам, подразделам (тыс. руб.)</vt:lpstr>
      <vt:lpstr>Информация о структуре расходов 2023 года (млн. руб.)</vt:lpstr>
      <vt:lpstr>Информация о фактических расходах  по муниципальным программам в 2023 году (тыс. руб.),  (% исполнения плановых целевых показателей)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3414</cp:revision>
  <cp:lastPrinted>2024-04-24T14:20:02Z</cp:lastPrinted>
  <dcterms:created xsi:type="dcterms:W3CDTF">2015-09-30T07:48:07Z</dcterms:created>
  <dcterms:modified xsi:type="dcterms:W3CDTF">2024-04-26T12:15:55Z</dcterms:modified>
</cp:coreProperties>
</file>