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notesSlides/notesSlide1.xml" ContentType="application/vnd.openxmlformats-officedocument.presentationml.notesSlide+xml"/>
  <Override PartName="/ppt/charts/chart5.xml" ContentType="application/vnd.openxmlformats-officedocument.drawingml.char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drawings/drawing1.xml" ContentType="application/vnd.openxmlformats-officedocument.drawingml.chartshapes+xml"/>
  <Override PartName="/ppt/charts/chart9.xml" ContentType="application/vnd.openxmlformats-officedocument.drawingml.chart+xml"/>
  <Override PartName="/ppt/drawings/drawing2.xml" ContentType="application/vnd.openxmlformats-officedocument.drawingml.chartshapes+xml"/>
  <Override PartName="/ppt/charts/chart10.xml" ContentType="application/vnd.openxmlformats-officedocument.drawingml.chart+xml"/>
  <Override PartName="/ppt/drawings/drawing3.xml" ContentType="application/vnd.openxmlformats-officedocument.drawingml.chartshapes+xml"/>
  <Override PartName="/ppt/charts/chart11.xml" ContentType="application/vnd.openxmlformats-officedocument.drawingml.chart+xml"/>
  <Override PartName="/ppt/drawings/drawing4.xml" ContentType="application/vnd.openxmlformats-officedocument.drawingml.chartshapes+xml"/>
  <Override PartName="/ppt/charts/chart12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5.xml" ContentType="application/vnd.openxmlformats-officedocument.drawingml.chartshapes+xml"/>
  <Override PartName="/ppt/charts/chart13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6.xml" ContentType="application/vnd.openxmlformats-officedocument.drawingml.chartshapes+xml"/>
  <Override PartName="/ppt/notesSlides/notesSlide2.xml" ContentType="application/vnd.openxmlformats-officedocument.presentationml.notesSlide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3.xml" ContentType="application/vnd.openxmlformats-officedocument.presentationml.notesSlide+xml"/>
  <Override PartName="/ppt/charts/chart16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17.xml" ContentType="application/vnd.openxmlformats-officedocument.drawingml.chart+xml"/>
  <Override PartName="/ppt/drawings/drawing7.xml" ContentType="application/vnd.openxmlformats-officedocument.drawingml.chartshapes+xml"/>
  <Override PartName="/ppt/charts/chart18.xml" ContentType="application/vnd.openxmlformats-officedocument.drawingml.chart+xml"/>
  <Override PartName="/ppt/drawings/drawing8.xml" ContentType="application/vnd.openxmlformats-officedocument.drawingml.chartshapes+xml"/>
  <Override PartName="/ppt/charts/chart19.xml" ContentType="application/vnd.openxmlformats-officedocument.drawingml.chart+xml"/>
  <Override PartName="/ppt/drawings/drawing9.xml" ContentType="application/vnd.openxmlformats-officedocument.drawingml.chartshapes+xml"/>
  <Override PartName="/ppt/charts/chart20.xml" ContentType="application/vnd.openxmlformats-officedocument.drawingml.chart+xml"/>
  <Override PartName="/ppt/drawings/drawing10.xml" ContentType="application/vnd.openxmlformats-officedocument.drawingml.chartshapes+xml"/>
  <Override PartName="/ppt/charts/chart21.xml" ContentType="application/vnd.openxmlformats-officedocument.drawingml.chart+xml"/>
  <Override PartName="/ppt/drawings/drawing11.xml" ContentType="application/vnd.openxmlformats-officedocument.drawingml.chartshapes+xml"/>
  <Override PartName="/ppt/charts/chart22.xml" ContentType="application/vnd.openxmlformats-officedocument.drawingml.chart+xml"/>
  <Override PartName="/ppt/drawings/drawing12.xml" ContentType="application/vnd.openxmlformats-officedocument.drawingml.chartshapes+xml"/>
  <Override PartName="/ppt/charts/chart23.xml" ContentType="application/vnd.openxmlformats-officedocument.drawingml.chart+xml"/>
  <Override PartName="/ppt/drawings/drawing13.xml" ContentType="application/vnd.openxmlformats-officedocument.drawingml.chartshapes+xml"/>
  <Override PartName="/ppt/charts/chart24.xml" ContentType="application/vnd.openxmlformats-officedocument.drawingml.chart+xml"/>
  <Override PartName="/ppt/drawings/drawing14.xml" ContentType="application/vnd.openxmlformats-officedocument.drawingml.chartshapes+xml"/>
  <Override PartName="/ppt/charts/chart25.xml" ContentType="application/vnd.openxmlformats-officedocument.drawingml.chart+xml"/>
  <Override PartName="/ppt/drawings/drawing15.xml" ContentType="application/vnd.openxmlformats-officedocument.drawingml.chartshapes+xml"/>
  <Override PartName="/ppt/charts/chart26.xml" ContentType="application/vnd.openxmlformats-officedocument.drawingml.chart+xml"/>
  <Override PartName="/ppt/charts/chart27.xml" ContentType="application/vnd.openxmlformats-officedocument.drawingml.chart+xml"/>
  <Override PartName="/ppt/theme/themeOverride1.xml" ContentType="application/vnd.openxmlformats-officedocument.themeOverride+xml"/>
  <Override PartName="/ppt/drawings/drawing16.xml" ContentType="application/vnd.openxmlformats-officedocument.drawingml.chartshapes+xml"/>
  <Override PartName="/ppt/charts/chart28.xml" ContentType="application/vnd.openxmlformats-officedocument.drawingml.chart+xml"/>
  <Override PartName="/ppt/drawings/drawing17.xml" ContentType="application/vnd.openxmlformats-officedocument.drawingml.chartshapes+xml"/>
  <Override PartName="/ppt/charts/chart29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01"/>
  </p:notesMasterIdLst>
  <p:sldIdLst>
    <p:sldId id="256" r:id="rId2"/>
    <p:sldId id="337" r:id="rId3"/>
    <p:sldId id="355" r:id="rId4"/>
    <p:sldId id="336" r:id="rId5"/>
    <p:sldId id="758" r:id="rId6"/>
    <p:sldId id="759" r:id="rId7"/>
    <p:sldId id="760" r:id="rId8"/>
    <p:sldId id="761" r:id="rId9"/>
    <p:sldId id="762" r:id="rId10"/>
    <p:sldId id="335" r:id="rId11"/>
    <p:sldId id="338" r:id="rId12"/>
    <p:sldId id="341" r:id="rId13"/>
    <p:sldId id="631" r:id="rId14"/>
    <p:sldId id="432" r:id="rId15"/>
    <p:sldId id="423" r:id="rId16"/>
    <p:sldId id="741" r:id="rId17"/>
    <p:sldId id="742" r:id="rId18"/>
    <p:sldId id="743" r:id="rId19"/>
    <p:sldId id="744" r:id="rId20"/>
    <p:sldId id="546" r:id="rId21"/>
    <p:sldId id="522" r:id="rId22"/>
    <p:sldId id="745" r:id="rId23"/>
    <p:sldId id="553" r:id="rId24"/>
    <p:sldId id="636" r:id="rId25"/>
    <p:sldId id="637" r:id="rId26"/>
    <p:sldId id="638" r:id="rId27"/>
    <p:sldId id="639" r:id="rId28"/>
    <p:sldId id="640" r:id="rId29"/>
    <p:sldId id="641" r:id="rId30"/>
    <p:sldId id="642" r:id="rId31"/>
    <p:sldId id="643" r:id="rId32"/>
    <p:sldId id="644" r:id="rId33"/>
    <p:sldId id="645" r:id="rId34"/>
    <p:sldId id="347" r:id="rId35"/>
    <p:sldId id="348" r:id="rId36"/>
    <p:sldId id="646" r:id="rId37"/>
    <p:sldId id="354" r:id="rId38"/>
    <p:sldId id="771" r:id="rId39"/>
    <p:sldId id="772" r:id="rId40"/>
    <p:sldId id="773" r:id="rId41"/>
    <p:sldId id="774" r:id="rId42"/>
    <p:sldId id="775" r:id="rId43"/>
    <p:sldId id="776" r:id="rId44"/>
    <p:sldId id="777" r:id="rId45"/>
    <p:sldId id="778" r:id="rId46"/>
    <p:sldId id="779" r:id="rId47"/>
    <p:sldId id="780" r:id="rId48"/>
    <p:sldId id="781" r:id="rId49"/>
    <p:sldId id="782" r:id="rId50"/>
    <p:sldId id="783" r:id="rId51"/>
    <p:sldId id="784" r:id="rId52"/>
    <p:sldId id="787" r:id="rId53"/>
    <p:sldId id="788" r:id="rId54"/>
    <p:sldId id="789" r:id="rId55"/>
    <p:sldId id="790" r:id="rId56"/>
    <p:sldId id="791" r:id="rId57"/>
    <p:sldId id="792" r:id="rId58"/>
    <p:sldId id="793" r:id="rId59"/>
    <p:sldId id="794" r:id="rId60"/>
    <p:sldId id="795" r:id="rId61"/>
    <p:sldId id="796" r:id="rId62"/>
    <p:sldId id="797" r:id="rId63"/>
    <p:sldId id="798" r:id="rId64"/>
    <p:sldId id="799" r:id="rId65"/>
    <p:sldId id="800" r:id="rId66"/>
    <p:sldId id="801" r:id="rId67"/>
    <p:sldId id="802" r:id="rId68"/>
    <p:sldId id="803" r:id="rId69"/>
    <p:sldId id="804" r:id="rId70"/>
    <p:sldId id="805" r:id="rId71"/>
    <p:sldId id="806" r:id="rId72"/>
    <p:sldId id="807" r:id="rId73"/>
    <p:sldId id="808" r:id="rId74"/>
    <p:sldId id="809" r:id="rId75"/>
    <p:sldId id="810" r:id="rId76"/>
    <p:sldId id="811" r:id="rId77"/>
    <p:sldId id="812" r:id="rId78"/>
    <p:sldId id="813" r:id="rId79"/>
    <p:sldId id="814" r:id="rId80"/>
    <p:sldId id="815" r:id="rId81"/>
    <p:sldId id="816" r:id="rId82"/>
    <p:sldId id="817" r:id="rId83"/>
    <p:sldId id="818" r:id="rId84"/>
    <p:sldId id="819" r:id="rId85"/>
    <p:sldId id="820" r:id="rId86"/>
    <p:sldId id="821" r:id="rId87"/>
    <p:sldId id="822" r:id="rId88"/>
    <p:sldId id="823" r:id="rId89"/>
    <p:sldId id="763" r:id="rId90"/>
    <p:sldId id="764" r:id="rId91"/>
    <p:sldId id="765" r:id="rId92"/>
    <p:sldId id="766" r:id="rId93"/>
    <p:sldId id="767" r:id="rId94"/>
    <p:sldId id="768" r:id="rId95"/>
    <p:sldId id="769" r:id="rId96"/>
    <p:sldId id="770" r:id="rId97"/>
    <p:sldId id="785" r:id="rId98"/>
    <p:sldId id="786" r:id="rId99"/>
    <p:sldId id="339" r:id="rId100"/>
  </p:sldIdLst>
  <p:sldSz cx="12192000" cy="6858000"/>
  <p:notesSz cx="6797675" cy="992822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6E6FA6"/>
    <a:srgbClr val="5BA7AD"/>
    <a:srgbClr val="D8BBA8"/>
    <a:srgbClr val="DB8E63"/>
    <a:srgbClr val="BB75BD"/>
    <a:srgbClr val="60619E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732" autoAdjust="0"/>
    <p:restoredTop sz="94646" autoAdjust="0"/>
  </p:normalViewPr>
  <p:slideViewPr>
    <p:cSldViewPr>
      <p:cViewPr varScale="1">
        <p:scale>
          <a:sx n="106" d="100"/>
          <a:sy n="106" d="100"/>
        </p:scale>
        <p:origin x="162" y="9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966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presProps" Target="presProps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59" Type="http://schemas.openxmlformats.org/officeDocument/2006/relationships/slide" Target="slides/slide58.xml"/><Relationship Id="rId103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theme" Target="theme/theme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3" Type="http://schemas.openxmlformats.org/officeDocument/2006/relationships/slide" Target="slides/slide2.xml"/><Relationship Id="rId25" Type="http://schemas.openxmlformats.org/officeDocument/2006/relationships/slide" Target="slides/slide24.xml"/><Relationship Id="rId46" Type="http://schemas.openxmlformats.org/officeDocument/2006/relationships/slide" Target="slides/slide45.xml"/><Relationship Id="rId67" Type="http://schemas.openxmlformats.org/officeDocument/2006/relationships/slide" Target="slides/slide66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.xlsx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_____Microsoft_Excel9.xlsx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_____Microsoft_Excel10.xlsx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1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5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2.xlsx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6.xm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3.xlsx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4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5.xlsx"/></Relationships>
</file>

<file path=ppt/charts/_rels/chart1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7.xml"/><Relationship Id="rId1" Type="http://schemas.openxmlformats.org/officeDocument/2006/relationships/package" Target="../embeddings/_____Microsoft_Excel16.xlsx"/></Relationships>
</file>

<file path=ppt/charts/_rels/chart1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8.xml"/><Relationship Id="rId1" Type="http://schemas.openxmlformats.org/officeDocument/2006/relationships/package" Target="../embeddings/_____Microsoft_Excel17.xlsx"/></Relationships>
</file>

<file path=ppt/charts/_rels/chart1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9.xml"/><Relationship Id="rId1" Type="http://schemas.openxmlformats.org/officeDocument/2006/relationships/package" Target="../embeddings/_____Microsoft_Excel18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0.xml"/><Relationship Id="rId1" Type="http://schemas.openxmlformats.org/officeDocument/2006/relationships/package" Target="../embeddings/_____Microsoft_Excel19.xlsx"/></Relationships>
</file>

<file path=ppt/charts/_rels/chart2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1.xml"/><Relationship Id="rId1" Type="http://schemas.openxmlformats.org/officeDocument/2006/relationships/package" Target="../embeddings/_____Microsoft_Excel20.xlsx"/></Relationships>
</file>

<file path=ppt/charts/_rels/chart2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2.xml"/><Relationship Id="rId1" Type="http://schemas.openxmlformats.org/officeDocument/2006/relationships/package" Target="../embeddings/_____Microsoft_Excel21.xlsx"/></Relationships>
</file>

<file path=ppt/charts/_rels/chart2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3.xml"/><Relationship Id="rId1" Type="http://schemas.openxmlformats.org/officeDocument/2006/relationships/package" Target="../embeddings/_____Microsoft_Excel22.xlsx"/></Relationships>
</file>

<file path=ppt/charts/_rels/chart2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4.xml"/><Relationship Id="rId1" Type="http://schemas.openxmlformats.org/officeDocument/2006/relationships/package" Target="../embeddings/_____Microsoft_Excel23.xlsx"/></Relationships>
</file>

<file path=ppt/charts/_rels/chart2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5.xml"/><Relationship Id="rId1" Type="http://schemas.openxmlformats.org/officeDocument/2006/relationships/package" Target="../embeddings/_____Microsoft_Excel24.xlsx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5.xlsx"/></Relationships>
</file>

<file path=ppt/charts/_rels/chart27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6.xml"/><Relationship Id="rId2" Type="http://schemas.openxmlformats.org/officeDocument/2006/relationships/oleObject" Target="&#1044;&#1080;&#1072;&#1075;&#1088;&#1072;&#1084;&#1084;&#1072;%20&#1074;%20Microsoft%20PowerPoint" TargetMode="External"/><Relationship Id="rId1" Type="http://schemas.openxmlformats.org/officeDocument/2006/relationships/themeOverride" Target="../theme/themeOverride1.xml"/></Relationships>
</file>

<file path=ppt/charts/_rels/chart2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7.xml"/><Relationship Id="rId1" Type="http://schemas.openxmlformats.org/officeDocument/2006/relationships/package" Target="../embeddings/_____Microsoft_Excel26.xlsx"/></Relationships>
</file>

<file path=ppt/charts/_rels/chart2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7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6.xlsx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7.xlsx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Excel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5.9456010599030014E-4"/>
                  <c:y val="-0.4282506068349308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40D3-4DAC-A901-46033453912D}"/>
                </c:ext>
              </c:extLst>
            </c:dLbl>
            <c:dLbl>
              <c:idx val="1"/>
              <c:layout>
                <c:manualLayout>
                  <c:x val="9.7734742705794398E-3"/>
                  <c:y val="-0.4202704110440040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8.1014439707537161E-2"/>
                      <c:h val="7.279474056988576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40D3-4DAC-A901-46033453912D}"/>
                </c:ext>
              </c:extLst>
            </c:dLbl>
            <c:dLbl>
              <c:idx val="2"/>
              <c:layout>
                <c:manualLayout>
                  <c:x val="1.4660707557293441E-2"/>
                  <c:y val="-0.4276074416312566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40D3-4DAC-A901-46033453912D}"/>
                </c:ext>
              </c:extLst>
            </c:dLbl>
            <c:dLbl>
              <c:idx val="3"/>
              <c:layout>
                <c:manualLayout>
                  <c:x val="2.1090688258420611E-2"/>
                  <c:y val="-0.4284738814649421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7.3813156177978304E-2"/>
                      <c:h val="5.4671568643773122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40D3-4DAC-A901-46033453912D}"/>
                </c:ext>
              </c:extLst>
            </c:dLbl>
            <c:dLbl>
              <c:idx val="4"/>
              <c:layout>
                <c:manualLayout>
                  <c:x val="3.0864197530864196E-3"/>
                  <c:y val="-0.4349351585364614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40D3-4DAC-A901-46033453912D}"/>
                </c:ext>
              </c:extLst>
            </c:dLbl>
            <c:dLbl>
              <c:idx val="5"/>
              <c:layout>
                <c:manualLayout>
                  <c:x val="1.5432098765432098E-3"/>
                  <c:y val="-0.4293230919747005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40D3-4DAC-A901-46033453912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Лист1!$A$2:$A$7</c:f>
              <c:strCache>
                <c:ptCount val="6"/>
                <c:pt idx="0">
                  <c:v>2021 год факт</c:v>
                </c:pt>
                <c:pt idx="1">
                  <c:v>2022 год </c:v>
                </c:pt>
                <c:pt idx="2">
                  <c:v>2023 год ожидаемое</c:v>
                </c:pt>
                <c:pt idx="3">
                  <c:v>2024 год прогноз</c:v>
                </c:pt>
                <c:pt idx="4">
                  <c:v>2025 год прогноз</c:v>
                </c:pt>
                <c:pt idx="5">
                  <c:v>2026 год прогноз</c:v>
                </c:pt>
              </c:strCache>
            </c:strRef>
          </c:cat>
          <c:val>
            <c:numRef>
              <c:f>Лист1!$B$2:$B$7</c:f>
              <c:numCache>
                <c:formatCode>#,##0.0</c:formatCode>
                <c:ptCount val="6"/>
                <c:pt idx="0">
                  <c:v>218.679</c:v>
                </c:pt>
                <c:pt idx="1">
                  <c:v>222.8</c:v>
                </c:pt>
                <c:pt idx="2">
                  <c:v>225.6</c:v>
                </c:pt>
                <c:pt idx="3">
                  <c:v>228.5</c:v>
                </c:pt>
                <c:pt idx="4">
                  <c:v>231.8</c:v>
                </c:pt>
                <c:pt idx="5">
                  <c:v>235.4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40D3-4DAC-A901-46033453912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32137344"/>
        <c:axId val="132138880"/>
        <c:axId val="0"/>
      </c:bar3DChart>
      <c:catAx>
        <c:axId val="13213734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132138880"/>
        <c:crosses val="autoZero"/>
        <c:auto val="1"/>
        <c:lblAlgn val="ctr"/>
        <c:lblOffset val="100"/>
        <c:noMultiLvlLbl val="0"/>
      </c:catAx>
      <c:valAx>
        <c:axId val="132138880"/>
        <c:scaling>
          <c:orientation val="minMax"/>
          <c:min val="0"/>
        </c:scaling>
        <c:delete val="0"/>
        <c:axPos val="l"/>
        <c:majorGridlines/>
        <c:numFmt formatCode="#,##0.0" sourceLinked="1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13213734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algn="l">
              <a:defRPr/>
            </a:pPr>
            <a:r>
              <a:rPr kumimoji="0" lang="ru-RU" sz="1200" b="1" kern="1200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Структура доходов по источникам</a:t>
            </a:r>
            <a:endParaRPr kumimoji="0" lang="ru-RU" sz="1200" b="1" kern="1200" dirty="0"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Georgia" panose="02040502050405020303" pitchFamily="18" charset="0"/>
              <a:ea typeface="+mj-ea"/>
              <a:cs typeface="+mj-cs"/>
            </a:endParaRPr>
          </a:p>
        </c:rich>
      </c:tx>
      <c:layout>
        <c:manualLayout>
          <c:xMode val="edge"/>
          <c:yMode val="edge"/>
          <c:x val="3.1221416785431045E-2"/>
          <c:y val="3.1067808341435972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38254253506268704"/>
          <c:y val="0.16202264617431977"/>
          <c:w val="0.21497824944500596"/>
          <c:h val="0.72584486897640499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dLbl>
              <c:idx val="0"/>
              <c:layout>
                <c:manualLayout>
                  <c:x val="0.19458908946014544"/>
                  <c:y val="-8.6406098777681448E-2"/>
                </c:manualLayout>
              </c:layout>
              <c:tx>
                <c:rich>
                  <a:bodyPr wrap="square" lIns="38100" tIns="19050" rIns="38100" bIns="19050" anchor="ctr">
                    <a:noAutofit/>
                  </a:bodyPr>
                  <a:lstStyle/>
                  <a:p>
                    <a:pPr>
                      <a:defRPr sz="1400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fld id="{1D4F866C-4DBE-4323-B012-BDE18C55593C}" type="CATEGORYNAME">
                      <a:rPr lang="ru-RU"/>
                      <a:pPr>
                        <a:def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pPr>
                      <a:t>[ИМЯ КАТЕГОРИИ]</a:t>
                    </a:fld>
                    <a:r>
                      <a:rPr lang="ru-RU" baseline="0" dirty="0"/>
                      <a:t>
</a:t>
                    </a:r>
                    <a:fld id="{2BF8743D-C9CD-44CE-8105-24CD85ED8991}" type="VALUE">
                      <a:rPr lang="ru-RU" baseline="0"/>
                      <a:pPr>
                        <a:def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pPr>
                      <a:t>[ЗНАЧЕНИЕ]</a:t>
                    </a:fld>
                    <a:r>
                      <a:rPr lang="ru-RU" baseline="0" dirty="0"/>
                      <a:t>
</a:t>
                    </a:r>
                    <a:r>
                      <a:rPr lang="ru-RU" baseline="0" dirty="0" smtClean="0"/>
                      <a:t>51%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0792041625004629"/>
                      <c:h val="0.54485278441175367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567B-470E-B10D-F3C3B6950525}"/>
                </c:ext>
              </c:extLst>
            </c:dLbl>
            <c:dLbl>
              <c:idx val="1"/>
              <c:layout>
                <c:manualLayout>
                  <c:x val="-0.23296116136668579"/>
                  <c:y val="-4.3877518128005784E-2"/>
                </c:manualLayout>
              </c:layout>
              <c:tx>
                <c:rich>
                  <a:bodyPr wrap="square" lIns="38100" tIns="19050" rIns="38100" bIns="19050" anchor="ctr">
                    <a:noAutofit/>
                  </a:bodyPr>
                  <a:lstStyle/>
                  <a:p>
                    <a:pPr>
                      <a:defRPr sz="1400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fld id="{92ADCF0E-A128-4661-B666-6D80A0E2BFF0}" type="CATEGORYNAME">
                      <a:rPr lang="ru-RU"/>
                      <a:pPr>
                        <a:def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pPr>
                      <a:t>[ИМЯ КАТЕГОРИИ]</a:t>
                    </a:fld>
                    <a:r>
                      <a:rPr lang="ru-RU" baseline="0" dirty="0"/>
                      <a:t>
</a:t>
                    </a:r>
                    <a:r>
                      <a:rPr lang="ru-RU" baseline="0" dirty="0" smtClean="0"/>
                      <a:t>6 833,2</a:t>
                    </a:r>
                    <a:r>
                      <a:rPr lang="ru-RU" baseline="0" dirty="0"/>
                      <a:t>
</a:t>
                    </a:r>
                    <a:r>
                      <a:rPr lang="ru-RU" baseline="0" dirty="0" smtClean="0"/>
                      <a:t>49%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3723461730058668"/>
                      <c:h val="0.44415223705302587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567B-470E-B10D-F3C3B695052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/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Налоговые и неналоговые доходы</c:v>
                </c:pt>
                <c:pt idx="1">
                  <c:v>Межбюджетные трансферты </c:v>
                </c:pt>
              </c:strCache>
            </c:strRef>
          </c:cat>
          <c:val>
            <c:numRef>
              <c:f>Лист1!$B$2:$B$3</c:f>
              <c:numCache>
                <c:formatCode>#,##0.0</c:formatCode>
                <c:ptCount val="2"/>
                <c:pt idx="0">
                  <c:v>6933.5</c:v>
                </c:pt>
                <c:pt idx="1">
                  <c:v>6730.9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67B-470E-B10D-F3C3B695052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50"/>
      </c:doughnut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kumimoji="0" lang="ru-RU" sz="1200" b="1" kern="1200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Структура налоговых</a:t>
            </a:r>
            <a:r>
              <a:rPr kumimoji="0" lang="ru-RU" sz="1200" b="1" kern="1200" baseline="0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 и неналоговых до</a:t>
            </a:r>
            <a:r>
              <a:rPr kumimoji="0" lang="ru-RU" sz="1200" b="1" kern="1200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ходов</a:t>
            </a:r>
            <a:endParaRPr kumimoji="0" lang="ru-RU" sz="1200" b="1" kern="1200" dirty="0"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Georgia" panose="02040502050405020303" pitchFamily="18" charset="0"/>
              <a:ea typeface="+mj-ea"/>
              <a:cs typeface="+mj-cs"/>
            </a:endParaRPr>
          </a:p>
        </c:rich>
      </c:tx>
      <c:layout>
        <c:manualLayout>
          <c:xMode val="edge"/>
          <c:yMode val="edge"/>
          <c:x val="8.4773065828395236E-3"/>
          <c:y val="2.3169094252605139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40575482932451956"/>
          <c:y val="0.22035205964769347"/>
          <c:w val="0.22707123253666261"/>
          <c:h val="0.77964794035230678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dLbl>
              <c:idx val="0"/>
              <c:layout>
                <c:manualLayout>
                  <c:x val="-0.20315310017636931"/>
                  <c:y val="-1.4419308348455158E-2"/>
                </c:manualLayout>
              </c:layout>
              <c:tx>
                <c:rich>
                  <a:bodyPr wrap="square" lIns="38100" tIns="19050" rIns="38100" bIns="19050" anchor="ctr">
                    <a:noAutofit/>
                  </a:bodyPr>
                  <a:lstStyle/>
                  <a:p>
                    <a:pPr>
                      <a:defRPr sz="1400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fld id="{8929108F-6854-4FA5-A57C-9E5C137940F4}" type="CATEGORYNAME">
                      <a:rPr lang="ru-RU" smtClean="0"/>
                      <a:pPr>
                        <a:def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pPr>
                      <a:t>[ИМЯ КАТЕГОРИИ]</a:t>
                    </a:fld>
                    <a:endParaRPr lang="ru-RU" baseline="0" dirty="0"/>
                  </a:p>
                  <a:p>
                    <a:pPr>
                      <a:defRPr sz="1400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baseline="0" dirty="0" smtClean="0"/>
                      <a:t>6 182,9</a:t>
                    </a:r>
                    <a:r>
                      <a:rPr lang="ru-RU" baseline="0" dirty="0"/>
                      <a:t>
</a:t>
                    </a:r>
                    <a:r>
                      <a:rPr lang="ru-RU" baseline="0" dirty="0" smtClean="0"/>
                      <a:t>89%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4604102920913717"/>
                      <c:h val="0.40412041061994247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4033-4304-88F9-CDE977EB63C5}"/>
                </c:ext>
              </c:extLst>
            </c:dLbl>
            <c:dLbl>
              <c:idx val="1"/>
              <c:layout>
                <c:manualLayout>
                  <c:x val="0.19861394757757397"/>
                  <c:y val="-4.9283679730584729E-2"/>
                </c:manualLayout>
              </c:layout>
              <c:tx>
                <c:rich>
                  <a:bodyPr wrap="square" lIns="38100" tIns="19050" rIns="38100" bIns="19050" anchor="ctr">
                    <a:noAutofit/>
                  </a:bodyPr>
                  <a:lstStyle/>
                  <a:p>
                    <a:pPr>
                      <a:defRPr sz="1400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fld id="{9EF125B1-2674-462F-9A27-F99668EEAA81}" type="CATEGORYNAME">
                      <a:rPr lang="ru-RU"/>
                      <a:pPr>
                        <a:def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pPr>
                      <a:t>[ИМЯ КАТЕГОРИИ]</a:t>
                    </a:fld>
                    <a:r>
                      <a:rPr lang="ru-RU" baseline="0" dirty="0"/>
                      <a:t>
</a:t>
                    </a:r>
                    <a:r>
                      <a:rPr lang="ru-RU" baseline="0" dirty="0" smtClean="0"/>
                      <a:t>750,5</a:t>
                    </a:r>
                    <a:r>
                      <a:rPr lang="ru-RU" baseline="0" dirty="0"/>
                      <a:t>
</a:t>
                    </a:r>
                    <a:r>
                      <a:rPr lang="ru-RU" baseline="0" dirty="0" smtClean="0"/>
                      <a:t>11%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7279319391862444"/>
                      <c:h val="0.47712754138429053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4033-4304-88F9-CDE977EB63C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Налоговые доходы</c:v>
                </c:pt>
                <c:pt idx="1">
                  <c:v>Неналоговые доходы </c:v>
                </c:pt>
              </c:strCache>
            </c:strRef>
          </c:cat>
          <c:val>
            <c:numRef>
              <c:f>Лист1!$B$2:$B$3</c:f>
              <c:numCache>
                <c:formatCode>#,##0.0</c:formatCode>
                <c:ptCount val="2"/>
                <c:pt idx="0">
                  <c:v>6182.9</c:v>
                </c:pt>
                <c:pt idx="1">
                  <c:v>750.5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033-4304-88F9-CDE977EB63C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104"/>
        <c:holeSize val="50"/>
      </c:doughnut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1084448765985395"/>
          <c:y val="0.15545138378018064"/>
          <c:w val="0.42234881276132125"/>
          <c:h val="0.66288017547599831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C3F1-4BBF-987D-B25A472ACDD2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C3F1-4BBF-987D-B25A472ACDD2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C3F1-4BBF-987D-B25A472ACDD2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C3F1-4BBF-987D-B25A472ACDD2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C3F1-4BBF-987D-B25A472ACDD2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C3F1-4BBF-987D-B25A472ACDD2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C3F1-4BBF-987D-B25A472ACDD2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C3F1-4BBF-987D-B25A472ACDD2}"/>
              </c:ext>
            </c:extLst>
          </c:dPt>
          <c:dLbls>
            <c:dLbl>
              <c:idx val="0"/>
              <c:layout>
                <c:manualLayout>
                  <c:x val="-0.10954846603195463"/>
                  <c:y val="-0.16141042808109046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4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defRPr>
                    </a:pPr>
                    <a:r>
                      <a:rPr lang="ru-RU" baseline="0" dirty="0" smtClean="0"/>
                      <a:t>НДФЛ</a:t>
                    </a:r>
                    <a:r>
                      <a:rPr lang="ru-RU" baseline="0" dirty="0"/>
                      <a:t>
</a:t>
                    </a:r>
                    <a:fld id="{22BD82B4-B15B-4003-8838-574CB20A1CEC}" type="VALUE">
                      <a:rPr lang="en-US" baseline="0"/>
                      <a:pPr>
                        <a:def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pPr>
                      <a:t>[ЗНАЧЕНИЕ]</a:t>
                    </a:fld>
                    <a:r>
                      <a:rPr lang="en-US" baseline="0" dirty="0"/>
                      <a:t>
</a:t>
                    </a:r>
                    <a:r>
                      <a:rPr lang="en-US" baseline="0" dirty="0" smtClean="0"/>
                      <a:t>36%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4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9.8408952950477316E-2"/>
                      <c:h val="0.15385900104666733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C3F1-4BBF-987D-B25A472ACDD2}"/>
                </c:ext>
              </c:extLst>
            </c:dLbl>
            <c:dLbl>
              <c:idx val="1"/>
              <c:layout>
                <c:manualLayout>
                  <c:x val="0.17443402021353505"/>
                  <c:y val="-0.23156308655763397"/>
                </c:manualLayout>
              </c:layout>
              <c:tx>
                <c:rich>
                  <a:bodyPr/>
                  <a:lstStyle/>
                  <a:p>
                    <a:fld id="{4E0C87E5-AFB3-45A4-82E6-580612FD2F1C}" type="CATEGORYNAME">
                      <a:rPr lang="ru-RU"/>
                      <a:pPr/>
                      <a:t>[ИМЯ КАТЕГОРИИ]</a:t>
                    </a:fld>
                    <a:endParaRPr lang="ru-RU" baseline="0" dirty="0"/>
                  </a:p>
                  <a:p>
                    <a:r>
                      <a:rPr lang="ru-RU" baseline="0" dirty="0" smtClean="0"/>
                      <a:t>108,7</a:t>
                    </a:r>
                    <a:endParaRPr lang="ru-RU" baseline="0" dirty="0"/>
                  </a:p>
                  <a:p>
                    <a:r>
                      <a:rPr lang="ru-RU" dirty="0" smtClean="0"/>
                      <a:t>2</a:t>
                    </a:r>
                    <a:r>
                      <a:rPr lang="ru-RU" baseline="0" dirty="0" smtClean="0"/>
                      <a:t> </a:t>
                    </a:r>
                    <a:r>
                      <a:rPr lang="ru-RU" dirty="0" smtClean="0"/>
                      <a:t>%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C3F1-4BBF-987D-B25A472ACDD2}"/>
                </c:ext>
              </c:extLst>
            </c:dLbl>
            <c:dLbl>
              <c:idx val="2"/>
              <c:layout>
                <c:manualLayout>
                  <c:x val="0.24820746412791747"/>
                  <c:y val="-0.22257686741047042"/>
                </c:manualLayout>
              </c:layout>
              <c:tx>
                <c:rich>
                  <a:bodyPr/>
                  <a:lstStyle/>
                  <a:p>
                    <a:fld id="{7E5A8DE4-5AA8-4EF9-90C2-84F46A05DF23}" type="CATEGORYNAME">
                      <a:rPr lang="ru-RU"/>
                      <a:pPr/>
                      <a:t>[ИМЯ КАТЕГОРИИ]</a:t>
                    </a:fld>
                    <a:r>
                      <a:rPr lang="ru-RU" baseline="0" dirty="0"/>
                      <a:t>
</a:t>
                    </a:r>
                    <a:r>
                      <a:rPr lang="ru-RU" baseline="0" dirty="0" smtClean="0"/>
                      <a:t>1 271,6</a:t>
                    </a:r>
                    <a:r>
                      <a:rPr lang="ru-RU" baseline="0" dirty="0"/>
                      <a:t>
</a:t>
                    </a:r>
                    <a:r>
                      <a:rPr lang="ru-RU" baseline="0" dirty="0" smtClean="0"/>
                      <a:t>21%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C3F1-4BBF-987D-B25A472ACDD2}"/>
                </c:ext>
              </c:extLst>
            </c:dLbl>
            <c:dLbl>
              <c:idx val="3"/>
              <c:layout>
                <c:manualLayout>
                  <c:x val="0.2365489779388234"/>
                  <c:y val="-5.3607057358923592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C3F1-4BBF-987D-B25A472ACDD2}"/>
                </c:ext>
              </c:extLst>
            </c:dLbl>
            <c:dLbl>
              <c:idx val="4"/>
              <c:layout>
                <c:manualLayout>
                  <c:x val="0.18477564696040413"/>
                  <c:y val="0.16483499550278283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C3F1-4BBF-987D-B25A472ACDD2}"/>
                </c:ext>
              </c:extLst>
            </c:dLbl>
            <c:dLbl>
              <c:idx val="5"/>
              <c:layout>
                <c:manualLayout>
                  <c:x val="-0.24205263992509859"/>
                  <c:y val="6.0773308292990186E-2"/>
                </c:manualLayout>
              </c:layout>
              <c:tx>
                <c:rich>
                  <a:bodyPr/>
                  <a:lstStyle/>
                  <a:p>
                    <a:fld id="{1CA8C72B-AD9E-474E-BDCF-217025DDAB37}" type="CATEGORYNAME">
                      <a:rPr lang="ru-RU"/>
                      <a:pPr/>
                      <a:t>[ИМЯ КАТЕГОРИИ]</a:t>
                    </a:fld>
                    <a:r>
                      <a:rPr lang="ru-RU" baseline="0" dirty="0"/>
                      <a:t>
</a:t>
                    </a:r>
                    <a:r>
                      <a:rPr lang="ru-RU" baseline="0" dirty="0" smtClean="0"/>
                      <a:t>1 993,1</a:t>
                    </a:r>
                    <a:r>
                      <a:rPr lang="ru-RU" baseline="0" dirty="0"/>
                      <a:t>
</a:t>
                    </a:r>
                    <a:r>
                      <a:rPr lang="ru-RU" baseline="0" dirty="0" smtClean="0"/>
                      <a:t>26%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B-C3F1-4BBF-987D-B25A472ACDD2}"/>
                </c:ext>
              </c:extLst>
            </c:dLbl>
            <c:dLbl>
              <c:idx val="6"/>
              <c:layout>
                <c:manualLayout>
                  <c:x val="-0.29755218421785673"/>
                  <c:y val="-8.6773527356609551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4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defRPr>
                    </a:pPr>
                    <a:fld id="{BF83BE17-5A3B-45E1-A60B-607127856665}" type="CATEGORYNAME">
                      <a:rPr lang="ru-RU"/>
                      <a:pPr>
                        <a:def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pPr>
                      <a:t>[ИМЯ КАТЕГОРИИ]</a:t>
                    </a:fld>
                    <a:endParaRPr lang="ru-RU" baseline="0" dirty="0"/>
                  </a:p>
                  <a:p>
                    <a:pPr>
                      <a:defRPr sz="1400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dirty="0" smtClean="0"/>
                      <a:t>402,0</a:t>
                    </a:r>
                  </a:p>
                  <a:p>
                    <a:pPr>
                      <a:defRPr sz="1400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dirty="0" smtClean="0"/>
                      <a:t>6%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4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4321053699347416"/>
                      <c:h val="0.16314159537829129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D-C3F1-4BBF-987D-B25A472ACDD2}"/>
                </c:ext>
              </c:extLst>
            </c:dLbl>
            <c:dLbl>
              <c:idx val="7"/>
              <c:layout>
                <c:manualLayout>
                  <c:x val="-0.23060622088689023"/>
                  <c:y val="-0.24829258737333282"/>
                </c:manualLayout>
              </c:layout>
              <c:tx>
                <c:rich>
                  <a:bodyPr/>
                  <a:lstStyle/>
                  <a:p>
                    <a:fld id="{6663F101-27AB-4DB8-BE26-A7228EED5A6F}" type="CATEGORYNAME">
                      <a:rPr lang="ru-RU"/>
                      <a:pPr/>
                      <a:t>[ИМЯ КАТЕГОРИИ]</a:t>
                    </a:fld>
                    <a:r>
                      <a:rPr lang="ru-RU" baseline="0" dirty="0"/>
                      <a:t>
</a:t>
                    </a:r>
                    <a:r>
                      <a:rPr lang="ru-RU" baseline="0" dirty="0" smtClean="0"/>
                      <a:t>115,0</a:t>
                    </a:r>
                    <a:r>
                      <a:rPr lang="ru-RU" baseline="0" dirty="0"/>
                      <a:t>
</a:t>
                    </a:r>
                    <a:fld id="{7D4A149A-A95C-4DF6-850A-365DA234B368}" type="PERCENTAGE">
                      <a:rPr lang="ru-RU" baseline="0"/>
                      <a:pPr/>
                      <a:t>[ПРОЦЕНТ]</a:t>
                    </a:fld>
                    <a:endParaRPr lang="ru-RU" baseline="0" dirty="0"/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F-C3F1-4BBF-987D-B25A472ACDD2}"/>
                </c:ext>
              </c:extLst>
            </c:dLbl>
            <c:dLbl>
              <c:idx val="8"/>
              <c:layout>
                <c:manualLayout>
                  <c:x val="0.22270029578034006"/>
                  <c:y val="-0.35668989995263695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C3F1-4BBF-987D-B25A472ACDD2}"/>
                </c:ext>
              </c:extLst>
            </c:dLbl>
            <c:dLbl>
              <c:idx val="9"/>
              <c:layout>
                <c:manualLayout>
                  <c:x val="0.21411479642358569"/>
                  <c:y val="-0.35411836550324827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C3F1-4BBF-987D-B25A472ACDD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Лист1!$A$2:$A$9</c:f>
              <c:strCache>
                <c:ptCount val="8"/>
                <c:pt idx="0">
                  <c:v>НДФЛ</c:v>
                </c:pt>
                <c:pt idx="1">
                  <c:v>Акцизы на нефтепродукты</c:v>
                </c:pt>
                <c:pt idx="2">
                  <c:v>УСН</c:v>
                </c:pt>
                <c:pt idx="3">
                  <c:v>Патент</c:v>
                </c:pt>
                <c:pt idx="4">
                  <c:v>Налог на имущество физ.лиц</c:v>
                </c:pt>
                <c:pt idx="5">
                  <c:v>Земельный налог юр.л.</c:v>
                </c:pt>
                <c:pt idx="6">
                  <c:v>Земельный налог физ.л.</c:v>
                </c:pt>
                <c:pt idx="7">
                  <c:v>Госпошлина</c:v>
                </c:pt>
              </c:strCache>
            </c:strRef>
          </c:cat>
          <c:val>
            <c:numRef>
              <c:f>Лист1!$B$2:$B$9</c:f>
              <c:numCache>
                <c:formatCode>#,##0.0</c:formatCode>
                <c:ptCount val="8"/>
                <c:pt idx="0">
                  <c:v>2257.1999999999998</c:v>
                </c:pt>
                <c:pt idx="1">
                  <c:v>113</c:v>
                </c:pt>
                <c:pt idx="2">
                  <c:v>1216.0999999999999</c:v>
                </c:pt>
                <c:pt idx="3">
                  <c:v>108.5</c:v>
                </c:pt>
                <c:pt idx="4">
                  <c:v>326.2</c:v>
                </c:pt>
                <c:pt idx="5">
                  <c:v>1601</c:v>
                </c:pt>
                <c:pt idx="6">
                  <c:v>392.2</c:v>
                </c:pt>
                <c:pt idx="7">
                  <c:v>105.4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4-C3F1-4BBF-987D-B25A472ACDD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289"/>
        <c:holeSize val="43"/>
      </c:doughnutChart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1084448765985395"/>
          <c:y val="0.15545138378018064"/>
          <c:w val="0.42234881276132125"/>
          <c:h val="0.66288017547599831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C3F1-4BBF-987D-B25A472ACDD2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C3F1-4BBF-987D-B25A472ACDD2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C3F1-4BBF-987D-B25A472ACDD2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C3F1-4BBF-987D-B25A472ACDD2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C3F1-4BBF-987D-B25A472ACDD2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C3F1-4BBF-987D-B25A472ACDD2}"/>
              </c:ext>
            </c:extLst>
          </c:dPt>
          <c:dLbls>
            <c:dLbl>
              <c:idx val="0"/>
              <c:layout>
                <c:manualLayout>
                  <c:x val="0.2838119758724128"/>
                  <c:y val="0.14009417576450808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4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defRPr>
                    </a:pPr>
                    <a:fld id="{E676E9A6-8BC1-42B6-9AE4-361D3AC49449}" type="CATEGORYNAME">
                      <a:rPr lang="ru-RU" dirty="0"/>
                      <a:pPr>
                        <a:def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pPr>
                      <a:t>[ИМЯ КАТЕГОРИИ]</a:t>
                    </a:fld>
                    <a:r>
                      <a:rPr lang="ru-RU" baseline="0" dirty="0"/>
                      <a:t>
</a:t>
                    </a:r>
                    <a:fld id="{A7C2D6C4-1D16-4053-BC9F-830BF59C6969}" type="VALUE">
                      <a:rPr lang="ru-RU" baseline="0" dirty="0"/>
                      <a:pPr>
                        <a:def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pPr>
                      <a:t>[ЗНАЧЕНИЕ]</a:t>
                    </a:fld>
                    <a:r>
                      <a:rPr lang="ru-RU" baseline="0" dirty="0"/>
                      <a:t>
</a:t>
                    </a:r>
                    <a:r>
                      <a:rPr lang="ru-RU" baseline="0" dirty="0" smtClean="0"/>
                      <a:t>56%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4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3947624114561982"/>
                      <c:h val="0.14730562018930604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C3F1-4BBF-987D-B25A472ACDD2}"/>
                </c:ext>
              </c:extLst>
            </c:dLbl>
            <c:dLbl>
              <c:idx val="1"/>
              <c:layout>
                <c:manualLayout>
                  <c:x val="-0.26589430676285009"/>
                  <c:y val="0.172491202073009"/>
                </c:manualLayout>
              </c:layout>
              <c:tx>
                <c:rich>
                  <a:bodyPr/>
                  <a:lstStyle/>
                  <a:p>
                    <a:fld id="{4E0C87E5-AFB3-45A4-82E6-580612FD2F1C}" type="CATEGORYNAME">
                      <a:rPr lang="ru-RU"/>
                      <a:pPr/>
                      <a:t>[ИМЯ КАТЕГОРИИ]</a:t>
                    </a:fld>
                    <a:endParaRPr lang="ru-RU" baseline="0" dirty="0"/>
                  </a:p>
                  <a:p>
                    <a:fld id="{085BDF66-CBAD-4129-8EB4-6F82304B9EF1}" type="VALUE">
                      <a:rPr lang="ru-RU"/>
                      <a:pPr/>
                      <a:t>[ЗНАЧЕНИЕ]</a:t>
                    </a:fld>
                    <a:endParaRPr lang="ru-RU" baseline="0" dirty="0"/>
                  </a:p>
                  <a:p>
                    <a:r>
                      <a:rPr lang="ru-RU" dirty="0" smtClean="0"/>
                      <a:t>6%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C3F1-4BBF-987D-B25A472ACDD2}"/>
                </c:ext>
              </c:extLst>
            </c:dLbl>
            <c:dLbl>
              <c:idx val="2"/>
              <c:layout>
                <c:manualLayout>
                  <c:x val="-0.2598467268004705"/>
                  <c:y val="-4.7923078969315924E-3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4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defRPr>
                    </a:pPr>
                    <a:fld id="{60F702E8-42E2-4A3D-A4BF-0923062F1165}" type="CATEGORYNAME">
                      <a:rPr lang="ru-RU"/>
                      <a:pPr>
                        <a:def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pPr>
                      <a:t>[ИМЯ КАТЕГОРИИ]</a:t>
                    </a:fld>
                    <a:r>
                      <a:rPr lang="ru-RU" baseline="0" dirty="0"/>
                      <a:t>
</a:t>
                    </a:r>
                    <a:fld id="{42692DB8-A50C-47D4-946F-2EABB828434A}" type="VALUE">
                      <a:rPr lang="ru-RU" baseline="0"/>
                      <a:pPr>
                        <a:def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pPr>
                      <a:t>[ЗНАЧЕНИЕ]</a:t>
                    </a:fld>
                    <a:r>
                      <a:rPr lang="ru-RU" baseline="0" dirty="0"/>
                      <a:t>
</a:t>
                    </a:r>
                    <a:r>
                      <a:rPr lang="ru-RU" baseline="0" dirty="0" smtClean="0"/>
                      <a:t>3%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4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4826429726199006"/>
                      <c:h val="0.1423374711104087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C3F1-4BBF-987D-B25A472ACDD2}"/>
                </c:ext>
              </c:extLst>
            </c:dLbl>
            <c:dLbl>
              <c:idx val="3"/>
              <c:layout>
                <c:manualLayout>
                  <c:x val="-7.5116055112650321E-2"/>
                  <c:y val="-0.17276327669382588"/>
                </c:manualLayout>
              </c:layout>
              <c:tx>
                <c:rich>
                  <a:bodyPr/>
                  <a:lstStyle/>
                  <a:p>
                    <a:fld id="{BB371086-C92F-483E-840C-D604F910D88B}" type="CATEGORYNAME">
                      <a:rPr lang="ru-RU"/>
                      <a:pPr/>
                      <a:t>[ИМЯ КАТЕГОРИИ]</a:t>
                    </a:fld>
                    <a:endParaRPr lang="ru-RU" baseline="0" dirty="0"/>
                  </a:p>
                  <a:p>
                    <a:fld id="{C3051E68-286F-4A6E-A321-78F41D2918AC}" type="VALUE">
                      <a:rPr lang="ru-RU"/>
                      <a:pPr/>
                      <a:t>[ЗНАЧЕНИЕ]</a:t>
                    </a:fld>
                    <a:endParaRPr lang="ru-RU" baseline="0" dirty="0"/>
                  </a:p>
                  <a:p>
                    <a:r>
                      <a:rPr lang="ru-RU" dirty="0" smtClean="0"/>
                      <a:t>10%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C3F1-4BBF-987D-B25A472ACDD2}"/>
                </c:ext>
              </c:extLst>
            </c:dLbl>
            <c:dLbl>
              <c:idx val="4"/>
              <c:layout>
                <c:manualLayout>
                  <c:x val="0.24748435518658848"/>
                  <c:y val="-0.18539704508575736"/>
                </c:manualLayout>
              </c:layout>
              <c:tx>
                <c:rich>
                  <a:bodyPr/>
                  <a:lstStyle/>
                  <a:p>
                    <a:fld id="{0880FBD3-8D5A-4E36-8B47-6546C8C06DAA}" type="CATEGORYNAME">
                      <a:rPr lang="ru-RU"/>
                      <a:pPr/>
                      <a:t>[ИМЯ КАТЕГОРИИ]</a:t>
                    </a:fld>
                    <a:r>
                      <a:rPr lang="ru-RU" baseline="0" dirty="0"/>
                      <a:t>
</a:t>
                    </a:r>
                    <a:fld id="{8C4C7135-D441-4AF4-BA68-308DBE201002}" type="VALUE">
                      <a:rPr lang="ru-RU" baseline="0"/>
                      <a:pPr/>
                      <a:t>[ЗНАЧЕНИЕ]</a:t>
                    </a:fld>
                    <a:r>
                      <a:rPr lang="ru-RU" baseline="0" dirty="0"/>
                      <a:t>
</a:t>
                    </a:r>
                    <a:r>
                      <a:rPr lang="ru-RU" baseline="0" dirty="0" smtClean="0"/>
                      <a:t>17%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C3F1-4BBF-987D-B25A472ACDD2}"/>
                </c:ext>
              </c:extLst>
            </c:dLbl>
            <c:dLbl>
              <c:idx val="5"/>
              <c:layout>
                <c:manualLayout>
                  <c:x val="0.25079648717192343"/>
                  <c:y val="-6.8698157168765289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4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defRPr>
                    </a:pPr>
                    <a:fld id="{BF931287-A28E-4F00-AA2F-BF0D44F7FAB9}" type="CATEGORYNAME">
                      <a:rPr lang="ru-RU"/>
                      <a:pPr>
                        <a:def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pPr>
                      <a:t>[ИМЯ КАТЕГОРИИ]</a:t>
                    </a:fld>
                    <a:r>
                      <a:rPr lang="ru-RU" baseline="0" dirty="0"/>
                      <a:t>
</a:t>
                    </a:r>
                    <a:fld id="{DF282D29-E3C8-4D6A-BDA9-05FB63BF5FFD}" type="VALUE">
                      <a:rPr lang="ru-RU" baseline="0"/>
                      <a:pPr>
                        <a:def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pPr>
                      <a:t>[ЗНАЧЕНИЕ]</a:t>
                    </a:fld>
                    <a:r>
                      <a:rPr lang="ru-RU" baseline="0" dirty="0"/>
                      <a:t>
</a:t>
                    </a:r>
                    <a:r>
                      <a:rPr lang="ru-RU" baseline="0" dirty="0" smtClean="0"/>
                      <a:t>8%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4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2196848817564333"/>
                      <c:h val="0.16717821650489539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B-C3F1-4BBF-987D-B25A472ACDD2}"/>
                </c:ext>
              </c:extLst>
            </c:dLbl>
            <c:dLbl>
              <c:idx val="6"/>
              <c:layout>
                <c:manualLayout>
                  <c:x val="-0.2911619924678257"/>
                  <c:y val="-0.34436552005917476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4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defRPr>
                    </a:pPr>
                    <a:fld id="{BF83BE17-5A3B-45E1-A60B-607127856665}" type="CATEGORYNAME">
                      <a:rPr lang="ru-RU" sz="1400"/>
                      <a:pPr>
                        <a:def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pPr>
                      <a:t>[ИМЯ КАТЕГОРИИ]</a:t>
                    </a:fld>
                    <a:endParaRPr lang="ru-RU" sz="1400" baseline="0" dirty="0"/>
                  </a:p>
                  <a:p>
                    <a:pPr>
                      <a:defRPr sz="1400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fld id="{D8F111C6-8204-46D5-B28C-5E45FB44B11F}" type="VALUE">
                      <a:rPr lang="ru-RU" sz="1400" smtClean="0"/>
                      <a:pPr>
                        <a:def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pPr>
                      <a:t>[ЗНАЧЕНИЕ]</a:t>
                    </a:fld>
                    <a:r>
                      <a:rPr lang="ru-RU" sz="1400" dirty="0" smtClean="0"/>
                      <a:t> </a:t>
                    </a:r>
                  </a:p>
                  <a:p>
                    <a:pPr>
                      <a:defRPr sz="1400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sz="1400" dirty="0" smtClean="0"/>
                      <a:t>0,7%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4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4321053699347416"/>
                      <c:h val="0.16314159537829129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D-C3F1-4BBF-987D-B25A472ACDD2}"/>
                </c:ext>
              </c:extLst>
            </c:dLbl>
            <c:dLbl>
              <c:idx val="7"/>
              <c:layout>
                <c:manualLayout>
                  <c:x val="-0.16542626503657409"/>
                  <c:y val="-0.17635248130324704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C3F1-4BBF-987D-B25A472ACDD2}"/>
                </c:ext>
              </c:extLst>
            </c:dLbl>
            <c:dLbl>
              <c:idx val="8"/>
              <c:layout>
                <c:manualLayout>
                  <c:x val="0.22270029578034006"/>
                  <c:y val="-0.35668989995263695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C3F1-4BBF-987D-B25A472ACDD2}"/>
                </c:ext>
              </c:extLst>
            </c:dLbl>
            <c:dLbl>
              <c:idx val="9"/>
              <c:layout>
                <c:manualLayout>
                  <c:x val="0.21411479642358569"/>
                  <c:y val="-0.35411836550324827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C3F1-4BBF-987D-B25A472ACDD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Лист1!$A$2:$A$7</c:f>
              <c:strCache>
                <c:ptCount val="6"/>
                <c:pt idx="0">
                  <c:v>Аренда земли</c:v>
                </c:pt>
                <c:pt idx="1">
                  <c:v>Аренда помещений</c:v>
                </c:pt>
                <c:pt idx="2">
                  <c:v>Продажа земли</c:v>
                </c:pt>
                <c:pt idx="3">
                  <c:v>Перераспределение земли</c:v>
                </c:pt>
                <c:pt idx="4">
                  <c:v>Продажа помещений</c:v>
                </c:pt>
                <c:pt idx="5">
                  <c:v>Прочее</c:v>
                </c:pt>
              </c:strCache>
            </c:strRef>
          </c:cat>
          <c:val>
            <c:numRef>
              <c:f>Лист1!$B$2:$B$7</c:f>
              <c:numCache>
                <c:formatCode>#,##0.0</c:formatCode>
                <c:ptCount val="6"/>
                <c:pt idx="0">
                  <c:v>417.5</c:v>
                </c:pt>
                <c:pt idx="1">
                  <c:v>47.3</c:v>
                </c:pt>
                <c:pt idx="2">
                  <c:v>25</c:v>
                </c:pt>
                <c:pt idx="3">
                  <c:v>77</c:v>
                </c:pt>
                <c:pt idx="4">
                  <c:v>130</c:v>
                </c:pt>
                <c:pt idx="5">
                  <c:v>53.5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4-C3F1-4BBF-987D-B25A472ACDD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93"/>
        <c:holeSize val="43"/>
      </c:doughnutChart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0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4630640787957063E-2"/>
          <c:y val="3.6945327889307163E-2"/>
          <c:w val="0.63061189417826224"/>
          <c:h val="0.88757710748058039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НДФЛ</c:v>
                </c:pt>
              </c:strCache>
            </c:strRef>
          </c:tx>
          <c:spPr>
            <a:solidFill>
              <a:srgbClr val="6E6FA6"/>
            </a:solidFill>
          </c:spPr>
          <c:invertIfNegative val="0"/>
          <c:dLbls>
            <c:dLbl>
              <c:idx val="0"/>
              <c:layout>
                <c:manualLayout>
                  <c:x val="1.1942701363818881E-2"/>
                  <c:y val="-1.07893660966013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D7A6-4ED6-9694-5DCE54BEDB0B}"/>
                </c:ext>
              </c:extLst>
            </c:dLbl>
            <c:dLbl>
              <c:idx val="1"/>
              <c:layout>
                <c:manualLayout>
                  <c:x val="1.1942701363818881E-2"/>
                  <c:y val="-3.23668240053944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D7A6-4ED6-9694-5DCE54BEDB0B}"/>
                </c:ext>
              </c:extLst>
            </c:dLbl>
            <c:dLbl>
              <c:idx val="2"/>
              <c:layout>
                <c:manualLayout>
                  <c:x val="8.9569084765908948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D7A6-4ED6-9694-5DCE54BEDB0B}"/>
                </c:ext>
              </c:extLst>
            </c:dLbl>
            <c:dLbl>
              <c:idx val="3"/>
              <c:layout>
                <c:manualLayout>
                  <c:x val="1.0449863693341522E-2"/>
                  <c:y val="-3.776129467296021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D7A6-4ED6-9694-5DCE54BEDB0B}"/>
                </c:ext>
              </c:extLst>
            </c:dLbl>
            <c:dLbl>
              <c:idx val="4"/>
              <c:layout>
                <c:manualLayout>
                  <c:x val="1.1942701363818881E-2"/>
                  <c:y val="-5.039716537770294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D7A6-4ED6-9694-5DCE54BEDB0B}"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2022 год (факт)</c:v>
                </c:pt>
                <c:pt idx="1">
                  <c:v>2023 год (ожидаемое исполнение)</c:v>
                </c:pt>
                <c:pt idx="2">
                  <c:v>2024 год (прогноз)</c:v>
                </c:pt>
                <c:pt idx="3">
                  <c:v>2025 год (прогноз)</c:v>
                </c:pt>
                <c:pt idx="4">
                  <c:v>2026 год (прогноз)</c:v>
                </c:pt>
              </c:strCache>
            </c:strRef>
          </c:cat>
          <c:val>
            <c:numRef>
              <c:f>Лист1!$B$2:$B$6</c:f>
              <c:numCache>
                <c:formatCode>#,##0.0</c:formatCode>
                <c:ptCount val="5"/>
                <c:pt idx="0" formatCode="#,##0.00">
                  <c:v>1563.1</c:v>
                </c:pt>
                <c:pt idx="1">
                  <c:v>1699.2</c:v>
                </c:pt>
                <c:pt idx="2">
                  <c:v>1858</c:v>
                </c:pt>
                <c:pt idx="3">
                  <c:v>2038</c:v>
                </c:pt>
                <c:pt idx="4">
                  <c:v>2218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D7A6-4ED6-9694-5DCE54BEDB0B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Доходы от использования имущества, в т.ч. аренда земли, аренда недвижимости</c:v>
                </c:pt>
              </c:strCache>
            </c:strRef>
          </c:tx>
          <c:spPr>
            <a:solidFill>
              <a:srgbClr val="5BA7AD"/>
            </a:solidFill>
          </c:spPr>
          <c:invertIfNegative val="0"/>
          <c:dLbls>
            <c:dLbl>
              <c:idx val="0"/>
              <c:layout>
                <c:manualLayout>
                  <c:x val="4.47851301143208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D7A6-4ED6-9694-5DCE54BEDB0B}"/>
                </c:ext>
              </c:extLst>
            </c:dLbl>
            <c:dLbl>
              <c:idx val="1"/>
              <c:layout>
                <c:manualLayout>
                  <c:x val="5.9713506819094406E-3"/>
                  <c:y val="-8.09170600134861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D7A6-4ED6-9694-5DCE54BEDB0B}"/>
                </c:ext>
              </c:extLst>
            </c:dLbl>
            <c:dLbl>
              <c:idx val="2"/>
              <c:layout>
                <c:manualLayout>
                  <c:x val="7.4641883523868004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D7A6-4ED6-9694-5DCE54BEDB0B}"/>
                </c:ext>
              </c:extLst>
            </c:dLbl>
            <c:dLbl>
              <c:idx val="3"/>
              <c:layout>
                <c:manualLayout>
                  <c:x val="8.9570260228641601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D7A6-4ED6-9694-5DCE54BEDB0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2022 год (факт)</c:v>
                </c:pt>
                <c:pt idx="1">
                  <c:v>2023 год (ожидаемое исполнение)</c:v>
                </c:pt>
                <c:pt idx="2">
                  <c:v>2024 год (прогноз)</c:v>
                </c:pt>
                <c:pt idx="3">
                  <c:v>2025 год (прогноз)</c:v>
                </c:pt>
                <c:pt idx="4">
                  <c:v>2026 год (прогноз)</c:v>
                </c:pt>
              </c:strCache>
            </c:strRef>
          </c:cat>
          <c:val>
            <c:numRef>
              <c:f>Лист1!$C$2:$C$6</c:f>
              <c:numCache>
                <c:formatCode>#,##0.0</c:formatCode>
                <c:ptCount val="5"/>
                <c:pt idx="0" formatCode="General">
                  <c:v>109.6</c:v>
                </c:pt>
                <c:pt idx="1">
                  <c:v>553.20000000000005</c:v>
                </c:pt>
                <c:pt idx="2">
                  <c:v>512.70000000000005</c:v>
                </c:pt>
                <c:pt idx="3">
                  <c:v>497.7</c:v>
                </c:pt>
                <c:pt idx="4">
                  <c:v>466.7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D7A6-4ED6-9694-5DCE54BEDB0B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Налоги на имущество: земельный налог, налог на имущество физических лиц</c:v>
                </c:pt>
              </c:strCache>
            </c:strRef>
          </c:tx>
          <c:spPr>
            <a:solidFill>
              <a:srgbClr val="BB75BD"/>
            </a:solidFill>
          </c:spPr>
          <c:invertIfNegative val="0"/>
          <c:dLbls>
            <c:dLbl>
              <c:idx val="0"/>
              <c:layout>
                <c:manualLayout>
                  <c:x val="1.1942701363818881E-2"/>
                  <c:y val="5.39447066756574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B-D7A6-4ED6-9694-5DCE54BEDB0B}"/>
                </c:ext>
              </c:extLst>
            </c:dLbl>
            <c:dLbl>
              <c:idx val="1"/>
              <c:layout>
                <c:manualLayout>
                  <c:x val="8.9570260228641601E-3"/>
                  <c:y val="-5.39447066756574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C-D7A6-4ED6-9694-5DCE54BEDB0B}"/>
                </c:ext>
              </c:extLst>
            </c:dLbl>
            <c:dLbl>
              <c:idx val="2"/>
              <c:layout>
                <c:manualLayout>
                  <c:x val="5.9713506819094406E-3"/>
                  <c:y val="-2.697235333782823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D-D7A6-4ED6-9694-5DCE54BEDB0B}"/>
                </c:ext>
              </c:extLst>
            </c:dLbl>
            <c:dLbl>
              <c:idx val="3"/>
              <c:layout>
                <c:manualLayout>
                  <c:x val="1.1942701363818881E-2"/>
                  <c:y val="-4.9448743216584735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E-D7A6-4ED6-9694-5DCE54BEDB0B}"/>
                </c:ext>
              </c:extLst>
            </c:dLbl>
            <c:dLbl>
              <c:idx val="4"/>
              <c:layout>
                <c:manualLayout>
                  <c:x val="8.9570260228641601E-3"/>
                  <c:y val="-5.39447066756574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F-D7A6-4ED6-9694-5DCE54BEDB0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2022 год (факт)</c:v>
                </c:pt>
                <c:pt idx="1">
                  <c:v>2023 год (ожидаемое исполнение)</c:v>
                </c:pt>
                <c:pt idx="2">
                  <c:v>2024 год (прогноз)</c:v>
                </c:pt>
                <c:pt idx="3">
                  <c:v>2025 год (прогноз)</c:v>
                </c:pt>
                <c:pt idx="4">
                  <c:v>2026 год (прогноз)</c:v>
                </c:pt>
              </c:strCache>
            </c:strRef>
          </c:cat>
          <c:val>
            <c:numRef>
              <c:f>Лист1!$D$2:$D$6</c:f>
              <c:numCache>
                <c:formatCode>#,##0.0</c:formatCode>
                <c:ptCount val="5"/>
                <c:pt idx="0" formatCode="General">
                  <c:v>782.2</c:v>
                </c:pt>
                <c:pt idx="1">
                  <c:v>2050</c:v>
                </c:pt>
                <c:pt idx="2">
                  <c:v>2260</c:v>
                </c:pt>
                <c:pt idx="3">
                  <c:v>2330</c:v>
                </c:pt>
                <c:pt idx="4">
                  <c:v>2320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D7A6-4ED6-9694-5DCE54BEDB0B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Налоги на совокупный доход:УСН, ЕНВД, Патент</c:v>
                </c:pt>
              </c:strCache>
            </c:strRef>
          </c:tx>
          <c:spPr>
            <a:solidFill>
              <a:srgbClr val="DB8E63"/>
            </a:solidFill>
          </c:spPr>
          <c:invertIfNegative val="0"/>
          <c:dLbls>
            <c:dLbl>
              <c:idx val="0"/>
              <c:layout>
                <c:manualLayout>
                  <c:x val="7.4641883523868004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1-D7A6-4ED6-9694-5DCE54BEDB0B}"/>
                </c:ext>
              </c:extLst>
            </c:dLbl>
            <c:dLbl>
              <c:idx val="1"/>
              <c:layout>
                <c:manualLayout>
                  <c:x val="1.0449863693341522E-2"/>
                  <c:y val="2.697235333782872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2-D7A6-4ED6-9694-5DCE54BEDB0B}"/>
                </c:ext>
              </c:extLst>
            </c:dLbl>
            <c:dLbl>
              <c:idx val="2"/>
              <c:layout>
                <c:manualLayout>
                  <c:x val="7.4641883523868004E-3"/>
                  <c:y val="-2.697235333782872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3-D7A6-4ED6-9694-5DCE54BEDB0B}"/>
                </c:ext>
              </c:extLst>
            </c:dLbl>
            <c:dLbl>
              <c:idx val="3"/>
              <c:layout>
                <c:manualLayout>
                  <c:x val="8.9570260228641601E-3"/>
                  <c:y val="5.39447066756574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4-D7A6-4ED6-9694-5DCE54BEDB0B}"/>
                </c:ext>
              </c:extLst>
            </c:dLbl>
            <c:dLbl>
              <c:idx val="4"/>
              <c:layout>
                <c:manualLayout>
                  <c:x val="5.9713506819094406E-3"/>
                  <c:y val="5.394470667565720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5-D7A6-4ED6-9694-5DCE54BEDB0B}"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2022 год (факт)</c:v>
                </c:pt>
                <c:pt idx="1">
                  <c:v>2023 год (ожидаемое исполнение)</c:v>
                </c:pt>
                <c:pt idx="2">
                  <c:v>2024 год (прогноз)</c:v>
                </c:pt>
                <c:pt idx="3">
                  <c:v>2025 год (прогноз)</c:v>
                </c:pt>
                <c:pt idx="4">
                  <c:v>2026 год (прогноз)</c:v>
                </c:pt>
              </c:strCache>
            </c:strRef>
          </c:cat>
          <c:val>
            <c:numRef>
              <c:f>Лист1!$E$2:$E$6</c:f>
              <c:numCache>
                <c:formatCode>#,##0.0</c:formatCode>
                <c:ptCount val="5"/>
                <c:pt idx="0" formatCode="#,##0.00">
                  <c:v>1583.3</c:v>
                </c:pt>
                <c:pt idx="1">
                  <c:v>870</c:v>
                </c:pt>
                <c:pt idx="2">
                  <c:v>1195</c:v>
                </c:pt>
                <c:pt idx="3">
                  <c:v>1425</c:v>
                </c:pt>
                <c:pt idx="4">
                  <c:v>1610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6-D7A6-4ED6-9694-5DCE54BEDB0B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Доходы от продажи материальных и нематериальных активов</c:v>
                </c:pt>
              </c:strCache>
            </c:strRef>
          </c:tx>
          <c:spPr>
            <a:solidFill>
              <a:srgbClr val="D8BBA8"/>
            </a:solidFill>
          </c:spPr>
          <c:invertIfNegative val="0"/>
          <c:dLbls>
            <c:dLbl>
              <c:idx val="0"/>
              <c:layout>
                <c:manualLayout>
                  <c:x val="4.47851301143208E-3"/>
                  <c:y val="2.697235333782872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7-D7A6-4ED6-9694-5DCE54BEDB0B}"/>
                </c:ext>
              </c:extLst>
            </c:dLbl>
            <c:dLbl>
              <c:idx val="1"/>
              <c:layout>
                <c:manualLayout>
                  <c:x val="1.0449863693341522E-2"/>
                  <c:y val="2.697235333782847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8-D7A6-4ED6-9694-5DCE54BEDB0B}"/>
                </c:ext>
              </c:extLst>
            </c:dLbl>
            <c:dLbl>
              <c:idx val="2"/>
              <c:layout>
                <c:manualLayout>
                  <c:x val="7.4641883523868004E-3"/>
                  <c:y val="-2.697235333782872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9-D7A6-4ED6-9694-5DCE54BEDB0B}"/>
                </c:ext>
              </c:extLst>
            </c:dLbl>
            <c:dLbl>
              <c:idx val="3"/>
              <c:layout>
                <c:manualLayout>
                  <c:x val="1.3435539034296241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A-D7A6-4ED6-9694-5DCE54BEDB0B}"/>
                </c:ext>
              </c:extLst>
            </c:dLbl>
            <c:dLbl>
              <c:idx val="4"/>
              <c:layout>
                <c:manualLayout>
                  <c:x val="1.0449863693341522E-2"/>
                  <c:y val="1.07889413351314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B-D7A6-4ED6-9694-5DCE54BEDB0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2022 год (факт)</c:v>
                </c:pt>
                <c:pt idx="1">
                  <c:v>2023 год (ожидаемое исполнение)</c:v>
                </c:pt>
                <c:pt idx="2">
                  <c:v>2024 год (прогноз)</c:v>
                </c:pt>
                <c:pt idx="3">
                  <c:v>2025 год (прогноз)</c:v>
                </c:pt>
                <c:pt idx="4">
                  <c:v>2026 год (прогноз)</c:v>
                </c:pt>
              </c:strCache>
            </c:strRef>
          </c:cat>
          <c:val>
            <c:numRef>
              <c:f>Лист1!$F$2:$F$6</c:f>
              <c:numCache>
                <c:formatCode>#,##0.0</c:formatCode>
                <c:ptCount val="5"/>
                <c:pt idx="0" formatCode="General">
                  <c:v>547.79999999999995</c:v>
                </c:pt>
                <c:pt idx="1">
                  <c:v>418.3</c:v>
                </c:pt>
                <c:pt idx="2">
                  <c:v>300</c:v>
                </c:pt>
                <c:pt idx="3">
                  <c:v>130</c:v>
                </c:pt>
                <c:pt idx="4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C-D7A6-4ED6-9694-5DCE54BEDB0B}"/>
            </c:ext>
          </c:extLst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Акцизы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0449863693341522E-2"/>
                  <c:y val="-2.697235333782872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D-D7A6-4ED6-9694-5DCE54BEDB0B}"/>
                </c:ext>
              </c:extLst>
            </c:dLbl>
            <c:dLbl>
              <c:idx val="1"/>
              <c:layout>
                <c:manualLayout>
                  <c:x val="1.0449863693341522E-2"/>
                  <c:y val="-8.09170600134861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E-D7A6-4ED6-9694-5DCE54BEDB0B}"/>
                </c:ext>
              </c:extLst>
            </c:dLbl>
            <c:dLbl>
              <c:idx val="2"/>
              <c:layout>
                <c:manualLayout>
                  <c:x val="8.9570260228641063E-3"/>
                  <c:y val="-1.61834120026972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F-D7A6-4ED6-9694-5DCE54BEDB0B}"/>
                </c:ext>
              </c:extLst>
            </c:dLbl>
            <c:dLbl>
              <c:idx val="3"/>
              <c:layout>
                <c:manualLayout>
                  <c:x val="1.9406889716205682E-2"/>
                  <c:y val="-5.39447066756574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20-D7A6-4ED6-9694-5DCE54BEDB0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2022 год (факт)</c:v>
                </c:pt>
                <c:pt idx="1">
                  <c:v>2023 год (ожидаемое исполнение)</c:v>
                </c:pt>
                <c:pt idx="2">
                  <c:v>2024 год (прогноз)</c:v>
                </c:pt>
                <c:pt idx="3">
                  <c:v>2025 год (прогноз)</c:v>
                </c:pt>
                <c:pt idx="4">
                  <c:v>2026 год (прогноз)</c:v>
                </c:pt>
              </c:strCache>
            </c:strRef>
          </c:cat>
          <c:val>
            <c:numRef>
              <c:f>Лист1!$G$2:$G$6</c:f>
              <c:numCache>
                <c:formatCode>#,##0.0</c:formatCode>
                <c:ptCount val="5"/>
                <c:pt idx="0" formatCode="General">
                  <c:v>215.5</c:v>
                </c:pt>
                <c:pt idx="1">
                  <c:v>103.2</c:v>
                </c:pt>
                <c:pt idx="2">
                  <c:v>115</c:v>
                </c:pt>
                <c:pt idx="3">
                  <c:v>125.3</c:v>
                </c:pt>
                <c:pt idx="4">
                  <c:v>132.6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1-D7A6-4ED6-9694-5DCE54BEDB0B}"/>
            </c:ext>
          </c:extLst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Прочее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202989390378797E-2"/>
                  <c:y val="-9.12745806021553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22-D7A6-4ED6-9694-5DCE54BEDB0B}"/>
                </c:ext>
              </c:extLst>
            </c:dLbl>
            <c:dLbl>
              <c:idx val="1"/>
              <c:layout>
                <c:manualLayout>
                  <c:x val="7.4641883523868004E-3"/>
                  <c:y val="-3.776150705369515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23-D7A6-4ED6-9694-5DCE54BEDB0B}"/>
                </c:ext>
              </c:extLst>
            </c:dLbl>
            <c:dLbl>
              <c:idx val="2"/>
              <c:layout>
                <c:manualLayout>
                  <c:x val="1.3435421488022976E-2"/>
                  <c:y val="-5.12474713418745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24-D7A6-4ED6-9694-5DCE54BEDB0B}"/>
                </c:ext>
              </c:extLst>
            </c:dLbl>
            <c:dLbl>
              <c:idx val="3"/>
              <c:layout>
                <c:manualLayout>
                  <c:x val="1.3435539034296241E-2"/>
                  <c:y val="-4.04585300067430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25-D7A6-4ED6-9694-5DCE54BEDB0B}"/>
                </c:ext>
              </c:extLst>
            </c:dLbl>
            <c:dLbl>
              <c:idx val="4"/>
              <c:layout>
                <c:manualLayout>
                  <c:x val="1.0449863693341522E-2"/>
                  <c:y val="-1.88806473364801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26-D7A6-4ED6-9694-5DCE54BEDB0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2022 год (факт)</c:v>
                </c:pt>
                <c:pt idx="1">
                  <c:v>2023 год (ожидаемое исполнение)</c:v>
                </c:pt>
                <c:pt idx="2">
                  <c:v>2024 год (прогноз)</c:v>
                </c:pt>
                <c:pt idx="3">
                  <c:v>2025 год (прогноз)</c:v>
                </c:pt>
                <c:pt idx="4">
                  <c:v>2026 год (прогноз)</c:v>
                </c:pt>
              </c:strCache>
            </c:strRef>
          </c:cat>
          <c:val>
            <c:numRef>
              <c:f>Лист1!$H$2:$H$6</c:f>
              <c:numCache>
                <c:formatCode>#,##0.0</c:formatCode>
                <c:ptCount val="5"/>
                <c:pt idx="0" formatCode="General">
                  <c:v>498.1</c:v>
                </c:pt>
                <c:pt idx="1">
                  <c:v>109.2</c:v>
                </c:pt>
                <c:pt idx="2">
                  <c:v>109.5</c:v>
                </c:pt>
                <c:pt idx="3" formatCode="0.0">
                  <c:v>116.1</c:v>
                </c:pt>
                <c:pt idx="4" formatCode="0.0">
                  <c:v>68.3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7-D7A6-4ED6-9694-5DCE54BEDB0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459851376"/>
        <c:axId val="459856472"/>
        <c:axId val="0"/>
      </c:bar3DChart>
      <c:catAx>
        <c:axId val="45985137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8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459856472"/>
        <c:crosses val="autoZero"/>
        <c:auto val="1"/>
        <c:lblAlgn val="ctr"/>
        <c:lblOffset val="100"/>
        <c:noMultiLvlLbl val="0"/>
      </c:catAx>
      <c:valAx>
        <c:axId val="459856472"/>
        <c:scaling>
          <c:orientation val="minMax"/>
        </c:scaling>
        <c:delete val="0"/>
        <c:axPos val="l"/>
        <c:majorGridlines/>
        <c:numFmt formatCode="#,##0.00" sourceLinked="1"/>
        <c:majorTickMark val="out"/>
        <c:minorTickMark val="none"/>
        <c:tickLblPos val="nextTo"/>
        <c:txPr>
          <a:bodyPr/>
          <a:lstStyle/>
          <a:p>
            <a:pPr>
              <a:defRPr sz="10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45985137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8885785928488605"/>
          <c:y val="5.2978586712399335E-2"/>
          <c:w val="0.21114214071511392"/>
          <c:h val="0.84018455885866594"/>
        </c:manualLayout>
      </c:layout>
      <c:overlay val="0"/>
      <c:txPr>
        <a:bodyPr/>
        <a:lstStyle/>
        <a:p>
          <a:pPr>
            <a:defRPr sz="10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2023 год план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1"/>
              <c:layout>
                <c:manualLayout>
                  <c:x val="-1.5432098765432664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7674-42E8-91ED-A401F9929C69}"/>
                </c:ext>
              </c:extLst>
            </c:dLbl>
            <c:dLbl>
              <c:idx val="3"/>
              <c:layout>
                <c:manualLayout>
                  <c:x val="3.0864197530864196E-3"/>
                  <c:y val="-5.053346628542416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7674-42E8-91ED-A401F9929C69}"/>
                </c:ext>
              </c:extLst>
            </c:dLbl>
            <c:dLbl>
              <c:idx val="4"/>
              <c:layout>
                <c:manualLayout>
                  <c:x val="-7.7160493827161626E-3"/>
                  <c:y val="-1.76867131998984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7674-42E8-91ED-A401F9929C69}"/>
                </c:ext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Среднее по Московской области</c:v>
                </c:pt>
                <c:pt idx="1">
                  <c:v>г.о.Домодедово</c:v>
                </c:pt>
                <c:pt idx="2">
                  <c:v>г.о.Химки</c:v>
                </c:pt>
                <c:pt idx="3">
                  <c:v>г.о.Балашиха</c:v>
                </c:pt>
                <c:pt idx="4">
                  <c:v>г.о.Волоколамск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24901</c:v>
                </c:pt>
                <c:pt idx="1">
                  <c:v>28716</c:v>
                </c:pt>
                <c:pt idx="2">
                  <c:v>39253</c:v>
                </c:pt>
                <c:pt idx="3">
                  <c:v>16745</c:v>
                </c:pt>
                <c:pt idx="4">
                  <c:v>31216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7674-42E8-91ED-A401F9929C6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59858432"/>
        <c:axId val="459854120"/>
      </c:barChart>
      <c:catAx>
        <c:axId val="4598584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459854120"/>
        <c:crosses val="autoZero"/>
        <c:auto val="1"/>
        <c:lblAlgn val="ctr"/>
        <c:lblOffset val="100"/>
        <c:noMultiLvlLbl val="0"/>
      </c:catAx>
      <c:valAx>
        <c:axId val="4598541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4598584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0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4630627292740063E-2"/>
          <c:y val="3.9361566517440098E-2"/>
          <c:w val="0.63061189417826236"/>
          <c:h val="0.8875771074805805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Субсидии</c:v>
                </c:pt>
              </c:strCache>
            </c:strRef>
          </c:tx>
          <c:spPr>
            <a:solidFill>
              <a:srgbClr val="6E6FA6"/>
            </a:solidFill>
          </c:spPr>
          <c:invertIfNegative val="0"/>
          <c:dLbls>
            <c:dLbl>
              <c:idx val="0"/>
              <c:layout>
                <c:manualLayout>
                  <c:x val="1.1942701363818885E-2"/>
                  <c:y val="-1.07893660966013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2EFC-462B-A098-E39074A69FF1}"/>
                </c:ext>
              </c:extLst>
            </c:dLbl>
            <c:dLbl>
              <c:idx val="1"/>
              <c:layout>
                <c:manualLayout>
                  <c:x val="1.1942701363818885E-2"/>
                  <c:y val="-3.23668240053944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2EFC-462B-A098-E39074A69FF1}"/>
                </c:ext>
              </c:extLst>
            </c:dLbl>
            <c:dLbl>
              <c:idx val="2"/>
              <c:layout>
                <c:manualLayout>
                  <c:x val="1.3435421488022979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2EFC-462B-A098-E39074A69FF1}"/>
                </c:ext>
              </c:extLst>
            </c:dLbl>
            <c:dLbl>
              <c:idx val="3"/>
              <c:layout>
                <c:manualLayout>
                  <c:x val="7.4641883523868004E-3"/>
                  <c:y val="-1.516935915022669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2EFC-462B-A098-E39074A69FF1}"/>
                </c:ext>
              </c:extLst>
            </c:dLbl>
            <c:dLbl>
              <c:idx val="4"/>
              <c:layout>
                <c:manualLayout>
                  <c:x val="1.1942701363818885E-2"/>
                  <c:y val="-1.7719260778948954E-1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2EFC-462B-A098-E39074A69FF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2022 год (факт)</c:v>
                </c:pt>
                <c:pt idx="1">
                  <c:v>2023 год (ожидаемые)</c:v>
                </c:pt>
                <c:pt idx="2">
                  <c:v>2024 год (план)</c:v>
                </c:pt>
                <c:pt idx="3">
                  <c:v>2025 год (план)</c:v>
                </c:pt>
                <c:pt idx="4">
                  <c:v>2026 год (план)</c:v>
                </c:pt>
              </c:strCache>
            </c:strRef>
          </c:cat>
          <c:val>
            <c:numRef>
              <c:f>Лист1!$B$2:$B$6</c:f>
              <c:numCache>
                <c:formatCode>#,##0.0</c:formatCode>
                <c:ptCount val="5"/>
                <c:pt idx="0">
                  <c:v>1951.5</c:v>
                </c:pt>
                <c:pt idx="1">
                  <c:v>2915.7</c:v>
                </c:pt>
                <c:pt idx="2">
                  <c:v>2964.4</c:v>
                </c:pt>
                <c:pt idx="3">
                  <c:v>957.1</c:v>
                </c:pt>
                <c:pt idx="4">
                  <c:v>220.8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2EFC-462B-A098-E39074A69FF1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Субвенции</c:v>
                </c:pt>
              </c:strCache>
            </c:strRef>
          </c:tx>
          <c:spPr>
            <a:solidFill>
              <a:srgbClr val="5BA7AD"/>
            </a:solidFill>
          </c:spPr>
          <c:invertIfNegative val="0"/>
          <c:dLbls>
            <c:dLbl>
              <c:idx val="0"/>
              <c:layout>
                <c:manualLayout>
                  <c:x val="4.4785130114320809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2EFC-462B-A098-E39074A69FF1}"/>
                </c:ext>
              </c:extLst>
            </c:dLbl>
            <c:dLbl>
              <c:idx val="1"/>
              <c:layout>
                <c:manualLayout>
                  <c:x val="5.9713506819094432E-3"/>
                  <c:y val="-8.091706001348623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2EFC-462B-A098-E39074A69FF1}"/>
                </c:ext>
              </c:extLst>
            </c:dLbl>
            <c:dLbl>
              <c:idx val="2"/>
              <c:layout>
                <c:manualLayout>
                  <c:x val="7.4641883523868004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2EFC-462B-A098-E39074A69FF1}"/>
                </c:ext>
              </c:extLst>
            </c:dLbl>
            <c:dLbl>
              <c:idx val="3"/>
              <c:layout>
                <c:manualLayout>
                  <c:x val="8.9570260228641618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2EFC-462B-A098-E39074A69FF1}"/>
                </c:ext>
              </c:extLst>
            </c:dLbl>
            <c:dLbl>
              <c:idx val="4"/>
              <c:layout>
                <c:manualLayout>
                  <c:x val="1.1942701363818885E-2"/>
                  <c:y val="4.832581492734956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A-2EFC-462B-A098-E39074A69FF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2022 год (факт)</c:v>
                </c:pt>
                <c:pt idx="1">
                  <c:v>2023 год (ожидаемые)</c:v>
                </c:pt>
                <c:pt idx="2">
                  <c:v>2024 год (план)</c:v>
                </c:pt>
                <c:pt idx="3">
                  <c:v>2025 год (план)</c:v>
                </c:pt>
                <c:pt idx="4">
                  <c:v>2026 год (план)</c:v>
                </c:pt>
              </c:strCache>
            </c:strRef>
          </c:cat>
          <c:val>
            <c:numRef>
              <c:f>Лист1!$C$2:$C$6</c:f>
              <c:numCache>
                <c:formatCode>#,##0.0</c:formatCode>
                <c:ptCount val="5"/>
                <c:pt idx="0">
                  <c:v>3080.1</c:v>
                </c:pt>
                <c:pt idx="1">
                  <c:v>3616.2</c:v>
                </c:pt>
                <c:pt idx="2">
                  <c:v>3868.7</c:v>
                </c:pt>
                <c:pt idx="3">
                  <c:v>3821.8</c:v>
                </c:pt>
                <c:pt idx="4">
                  <c:v>3832.1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2EFC-462B-A098-E39074A69FF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90833280"/>
        <c:axId val="90834816"/>
        <c:axId val="0"/>
      </c:bar3DChart>
      <c:catAx>
        <c:axId val="9083328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9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90834816"/>
        <c:crosses val="autoZero"/>
        <c:auto val="1"/>
        <c:lblAlgn val="ctr"/>
        <c:lblOffset val="100"/>
        <c:noMultiLvlLbl val="0"/>
      </c:catAx>
      <c:valAx>
        <c:axId val="90834816"/>
        <c:scaling>
          <c:orientation val="minMax"/>
        </c:scaling>
        <c:delete val="0"/>
        <c:axPos val="l"/>
        <c:majorGridlines/>
        <c:numFmt formatCode="#,##0.0" sourceLinked="1"/>
        <c:majorTickMark val="out"/>
        <c:minorTickMark val="none"/>
        <c:tickLblPos val="nextTo"/>
        <c:txPr>
          <a:bodyPr/>
          <a:lstStyle/>
          <a:p>
            <a:pPr>
              <a:defRPr sz="10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9083328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9796530810521427"/>
          <c:y val="0.18922121398276012"/>
          <c:w val="0.14722310869262104"/>
          <c:h val="0.67794938634269419"/>
        </c:manualLayout>
      </c:layout>
      <c:overlay val="0"/>
      <c:txPr>
        <a:bodyPr/>
        <a:lstStyle/>
        <a:p>
          <a:pPr>
            <a:defRPr sz="12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algn="l" rtl="0">
              <a:defRPr sz="14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kumimoji="0" lang="ru-RU" sz="1200" b="1" i="0" u="none" strike="noStrike" kern="1200" baseline="0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Разделы бюджета (11)</a:t>
            </a:r>
            <a:endParaRPr kumimoji="0" lang="ru-RU" sz="1200" b="1" i="0" u="none" strike="noStrike" kern="1200" baseline="0" dirty="0"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Georgia" panose="02040502050405020303" pitchFamily="18" charset="0"/>
              <a:ea typeface="+mj-ea"/>
              <a:cs typeface="+mj-cs"/>
            </a:endParaRPr>
          </a:p>
        </c:rich>
      </c:tx>
      <c:layout>
        <c:manualLayout>
          <c:xMode val="edge"/>
          <c:yMode val="edge"/>
          <c:x val="3.108257192705185E-4"/>
          <c:y val="1.2905070168355289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25549524711679211"/>
          <c:y val="0.17051614148135588"/>
          <c:w val="0.43555969399485744"/>
          <c:h val="0.61086420614511716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dLbl>
              <c:idx val="0"/>
              <c:layout>
                <c:manualLayout>
                  <c:x val="-0.26283166392817953"/>
                  <c:y val="0.15508730024149364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3083748572665111"/>
                      <c:h val="0.14496695489119094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73B7-431B-B302-9CF72CD53D88}"/>
                </c:ext>
              </c:extLst>
            </c:dLbl>
            <c:dLbl>
              <c:idx val="1"/>
              <c:layout>
                <c:manualLayout>
                  <c:x val="-0.22595406065992668"/>
                  <c:y val="1.5451864997456422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3B7-431B-B302-9CF72CD53D88}"/>
                </c:ext>
              </c:extLst>
            </c:dLbl>
            <c:dLbl>
              <c:idx val="2"/>
              <c:layout>
                <c:manualLayout>
                  <c:x val="-0.23171536008669602"/>
                  <c:y val="-0.13680515761406628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73B7-431B-B302-9CF72CD53D88}"/>
                </c:ext>
              </c:extLst>
            </c:dLbl>
            <c:dLbl>
              <c:idx val="3"/>
              <c:layout>
                <c:manualLayout>
                  <c:x val="-0.19416519509528182"/>
                  <c:y val="-0.19753854103929971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73B7-431B-B302-9CF72CD53D88}"/>
                </c:ext>
              </c:extLst>
            </c:dLbl>
            <c:dLbl>
              <c:idx val="4"/>
              <c:layout>
                <c:manualLayout>
                  <c:x val="-0.19353319904026259"/>
                  <c:y val="-0.29935781989135712"/>
                </c:manualLayout>
              </c:layout>
              <c:tx>
                <c:rich>
                  <a:bodyPr/>
                  <a:lstStyle/>
                  <a:p>
                    <a:r>
                      <a:rPr lang="ru-RU" baseline="0" dirty="0" smtClean="0"/>
                      <a:t>Охрана окружающей среды</a:t>
                    </a:r>
                  </a:p>
                  <a:p>
                    <a:r>
                      <a:rPr lang="ru-RU" baseline="0" dirty="0" smtClean="0"/>
                      <a:t>21,4</a:t>
                    </a:r>
                    <a:r>
                      <a:rPr lang="ru-RU" baseline="0" dirty="0"/>
                      <a:t>
</a:t>
                    </a:r>
                    <a:r>
                      <a:rPr lang="ru-RU" baseline="0" dirty="0" smtClean="0"/>
                      <a:t>0%</a:t>
                    </a:r>
                    <a:endParaRPr lang="ru-RU" baseline="0" dirty="0"/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73B7-431B-B302-9CF72CD53D88}"/>
                </c:ext>
              </c:extLst>
            </c:dLbl>
            <c:dLbl>
              <c:idx val="5"/>
              <c:layout>
                <c:manualLayout>
                  <c:x val="0.30486110705048369"/>
                  <c:y val="-8.6995998982569184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73B7-431B-B302-9CF72CD53D88}"/>
                </c:ext>
              </c:extLst>
            </c:dLbl>
            <c:dLbl>
              <c:idx val="6"/>
              <c:layout>
                <c:manualLayout>
                  <c:x val="0.2628495712951972"/>
                  <c:y val="-0.16103071880902123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73B7-431B-B302-9CF72CD53D88}"/>
                </c:ext>
              </c:extLst>
            </c:dLbl>
            <c:dLbl>
              <c:idx val="7"/>
              <c:layout>
                <c:manualLayout>
                  <c:x val="0.27998070877115017"/>
                  <c:y val="7.5732447856670812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73B7-431B-B302-9CF72CD53D88}"/>
                </c:ext>
              </c:extLst>
            </c:dLbl>
            <c:dLbl>
              <c:idx val="8"/>
              <c:layout>
                <c:manualLayout>
                  <c:x val="0.26997029065735989"/>
                  <c:y val="0.16991678599342383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73B7-431B-B302-9CF72CD53D88}"/>
                </c:ext>
              </c:extLst>
            </c:dLbl>
            <c:dLbl>
              <c:idx val="9"/>
              <c:layout>
                <c:manualLayout>
                  <c:x val="9.0927762412363541E-2"/>
                  <c:y val="0.19589672784895246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73B7-431B-B302-9CF72CD53D88}"/>
                </c:ext>
              </c:extLst>
            </c:dLbl>
            <c:dLbl>
              <c:idx val="10"/>
              <c:layout>
                <c:manualLayout>
                  <c:x val="-9.7677987046273618E-2"/>
                  <c:y val="0.19476472643390499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73B7-431B-B302-9CF72CD53D88}"/>
                </c:ext>
              </c:extLst>
            </c:dLbl>
            <c:numFmt formatCode="General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Лист1!$A$2:$A$12</c:f>
              <c:strCache>
                <c:ptCount val="11"/>
                <c:pt idx="0">
                  <c:v>Общегосударственные расходы</c:v>
                </c:pt>
                <c:pt idx="1">
                  <c:v>Национальная безопасность и правоохранительная деятельность</c:v>
                </c:pt>
                <c:pt idx="2">
                  <c:v>Национальная экономика</c:v>
                </c:pt>
                <c:pt idx="3">
                  <c:v>Жилищно-коммунальное хозяйство</c:v>
                </c:pt>
                <c:pt idx="4">
                  <c:v>Охрана окружающей среды</c:v>
                </c:pt>
                <c:pt idx="5">
                  <c:v>Образование</c:v>
                </c:pt>
                <c:pt idx="6">
                  <c:v>Культура и кинематография</c:v>
                </c:pt>
                <c:pt idx="7">
                  <c:v>Социальная политика</c:v>
                </c:pt>
                <c:pt idx="8">
                  <c:v>Физическая культура и спорт</c:v>
                </c:pt>
                <c:pt idx="9">
                  <c:v>Средства массовой информации </c:v>
                </c:pt>
                <c:pt idx="10">
                  <c:v>Обслуживание муниципального долга</c:v>
                </c:pt>
              </c:strCache>
            </c:strRef>
          </c:cat>
          <c:val>
            <c:numRef>
              <c:f>Лист1!$B$2:$B$12</c:f>
              <c:numCache>
                <c:formatCode>#,##0.0</c:formatCode>
                <c:ptCount val="11"/>
                <c:pt idx="0">
                  <c:v>1686.2</c:v>
                </c:pt>
                <c:pt idx="1">
                  <c:v>105.7</c:v>
                </c:pt>
                <c:pt idx="2">
                  <c:v>911.3</c:v>
                </c:pt>
                <c:pt idx="3">
                  <c:v>1368.6</c:v>
                </c:pt>
                <c:pt idx="4">
                  <c:v>14.2</c:v>
                </c:pt>
                <c:pt idx="5">
                  <c:v>8727.5</c:v>
                </c:pt>
                <c:pt idx="6">
                  <c:v>835.7</c:v>
                </c:pt>
                <c:pt idx="7">
                  <c:v>252</c:v>
                </c:pt>
                <c:pt idx="8">
                  <c:v>426.1</c:v>
                </c:pt>
                <c:pt idx="9">
                  <c:v>66.400000000000006</c:v>
                </c:pt>
                <c:pt idx="10">
                  <c:v>200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73B7-431B-B302-9CF72CD53D8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170"/>
        <c:holeSize val="50"/>
      </c:doughnut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6292374997801926"/>
          <c:y val="0.20975015217790396"/>
          <c:w val="0.50028659373616791"/>
          <c:h val="0.73826780826550331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dLbl>
              <c:idx val="0"/>
              <c:layout>
                <c:manualLayout>
                  <c:x val="-0.20585333513667564"/>
                  <c:y val="5.9461962670882579E-2"/>
                </c:manualLayout>
              </c:layout>
              <c:tx>
                <c:rich>
                  <a:bodyPr wrap="square" lIns="38100" tIns="19050" rIns="38100" bIns="19050" anchor="ctr">
                    <a:noAutofit/>
                  </a:bodyPr>
                  <a:lstStyle/>
                  <a:p>
                    <a:pPr>
                      <a:defRPr sz="800" b="1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sz="800" dirty="0" smtClean="0"/>
                      <a:t>Функционирование высшего должностного лица</a:t>
                    </a:r>
                  </a:p>
                  <a:p>
                    <a:pPr>
                      <a:defRPr sz="800" b="1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sz="800" dirty="0" smtClean="0"/>
                      <a:t>4,9</a:t>
                    </a:r>
                  </a:p>
                  <a:p>
                    <a:pPr>
                      <a:defRPr sz="800" b="1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sz="800" dirty="0" smtClean="0"/>
                      <a:t>0% </a:t>
                    </a:r>
                    <a:endParaRPr lang="ru-RU" sz="800" baseline="0" dirty="0"/>
                  </a:p>
                  <a:p>
                    <a:pPr>
                      <a:defRPr sz="800" b="1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endParaRPr lang="ru-RU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4238010485738967"/>
                      <c:h val="0.2734647285436056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BFB1-4F0F-8595-8BC72BA0AC30}"/>
                </c:ext>
              </c:extLst>
            </c:dLbl>
            <c:dLbl>
              <c:idx val="1"/>
              <c:layout>
                <c:manualLayout>
                  <c:x val="-0.22628922873303933"/>
                  <c:y val="-0.24887016910568555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800" b="1"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0-8D38-4935-B5A2-8449FD877F49}"/>
                </c:ext>
              </c:extLst>
            </c:dLbl>
            <c:dLbl>
              <c:idx val="2"/>
              <c:layout>
                <c:manualLayout>
                  <c:x val="0.14887767195610857"/>
                  <c:y val="-0.19734244381009827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D38-4935-B5A2-8449FD877F49}"/>
                </c:ext>
              </c:extLst>
            </c:dLbl>
            <c:dLbl>
              <c:idx val="3"/>
              <c:layout>
                <c:manualLayout>
                  <c:x val="0.22129811663438362"/>
                  <c:y val="-0.23279452700788617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151770838750616"/>
                      <c:h val="0.4943400862134410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BFB1-4F0F-8595-8BC72BA0AC30}"/>
                </c:ext>
              </c:extLst>
            </c:dLbl>
            <c:dLbl>
              <c:idx val="4"/>
              <c:layout>
                <c:manualLayout>
                  <c:x val="0.22002953778082629"/>
                  <c:y val="0.1956262202869147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800" b="1"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9424620048167202"/>
                      <c:h val="0.2261342947572124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4-BFB1-4F0F-8595-8BC72BA0AC30}"/>
                </c:ext>
              </c:extLst>
            </c:dLbl>
            <c:dLbl>
              <c:idx val="5"/>
              <c:layout>
                <c:manualLayout>
                  <c:x val="-0.36998739270515835"/>
                  <c:y val="-0.131489551545088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800" b="1"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5722891543726312"/>
                      <c:h val="0.23665216893196647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49DD-4B00-9701-DB097BF5433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8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Лист1!$A$2:$A$7</c:f>
              <c:strCache>
                <c:ptCount val="6"/>
                <c:pt idx="0">
                  <c:v>Функционирование высшего должностного лица</c:v>
                </c:pt>
                <c:pt idx="1">
                  <c:v>Функционирование законодательных (представительных) органов </c:v>
                </c:pt>
                <c:pt idx="2">
                  <c:v>Функционирование местных администраций</c:v>
                </c:pt>
                <c:pt idx="3">
                  <c:v>Обеспечение деятельности финансовых органов и органов финансового (финансово-бюджетного) надзора</c:v>
                </c:pt>
                <c:pt idx="4">
                  <c:v>Резервные фонды</c:v>
                </c:pt>
                <c:pt idx="5">
                  <c:v>Другие общегосударственные вопросы</c:v>
                </c:pt>
              </c:strCache>
            </c:strRef>
          </c:cat>
          <c:val>
            <c:numRef>
              <c:f>Лист1!$B$2:$B$7</c:f>
              <c:numCache>
                <c:formatCode>#,##0.0_ ;[Red]\-#,##0.0\ </c:formatCode>
                <c:ptCount val="6"/>
                <c:pt idx="0">
                  <c:v>6.6</c:v>
                </c:pt>
                <c:pt idx="1">
                  <c:v>16.7</c:v>
                </c:pt>
                <c:pt idx="2">
                  <c:v>558</c:v>
                </c:pt>
                <c:pt idx="3">
                  <c:v>50.8</c:v>
                </c:pt>
                <c:pt idx="4">
                  <c:v>7</c:v>
                </c:pt>
                <c:pt idx="5">
                  <c:v>1047.0999999999999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BFB1-4F0F-8595-8BC72BA0AC3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294"/>
        <c:holeSize val="50"/>
      </c:doughnut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1072234506799123"/>
          <c:y val="0.22986797763211494"/>
          <c:w val="0.40704962379047188"/>
          <c:h val="0.77013206120193101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dLbl>
              <c:idx val="0"/>
              <c:layout>
                <c:manualLayout>
                  <c:x val="0.14266171739579719"/>
                  <c:y val="-0.21529486141751444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000" b="0"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2034260231539382"/>
                      <c:h val="0.4885991503589548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C294-4295-A863-84EB8D128B04}"/>
                </c:ext>
              </c:extLst>
            </c:dLbl>
            <c:dLbl>
              <c:idx val="1"/>
              <c:layout>
                <c:manualLayout>
                  <c:x val="0.23808600119699963"/>
                  <c:y val="2.9395212701234255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000" b="0"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3655719854305315"/>
                      <c:h val="0.4306654419350231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C294-4295-A863-84EB8D128B04}"/>
                </c:ext>
              </c:extLst>
            </c:dLbl>
            <c:dLbl>
              <c:idx val="2"/>
              <c:layout>
                <c:manualLayout>
                  <c:x val="-0.26508554007738688"/>
                  <c:y val="-6.1115563879145705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000" b="0"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601787931667667"/>
                      <c:h val="0.3591303254015229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C294-4295-A863-84EB8D128B04}"/>
                </c:ext>
              </c:extLst>
            </c:dLbl>
            <c:dLbl>
              <c:idx val="3"/>
              <c:layout>
                <c:manualLayout>
                  <c:x val="-0.32556094194662133"/>
                  <c:y val="-0.1005677265173845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000" b="0"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6263354925904122"/>
                      <c:h val="0.2394202169343486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C294-4295-A863-84EB8D128B04}"/>
                </c:ext>
              </c:extLst>
            </c:dLbl>
            <c:dLbl>
              <c:idx val="4"/>
              <c:layout>
                <c:manualLayout>
                  <c:x val="-0.22950131609308366"/>
                  <c:y val="-0.2631245759927384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3034191875566137"/>
                      <c:h val="0.2972113037805707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4-C294-4295-A863-84EB8D128B04}"/>
                </c:ext>
              </c:extLst>
            </c:dLbl>
            <c:dLbl>
              <c:idx val="5"/>
              <c:layout>
                <c:manualLayout>
                  <c:x val="1.9356581146141273E-3"/>
                  <c:y val="-0.21256079335873049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81BB-44A7-99BF-58DF6FB379C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00" b="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Гражданская оборона</c:v>
                </c:pt>
                <c:pt idx="1">
                  <c:v>Защита населения и территории от чрезвычайных ситуаций природного и техногенного характера, гражданская оборона</c:v>
                </c:pt>
                <c:pt idx="2">
                  <c:v>Другие вопросы в области национальной безопасности и правоохранительной деятельности</c:v>
                </c:pt>
              </c:strCache>
            </c:strRef>
          </c:cat>
          <c:val>
            <c:numRef>
              <c:f>Лист1!$B$2:$B$4</c:f>
              <c:numCache>
                <c:formatCode>#,##0.0_ ;[Red]\-#,##0.0\ </c:formatCode>
                <c:ptCount val="3"/>
                <c:pt idx="0">
                  <c:v>5.2</c:v>
                </c:pt>
                <c:pt idx="1">
                  <c:v>33.799999999999997</c:v>
                </c:pt>
                <c:pt idx="2">
                  <c:v>66.7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C294-4295-A863-84EB8D128B0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50"/>
      </c:doughnut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2083333333333333E-2"/>
          <c:y val="2.7754423682653878E-2"/>
          <c:w val="0.91094135802469134"/>
          <c:h val="0.83775226176070505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3.2390433984701289E-3"/>
                  <c:y val="-0.2336462206813622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759-48A4-8197-C1A42A5DE673}"/>
                </c:ext>
              </c:extLst>
            </c:dLbl>
            <c:dLbl>
              <c:idx val="1"/>
              <c:layout>
                <c:manualLayout>
                  <c:x val="5.4416793195817747E-3"/>
                  <c:y val="-0.3535587549095852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759-48A4-8197-C1A42A5DE673}"/>
                </c:ext>
              </c:extLst>
            </c:dLbl>
            <c:dLbl>
              <c:idx val="2"/>
              <c:layout>
                <c:manualLayout>
                  <c:x val="9.4378402399732889E-3"/>
                  <c:y val="-0.2992326832966271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5523666094713757E-2"/>
                      <c:h val="8.8444012756752524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4759-48A4-8197-C1A42A5DE673}"/>
                </c:ext>
              </c:extLst>
            </c:dLbl>
            <c:dLbl>
              <c:idx val="3"/>
              <c:layout>
                <c:manualLayout>
                  <c:x val="1.3749501084241668E-3"/>
                  <c:y val="-0.2273697530339767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759-48A4-8197-C1A42A5DE673}"/>
                </c:ext>
              </c:extLst>
            </c:dLbl>
            <c:dLbl>
              <c:idx val="4"/>
              <c:layout>
                <c:manualLayout>
                  <c:x val="9.2592592592591633E-3"/>
                  <c:y val="-0.2528177016279237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4759-48A4-8197-C1A42A5DE673}"/>
                </c:ext>
              </c:extLst>
            </c:dLbl>
            <c:dLbl>
              <c:idx val="5"/>
              <c:layout>
                <c:manualLayout>
                  <c:x val="8.075440177428941E-3"/>
                  <c:y val="-0.2659220462432279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4759-48A4-8197-C1A42A5DE67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Лист1!$A$2:$A$7</c:f>
              <c:strCache>
                <c:ptCount val="6"/>
                <c:pt idx="0">
                  <c:v>2021  год  факт</c:v>
                </c:pt>
                <c:pt idx="1">
                  <c:v>2022 год  факт
</c:v>
                </c:pt>
                <c:pt idx="2">
                  <c:v>2023 год 
ожидаемое</c:v>
                </c:pt>
                <c:pt idx="3">
                  <c:v>2024 год
 прогноз</c:v>
                </c:pt>
                <c:pt idx="4">
                  <c:v>2025 год 
прогноз</c:v>
                </c:pt>
                <c:pt idx="5">
                  <c:v>2026 год 
прогноз</c:v>
                </c:pt>
              </c:strCache>
            </c:strRef>
          </c:cat>
          <c:val>
            <c:numRef>
              <c:f>Лист1!$B$2:$B$7</c:f>
              <c:numCache>
                <c:formatCode>#,##0.0</c:formatCode>
                <c:ptCount val="6"/>
                <c:pt idx="0">
                  <c:v>37.9</c:v>
                </c:pt>
                <c:pt idx="1">
                  <c:v>50.4</c:v>
                </c:pt>
                <c:pt idx="2">
                  <c:v>43.5</c:v>
                </c:pt>
                <c:pt idx="3">
                  <c:v>36.700000000000003</c:v>
                </c:pt>
                <c:pt idx="4">
                  <c:v>39.1</c:v>
                </c:pt>
                <c:pt idx="5">
                  <c:v>41.7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4759-48A4-8197-C1A42A5DE67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411856488"/>
        <c:axId val="411856880"/>
        <c:axId val="0"/>
      </c:bar3DChart>
      <c:catAx>
        <c:axId val="41185648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411856880"/>
        <c:crossesAt val="0"/>
        <c:auto val="1"/>
        <c:lblAlgn val="ctr"/>
        <c:lblOffset val="100"/>
        <c:tickLblSkip val="1"/>
        <c:noMultiLvlLbl val="0"/>
      </c:catAx>
      <c:valAx>
        <c:axId val="411856880"/>
        <c:scaling>
          <c:orientation val="minMax"/>
          <c:max val="60"/>
          <c:min val="20"/>
        </c:scaling>
        <c:delete val="0"/>
        <c:axPos val="l"/>
        <c:majorGridlines/>
        <c:numFmt formatCode="#,##0.0" sourceLinked="1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41185648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9437351434429349"/>
          <c:y val="0.25445476023876779"/>
          <c:w val="0.40704962379047188"/>
          <c:h val="0.77013206120193101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dLbl>
              <c:idx val="0"/>
              <c:layout>
                <c:manualLayout>
                  <c:x val="0.2661198153620441"/>
                  <c:y val="-0.21129283699915904"/>
                </c:manualLayout>
              </c:layout>
              <c:tx>
                <c:rich>
                  <a:bodyPr wrap="square" lIns="38100" tIns="19050" rIns="38100" bIns="19050" anchor="ctr">
                    <a:noAutofit/>
                  </a:bodyPr>
                  <a:lstStyle/>
                  <a:p>
                    <a:pPr>
                      <a:defRPr sz="1000" b="1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b="1" dirty="0" smtClean="0"/>
                      <a:t>Сельское хозяйство и рыболовство</a:t>
                    </a:r>
                  </a:p>
                  <a:p>
                    <a:pPr>
                      <a:defRPr sz="1000" b="1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b="1" baseline="0" dirty="0" smtClean="0"/>
                      <a:t>8,2</a:t>
                    </a:r>
                  </a:p>
                  <a:p>
                    <a:pPr>
                      <a:defRPr sz="1000" b="1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b="1" baseline="0" dirty="0" smtClean="0"/>
                      <a:t>0%</a:t>
                    </a:r>
                    <a:endParaRPr lang="ru-RU" b="1" baseline="0" dirty="0"/>
                  </a:p>
                  <a:p>
                    <a:pPr>
                      <a:defRPr sz="1000" b="1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endParaRPr lang="ru-RU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2034261150470461"/>
                      <c:h val="0.27863570714365071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C294-4295-A863-84EB8D128B04}"/>
                </c:ext>
              </c:extLst>
            </c:dLbl>
            <c:dLbl>
              <c:idx val="1"/>
              <c:layout>
                <c:manualLayout>
                  <c:x val="0.29491186299420857"/>
                  <c:y val="3.752685871782568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000" b="1"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8724970729747975"/>
                      <c:h val="0.22910043092138696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C294-4295-A863-84EB8D128B04}"/>
                </c:ext>
              </c:extLst>
            </c:dLbl>
            <c:dLbl>
              <c:idx val="2"/>
              <c:layout>
                <c:manualLayout>
                  <c:x val="-0.34033617496573376"/>
                  <c:y val="-3.8600321004522091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000" b="1"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601787931667667"/>
                      <c:h val="0.3591303254015229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C294-4295-A863-84EB8D128B04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294-4295-A863-84EB8D128B04}"/>
                </c:ext>
              </c:extLst>
            </c:dLbl>
            <c:dLbl>
              <c:idx val="4"/>
              <c:layout>
                <c:manualLayout>
                  <c:x val="-0.34238627218264545"/>
                  <c:y val="-0.18034033452547826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3034191875566137"/>
                      <c:h val="0.2972113037805707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4-C294-4295-A863-84EB8D128B04}"/>
                </c:ext>
              </c:extLst>
            </c:dLbl>
            <c:dLbl>
              <c:idx val="5"/>
              <c:layout>
                <c:manualLayout>
                  <c:x val="-2.4850649333040462E-2"/>
                  <c:y val="-0.19123141163984145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E81D-484F-A58D-3DC9DADD847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Лист1!$A$2:$A$7</c:f>
              <c:strCache>
                <c:ptCount val="6"/>
                <c:pt idx="0">
                  <c:v>Сельское хозяйство и рыболовство</c:v>
                </c:pt>
                <c:pt idx="1">
                  <c:v>Транспорт</c:v>
                </c:pt>
                <c:pt idx="2">
                  <c:v>Дорожное хозяйство (дорожные фонды)</c:v>
                </c:pt>
                <c:pt idx="3">
                  <c:v>Лесное хозяйство</c:v>
                </c:pt>
                <c:pt idx="4">
                  <c:v>Связь и информатика</c:v>
                </c:pt>
                <c:pt idx="5">
                  <c:v>Другие вопросы  в области национальной экономики</c:v>
                </c:pt>
              </c:strCache>
            </c:strRef>
          </c:cat>
          <c:val>
            <c:numRef>
              <c:f>Лист1!$B$2:$B$7</c:f>
              <c:numCache>
                <c:formatCode>#,##0.0_ ;[Red]\-#,##0.0\ </c:formatCode>
                <c:ptCount val="6"/>
                <c:pt idx="0">
                  <c:v>8.1999999999999993</c:v>
                </c:pt>
                <c:pt idx="1">
                  <c:v>7.5</c:v>
                </c:pt>
                <c:pt idx="2">
                  <c:v>861.5</c:v>
                </c:pt>
                <c:pt idx="3">
                  <c:v>0</c:v>
                </c:pt>
                <c:pt idx="4">
                  <c:v>21.4</c:v>
                </c:pt>
                <c:pt idx="5">
                  <c:v>12.7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C294-4295-A863-84EB8D128B0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50"/>
      </c:doughnut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0256602380880238"/>
          <c:y val="0.39677929244655613"/>
          <c:w val="0.26165674352681351"/>
          <c:h val="0.77512910883494568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dLbl>
              <c:idx val="0"/>
              <c:layout>
                <c:manualLayout>
                  <c:x val="0.33704471837096872"/>
                  <c:y val="-0.16299877147838202"/>
                </c:manualLayout>
              </c:layout>
              <c:tx>
                <c:rich>
                  <a:bodyPr wrap="square" lIns="38100" tIns="19050" rIns="38100" bIns="19050" anchor="ctr">
                    <a:noAutofit/>
                  </a:bodyPr>
                  <a:lstStyle/>
                  <a:p>
                    <a:pPr>
                      <a:defRPr sz="1100" b="1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dirty="0"/>
                      <a:t>Жилищное хозяйство</a:t>
                    </a:r>
                    <a:r>
                      <a:rPr lang="ru-RU" b="0" dirty="0"/>
                      <a:t>
</a:t>
                    </a:r>
                    <a:r>
                      <a:rPr lang="ru-RU" b="0" dirty="0" smtClean="0"/>
                      <a:t>88,8 </a:t>
                    </a:r>
                    <a:r>
                      <a:rPr lang="ru-RU" dirty="0"/>
                      <a:t>
</a:t>
                    </a:r>
                    <a:r>
                      <a:rPr lang="ru-RU" dirty="0" smtClean="0"/>
                      <a:t>7%</a:t>
                    </a:r>
                    <a:endParaRPr lang="ru-RU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8734596009800078"/>
                      <c:h val="0.29204945889203193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41C6-4F59-9A81-3012AD240F40}"/>
                </c:ext>
              </c:extLst>
            </c:dLbl>
            <c:dLbl>
              <c:idx val="1"/>
              <c:layout>
                <c:manualLayout>
                  <c:x val="0.30550451256014505"/>
                  <c:y val="0.18780393377567345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Коммунальное </a:t>
                    </a:r>
                    <a:r>
                      <a:rPr lang="ru-RU" dirty="0"/>
                      <a:t>хозяйство
</a:t>
                    </a:r>
                    <a:r>
                      <a:rPr lang="ru-RU" dirty="0" smtClean="0"/>
                      <a:t>163,3 </a:t>
                    </a:r>
                    <a:r>
                      <a:rPr lang="ru-RU" dirty="0"/>
                      <a:t>
</a:t>
                    </a:r>
                    <a:r>
                      <a:rPr lang="ru-RU" dirty="0" smtClean="0"/>
                      <a:t>5%</a:t>
                    </a:r>
                    <a:endParaRPr lang="ru-RU" dirty="0"/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1C6-4F59-9A81-3012AD240F40}"/>
                </c:ext>
              </c:extLst>
            </c:dLbl>
            <c:dLbl>
              <c:idx val="2"/>
              <c:layout>
                <c:manualLayout>
                  <c:x val="-0.2297758136979762"/>
                  <c:y val="-0.34010369440533222"/>
                </c:manualLayout>
              </c:layout>
              <c:tx>
                <c:rich>
                  <a:bodyPr wrap="square" lIns="38100" tIns="19050" rIns="38100" bIns="19050" anchor="ctr">
                    <a:noAutofit/>
                  </a:bodyPr>
                  <a:lstStyle/>
                  <a:p>
                    <a:pPr>
                      <a:defRPr sz="1100" b="1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sz="1200" dirty="0"/>
                      <a:t>Благоустройство</a:t>
                    </a:r>
                    <a:r>
                      <a:rPr lang="ru-RU" dirty="0"/>
                      <a:t>
</a:t>
                    </a:r>
                    <a:r>
                      <a:rPr lang="ru-RU" dirty="0" smtClean="0"/>
                      <a:t>1 114,8 </a:t>
                    </a:r>
                    <a:r>
                      <a:rPr lang="ru-RU" dirty="0"/>
                      <a:t>
</a:t>
                    </a:r>
                    <a:r>
                      <a:rPr lang="ru-RU" dirty="0" smtClean="0"/>
                      <a:t>87%</a:t>
                    </a:r>
                    <a:endParaRPr lang="ru-RU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3532546091369966"/>
                      <c:h val="0.42319585573112961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41C6-4F59-9A81-3012AD240F40}"/>
                </c:ext>
              </c:extLst>
            </c:dLbl>
            <c:dLbl>
              <c:idx val="3"/>
              <c:layout>
                <c:manualLayout>
                  <c:x val="-0.1739945757264213"/>
                  <c:y val="-0.2451850725308731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Другие вопросы</a:t>
                    </a:r>
                    <a:r>
                      <a:rPr lang="ru-RU" dirty="0"/>
                      <a:t>
</a:t>
                    </a:r>
                    <a:r>
                      <a:rPr lang="ru-RU" dirty="0" smtClean="0"/>
                      <a:t>1,7 </a:t>
                    </a:r>
                    <a:r>
                      <a:rPr lang="ru-RU" dirty="0"/>
                      <a:t>
</a:t>
                    </a:r>
                    <a:r>
                      <a:rPr lang="ru-RU" dirty="0" smtClean="0"/>
                      <a:t>1%</a:t>
                    </a:r>
                    <a:endParaRPr lang="ru-RU" dirty="0"/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C854-42B4-8501-5CF3190EAE5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4"/>
                <c:pt idx="0">
                  <c:v>Жилищное хозяйство</c:v>
                </c:pt>
                <c:pt idx="1">
                  <c:v>Коммунальное хозяйство</c:v>
                </c:pt>
                <c:pt idx="2">
                  <c:v>Благоустройство</c:v>
                </c:pt>
                <c:pt idx="3">
                  <c:v>Другие вопросы</c:v>
                </c:pt>
              </c:strCache>
            </c:strRef>
          </c:cat>
          <c:val>
            <c:numRef>
              <c:f>Лист1!$B$2:$B$5</c:f>
              <c:numCache>
                <c:formatCode>#,##0.0_ ;[Red]\-#,##0.0\ </c:formatCode>
                <c:ptCount val="4"/>
                <c:pt idx="0">
                  <c:v>88.8</c:v>
                </c:pt>
                <c:pt idx="1">
                  <c:v>163.30000000000001</c:v>
                </c:pt>
                <c:pt idx="2">
                  <c:v>1114.8</c:v>
                </c:pt>
                <c:pt idx="3">
                  <c:v>1.7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1C6-4F59-9A81-3012AD240F4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30"/>
        <c:holeSize val="50"/>
      </c:doughnut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1072234506799123"/>
          <c:y val="0.22986797763211494"/>
          <c:w val="0.40704962379047188"/>
          <c:h val="0.77013206120193101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dLbl>
              <c:idx val="0"/>
              <c:layout>
                <c:manualLayout>
                  <c:x val="0.31455581171166785"/>
                  <c:y val="-0.36613157226314452"/>
                </c:manualLayout>
              </c:layout>
              <c:tx>
                <c:rich>
                  <a:bodyPr wrap="square" lIns="38100" tIns="19050" rIns="38100" bIns="19050" anchor="ctr">
                    <a:noAutofit/>
                  </a:bodyPr>
                  <a:lstStyle/>
                  <a:p>
                    <a:pPr>
                      <a:defRPr sz="1000" b="0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dirty="0"/>
                      <a:t>Охрана объектов растительного и животного мира  и среды их обитания
</a:t>
                    </a:r>
                    <a:r>
                      <a:rPr lang="ru-RU" b="1" dirty="0"/>
                      <a:t>14,2</a:t>
                    </a:r>
                    <a:r>
                      <a:rPr lang="ru-RU" dirty="0"/>
                      <a:t> 
94%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2034260231539382"/>
                      <c:h val="0.4885991503589548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C294-4295-A863-84EB8D128B04}"/>
                </c:ext>
              </c:extLst>
            </c:dLbl>
            <c:dLbl>
              <c:idx val="1"/>
              <c:layout>
                <c:manualLayout>
                  <c:x val="-0.27322193733490746"/>
                  <c:y val="-0.22096899224005412"/>
                </c:manualLayout>
              </c:layout>
              <c:tx>
                <c:rich>
                  <a:bodyPr wrap="square" lIns="38100" tIns="19050" rIns="38100" bIns="19050" anchor="ctr">
                    <a:noAutofit/>
                  </a:bodyPr>
                  <a:lstStyle/>
                  <a:p>
                    <a:pPr>
                      <a:defRPr sz="1000" b="0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dirty="0" smtClean="0"/>
                      <a:t>Другие </a:t>
                    </a:r>
                    <a:r>
                      <a:rPr lang="ru-RU" dirty="0"/>
                      <a:t>вопросы в области охраны окружающей среды
</a:t>
                    </a:r>
                    <a:r>
                      <a:rPr lang="ru-RU" b="1" dirty="0"/>
                      <a:t>1,2</a:t>
                    </a:r>
                    <a:r>
                      <a:rPr lang="ru-RU" dirty="0"/>
                      <a:t> 
6%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3655717417578154"/>
                      <c:h val="0.34034273135212934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C294-4295-A863-84EB8D128B04}"/>
                </c:ext>
              </c:extLst>
            </c:dLbl>
            <c:dLbl>
              <c:idx val="2"/>
              <c:layout>
                <c:manualLayout>
                  <c:x val="-0.33842284405789558"/>
                  <c:y val="-6.1115682310968304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000" b="0"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601787931667667"/>
                      <c:h val="0.3591303254015229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C294-4295-A863-84EB8D128B04}"/>
                </c:ext>
              </c:extLst>
            </c:dLbl>
            <c:dLbl>
              <c:idx val="3"/>
              <c:layout>
                <c:manualLayout>
                  <c:x val="-0.32556094194662133"/>
                  <c:y val="-0.1005677265173845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000" b="0"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6263354925904122"/>
                      <c:h val="0.2394202169343486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C294-4295-A863-84EB8D128B04}"/>
                </c:ext>
              </c:extLst>
            </c:dLbl>
            <c:dLbl>
              <c:idx val="4"/>
              <c:layout>
                <c:manualLayout>
                  <c:x val="-0.22950131609308366"/>
                  <c:y val="-0.2631245759927384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3034191875566137"/>
                      <c:h val="0.2972113037805707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4-C294-4295-A863-84EB8D128B04}"/>
                </c:ext>
              </c:extLst>
            </c:dLbl>
            <c:dLbl>
              <c:idx val="5"/>
              <c:layout>
                <c:manualLayout>
                  <c:x val="1.9356581146141273E-3"/>
                  <c:y val="-0.21256079335873049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BC5B-4380-8EFE-594F2826667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00" b="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Охрана объектов растительного и животного мира  и среды их обитания
</c:v>
                </c:pt>
                <c:pt idx="1">
                  <c:v>Другие вопросы в области охраны окружающей среды
</c:v>
                </c:pt>
              </c:strCache>
            </c:strRef>
          </c:cat>
          <c:val>
            <c:numRef>
              <c:f>Лист1!$B$2:$B$3</c:f>
              <c:numCache>
                <c:formatCode>#,##0.0_ ;[Red]\-#,##0.0\ </c:formatCode>
                <c:ptCount val="2"/>
                <c:pt idx="0">
                  <c:v>14.2</c:v>
                </c:pt>
                <c:pt idx="1">
                  <c:v>0.9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C294-4295-A863-84EB8D128B0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50"/>
      </c:doughnut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9437351434429349"/>
          <c:y val="0.25445476023876779"/>
          <c:w val="0.40704962379047188"/>
          <c:h val="0.77013206120193101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dLbl>
              <c:idx val="0"/>
              <c:layout>
                <c:manualLayout>
                  <c:x val="0.27340707318184398"/>
                  <c:y val="0.26474006815642731"/>
                </c:manualLayout>
              </c:layout>
              <c:tx>
                <c:rich>
                  <a:bodyPr wrap="square" lIns="38100" tIns="19050" rIns="38100" bIns="19050" anchor="ctr">
                    <a:noAutofit/>
                  </a:bodyPr>
                  <a:lstStyle/>
                  <a:p>
                    <a:pPr>
                      <a:defRPr sz="1000" b="0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b="0" dirty="0" smtClean="0"/>
                      <a:t>Дошкольное образование</a:t>
                    </a:r>
                  </a:p>
                  <a:p>
                    <a:pPr>
                      <a:defRPr sz="1000" b="0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b="0" baseline="0" dirty="0" smtClean="0"/>
                      <a:t>1 661,0</a:t>
                    </a:r>
                  </a:p>
                  <a:p>
                    <a:pPr>
                      <a:defRPr sz="1000" b="0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b="0" baseline="0" dirty="0" smtClean="0"/>
                      <a:t>25%</a:t>
                    </a:r>
                    <a:endParaRPr lang="ru-RU" b="0" baseline="0" dirty="0"/>
                  </a:p>
                  <a:p>
                    <a:pPr>
                      <a:defRPr sz="1000" b="0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endParaRPr lang="ru-RU" b="0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2034261150470461"/>
                      <c:h val="0.27863570714365071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C294-4295-A863-84EB8D128B04}"/>
                </c:ext>
              </c:extLst>
            </c:dLbl>
            <c:dLbl>
              <c:idx val="1"/>
              <c:layout>
                <c:manualLayout>
                  <c:x val="-0.20754604169232049"/>
                  <c:y val="-3.0853989136202836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000" b="0"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8724970729747975"/>
                      <c:h val="0.22910043092138696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C294-4295-A863-84EB8D128B04}"/>
                </c:ext>
              </c:extLst>
            </c:dLbl>
            <c:dLbl>
              <c:idx val="2"/>
              <c:layout>
                <c:manualLayout>
                  <c:x val="-0.33297010311660147"/>
                  <c:y val="0.10942407159513735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000" b="0"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601787931667667"/>
                      <c:h val="0.3591303254015229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C294-4295-A863-84EB8D128B04}"/>
                </c:ext>
              </c:extLst>
            </c:dLbl>
            <c:dLbl>
              <c:idx val="3"/>
              <c:layout>
                <c:manualLayout>
                  <c:x val="-0.17141754019017261"/>
                  <c:y val="-0.1710608294752702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000" b="0"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626336062128767"/>
                      <c:h val="0.287905201552209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C294-4295-A863-84EB8D128B04}"/>
                </c:ext>
              </c:extLst>
            </c:dLbl>
            <c:dLbl>
              <c:idx val="4"/>
              <c:layout>
                <c:manualLayout>
                  <c:x val="0.17713010428186965"/>
                  <c:y val="-0.19315707804046281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3034191875566137"/>
                      <c:h val="0.2972113037805707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4-C294-4295-A863-84EB8D128B04}"/>
                </c:ext>
              </c:extLst>
            </c:dLbl>
            <c:dLbl>
              <c:idx val="5"/>
              <c:layout>
                <c:manualLayout>
                  <c:x val="1.9356581146141273E-3"/>
                  <c:y val="-0.21256079335873049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A08-42A6-B957-B56F23B211D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00" b="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Лист1!$A$2:$A$6</c:f>
              <c:strCache>
                <c:ptCount val="5"/>
                <c:pt idx="0">
                  <c:v>Дошкольное образование
</c:v>
                </c:pt>
                <c:pt idx="1">
                  <c:v>Общее образование
</c:v>
                </c:pt>
                <c:pt idx="2">
                  <c:v>Дополнительное образование детей
</c:v>
                </c:pt>
                <c:pt idx="3">
                  <c:v>Молодежная политика и оздоровление детей
</c:v>
                </c:pt>
                <c:pt idx="4">
                  <c:v>Другие вопросы в области образования
</c:v>
                </c:pt>
              </c:strCache>
            </c:strRef>
          </c:cat>
          <c:val>
            <c:numRef>
              <c:f>Лист1!$B$2:$B$6</c:f>
              <c:numCache>
                <c:formatCode>#,##0.0_ ;[Red]\-#,##0.0\ </c:formatCode>
                <c:ptCount val="5"/>
                <c:pt idx="0">
                  <c:v>1661</c:v>
                </c:pt>
                <c:pt idx="1">
                  <c:v>6429.6</c:v>
                </c:pt>
                <c:pt idx="2">
                  <c:v>456.8</c:v>
                </c:pt>
                <c:pt idx="3">
                  <c:v>63.5</c:v>
                </c:pt>
                <c:pt idx="4">
                  <c:v>116.6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C294-4295-A863-84EB8D128B0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50"/>
      </c:doughnut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1072234506799123"/>
          <c:y val="0.22986797763211494"/>
          <c:w val="0.40704962379047188"/>
          <c:h val="0.77013206120193101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dLbl>
              <c:idx val="0"/>
              <c:layout>
                <c:manualLayout>
                  <c:x val="0.26611993321496774"/>
                  <c:y val="-5.0401644192847685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000" b="0"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2034265584746349"/>
                      <c:h val="0.4885990480339103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C294-4295-A863-84EB8D128B04}"/>
                </c:ext>
              </c:extLst>
            </c:dLbl>
            <c:dLbl>
              <c:idx val="1"/>
              <c:layout>
                <c:manualLayout>
                  <c:x val="-0.23981789677502299"/>
                  <c:y val="-0.14682640304513614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000" b="0"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3655718022945041"/>
                      <c:h val="0.4141637195867689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C294-4295-A863-84EB8D128B04}"/>
                </c:ext>
              </c:extLst>
            </c:dLbl>
            <c:dLbl>
              <c:idx val="2"/>
              <c:layout>
                <c:manualLayout>
                  <c:x val="-0.33842284405789558"/>
                  <c:y val="-6.1115682310968304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000" b="0"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601787931667667"/>
                      <c:h val="0.3591303254015229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C294-4295-A863-84EB8D128B04}"/>
                </c:ext>
              </c:extLst>
            </c:dLbl>
            <c:dLbl>
              <c:idx val="3"/>
              <c:layout>
                <c:manualLayout>
                  <c:x val="-0.32556094194662133"/>
                  <c:y val="-0.1005677265173845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000" b="0"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6263354925904122"/>
                      <c:h val="0.2394202169343486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C294-4295-A863-84EB8D128B04}"/>
                </c:ext>
              </c:extLst>
            </c:dLbl>
            <c:dLbl>
              <c:idx val="4"/>
              <c:layout>
                <c:manualLayout>
                  <c:x val="-0.22950131609308366"/>
                  <c:y val="-0.2631245759927384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3034191875566137"/>
                      <c:h val="0.2972113037805707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4-C294-4295-A863-84EB8D128B04}"/>
                </c:ext>
              </c:extLst>
            </c:dLbl>
            <c:dLbl>
              <c:idx val="5"/>
              <c:layout>
                <c:manualLayout>
                  <c:x val="1.9356581146141273E-3"/>
                  <c:y val="-0.21256079335873049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ACE1-4789-AB1F-DE579A9A57D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00" b="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Культура
</c:v>
                </c:pt>
                <c:pt idx="1">
                  <c:v>Другие вопросы в области культуры,  кинематографии
</c:v>
                </c:pt>
              </c:strCache>
            </c:strRef>
          </c:cat>
          <c:val>
            <c:numRef>
              <c:f>Лист1!$B$2:$B$3</c:f>
              <c:numCache>
                <c:formatCode>#,##0.0_ ;[Red]\-#,##0.0\ </c:formatCode>
                <c:ptCount val="2"/>
                <c:pt idx="0">
                  <c:v>801.8</c:v>
                </c:pt>
                <c:pt idx="1">
                  <c:v>33.9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C294-4295-A863-84EB8D128B0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50"/>
      </c:doughnut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9709008072104195"/>
          <c:y val="0.39677929244655613"/>
          <c:w val="0.47528097015545001"/>
          <c:h val="0.77512915231641022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dLbl>
              <c:idx val="0"/>
              <c:layout>
                <c:manualLayout>
                  <c:x val="0.32243951066562476"/>
                  <c:y val="-0.1005292474713206"/>
                </c:manualLayout>
              </c:layout>
              <c:tx>
                <c:rich>
                  <a:bodyPr wrap="square" lIns="38100" tIns="19050" rIns="38100" bIns="19050" anchor="ctr">
                    <a:noAutofit/>
                  </a:bodyPr>
                  <a:lstStyle/>
                  <a:p>
                    <a:pPr>
                      <a:defRPr sz="1100" b="1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b="1" dirty="0" smtClean="0"/>
                      <a:t>Пенсионное обеспечение</a:t>
                    </a:r>
                    <a:r>
                      <a:rPr lang="ru-RU" b="0" dirty="0"/>
                      <a:t>
</a:t>
                    </a:r>
                    <a:r>
                      <a:rPr lang="ru-RU" b="1" dirty="0" smtClean="0"/>
                      <a:t>17,0</a:t>
                    </a:r>
                    <a:r>
                      <a:rPr lang="ru-RU" b="0" dirty="0" smtClean="0"/>
                      <a:t> </a:t>
                    </a:r>
                    <a:r>
                      <a:rPr lang="ru-RU" dirty="0"/>
                      <a:t>
</a:t>
                    </a:r>
                    <a:r>
                      <a:rPr lang="ru-RU" dirty="0" smtClean="0"/>
                      <a:t>8%</a:t>
                    </a:r>
                    <a:endParaRPr lang="ru-RU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8734596009800078"/>
                      <c:h val="0.29204945889203193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41C6-4F59-9A81-3012AD240F40}"/>
                </c:ext>
              </c:extLst>
            </c:dLbl>
            <c:dLbl>
              <c:idx val="1"/>
              <c:layout>
                <c:manualLayout>
                  <c:x val="0.25586077025300191"/>
                  <c:y val="-2.8394742240386284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1C6-4F59-9A81-3012AD240F40}"/>
                </c:ext>
              </c:extLst>
            </c:dLbl>
            <c:dLbl>
              <c:idx val="2"/>
              <c:layout>
                <c:manualLayout>
                  <c:x val="-0.1679926212053682"/>
                  <c:y val="-0.23422954059269604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100" b="1"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3532546091369966"/>
                      <c:h val="0.42319585573112961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41C6-4F59-9A81-3012AD240F4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Пенсионное обеспечение
</c:v>
                </c:pt>
                <c:pt idx="1">
                  <c:v>Социальное обеспечение населения
</c:v>
                </c:pt>
                <c:pt idx="2">
                  <c:v>Охрана семьи и детства
</c:v>
                </c:pt>
              </c:strCache>
            </c:strRef>
          </c:cat>
          <c:val>
            <c:numRef>
              <c:f>Лист1!$B$2:$B$4</c:f>
              <c:numCache>
                <c:formatCode>#,##0.0_ ;[Red]\-#,##0.0\ </c:formatCode>
                <c:ptCount val="3"/>
                <c:pt idx="0">
                  <c:v>17</c:v>
                </c:pt>
                <c:pt idx="1">
                  <c:v>60.7</c:v>
                </c:pt>
                <c:pt idx="2">
                  <c:v>174.3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1C6-4F59-9A81-3012AD240F4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30"/>
        <c:holeSize val="50"/>
      </c:doughnut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4156751973254909"/>
          <c:y val="0.13717611623399867"/>
          <c:w val="0.46861742542750134"/>
          <c:h val="0.80893326667407361"/>
        </c:manualLayout>
      </c:layout>
      <c:doughnut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50"/>
      </c:doughnutChart>
      <c:spPr>
        <a:noFill/>
        <a:ln w="25374">
          <a:noFill/>
        </a:ln>
      </c:spPr>
    </c:plotArea>
    <c:plotVisOnly val="1"/>
    <c:dispBlanksAs val="zero"/>
    <c:showDLblsOverMax val="0"/>
  </c:chart>
  <c:txPr>
    <a:bodyPr/>
    <a:lstStyle/>
    <a:p>
      <a:pPr>
        <a:defRPr sz="1798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27359554095098576"/>
          <c:y val="0.22487084768359067"/>
          <c:w val="0.49484775933921987"/>
          <c:h val="0.72662759693367485"/>
        </c:manualLayout>
      </c:layout>
      <c:doughnutChart>
        <c:varyColors val="1"/>
        <c:ser>
          <c:idx val="0"/>
          <c:order val="0"/>
          <c:tx>
            <c:strRef>
              <c:f>'[Диаграмма в Microsoft PowerPoint]Лист1'!$B$1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dLbl>
              <c:idx val="0"/>
              <c:layout>
                <c:manualLayout>
                  <c:x val="0.23345838739630356"/>
                  <c:y val="-0.22584057763934326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3272741628130153"/>
                      <c:h val="0.36183441541191597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E7D2-4E09-9D4B-9976DBA28F04}"/>
                </c:ext>
              </c:extLst>
            </c:dLbl>
            <c:dLbl>
              <c:idx val="1"/>
              <c:layout>
                <c:manualLayout>
                  <c:x val="-0.24984214292193835"/>
                  <c:y val="-0.18824630959328298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7D2-4E09-9D4B-9976DBA28F0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'[Диаграмма в Microsoft PowerPoint]Лист1'!$A$2:$A$3</c:f>
              <c:strCache>
                <c:ptCount val="2"/>
                <c:pt idx="0">
                  <c:v>Спорт высших достижений</c:v>
                </c:pt>
                <c:pt idx="1">
                  <c:v>Физическая культура</c:v>
                </c:pt>
              </c:strCache>
            </c:strRef>
          </c:cat>
          <c:val>
            <c:numRef>
              <c:f>'[Диаграмма в Microsoft PowerPoint]Лист1'!$B$2:$B$3</c:f>
              <c:numCache>
                <c:formatCode>#,##0.0_ ;[Red]\-#,##0.0\ </c:formatCode>
                <c:ptCount val="2"/>
                <c:pt idx="0" formatCode="0.00">
                  <c:v>114.5</c:v>
                </c:pt>
                <c:pt idx="1">
                  <c:v>311.60000000000002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7D2-4E09-9D4B-9976DBA28F0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50"/>
      </c:doughnutChart>
      <c:spPr>
        <a:noFill/>
        <a:ln w="25310">
          <a:noFill/>
        </a:ln>
      </c:spPr>
    </c:plotArea>
    <c:plotVisOnly val="1"/>
    <c:dispBlanksAs val="zero"/>
    <c:showDLblsOverMax val="0"/>
  </c:chart>
  <c:txPr>
    <a:bodyPr/>
    <a:lstStyle/>
    <a:p>
      <a:pPr>
        <a:defRPr sz="1794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2">
    <c:autoUpdate val="0"/>
  </c:externalData>
  <c:userShapes r:id="rId3"/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7359554095098576"/>
          <c:y val="0.22487084768359067"/>
          <c:w val="0.49484775933921987"/>
          <c:h val="0.72662759693367485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dLbl>
              <c:idx val="0"/>
              <c:layout>
                <c:manualLayout>
                  <c:x val="0.23345838557620582"/>
                  <c:y val="-0.17880878087348909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3272741628130153"/>
                      <c:h val="0.36183441541191597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E7D2-4E09-9D4B-9976DBA28F04}"/>
                </c:ext>
              </c:extLst>
            </c:dLbl>
            <c:dLbl>
              <c:idx val="1"/>
              <c:layout>
                <c:manualLayout>
                  <c:x val="-0.24984208103861474"/>
                  <c:y val="-0.1333758800331197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7D2-4E09-9D4B-9976DBA28F0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Телевидение и радиовещание</c:v>
                </c:pt>
                <c:pt idx="1">
                  <c:v>Периодическая печать и издательства</c:v>
                </c:pt>
              </c:strCache>
            </c:strRef>
          </c:cat>
          <c:val>
            <c:numRef>
              <c:f>Лист1!$B$2:$B$3</c:f>
              <c:numCache>
                <c:formatCode>#,##0.0_ ;[Red]\-#,##0.0\ </c:formatCode>
                <c:ptCount val="2"/>
                <c:pt idx="0">
                  <c:v>19</c:v>
                </c:pt>
                <c:pt idx="1">
                  <c:v>47.4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7D2-4E09-9D4B-9976DBA28F0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50"/>
      </c:doughnutChart>
      <c:spPr>
        <a:noFill/>
        <a:ln w="25310">
          <a:noFill/>
        </a:ln>
      </c:spPr>
    </c:plotArea>
    <c:plotVisOnly val="1"/>
    <c:dispBlanksAs val="zero"/>
    <c:showDLblsOverMax val="0"/>
  </c:chart>
  <c:txPr>
    <a:bodyPr/>
    <a:lstStyle/>
    <a:p>
      <a:pPr>
        <a:defRPr sz="1794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Программные расходы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2022 год (факт)</c:v>
                </c:pt>
                <c:pt idx="1">
                  <c:v>2023 год (ожидаемое)</c:v>
                </c:pt>
                <c:pt idx="2">
                  <c:v>2024 год (план)</c:v>
                </c:pt>
                <c:pt idx="3">
                  <c:v>2025 год (план)</c:v>
                </c:pt>
                <c:pt idx="4">
                  <c:v>2026 год (план)</c:v>
                </c:pt>
              </c:strCache>
            </c:strRef>
          </c:cat>
          <c:val>
            <c:numRef>
              <c:f>Лист1!$B$2:$B$6</c:f>
              <c:numCache>
                <c:formatCode>#,##0.0</c:formatCode>
                <c:ptCount val="5"/>
                <c:pt idx="0">
                  <c:v>11175.8</c:v>
                </c:pt>
                <c:pt idx="1">
                  <c:v>13942.4</c:v>
                </c:pt>
                <c:pt idx="2">
                  <c:v>14487.1</c:v>
                </c:pt>
                <c:pt idx="3">
                  <c:v>11843.6</c:v>
                </c:pt>
                <c:pt idx="4">
                  <c:v>10446.700000000001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A8D-4155-B90B-8F4A01A14F97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Непрограммные расходы</c:v>
                </c:pt>
              </c:strCache>
            </c:strRef>
          </c:tx>
          <c:invertIfNegative val="0"/>
          <c:dLbls>
            <c:dLbl>
              <c:idx val="3"/>
              <c:layout>
                <c:manualLayout>
                  <c:x val="7.7160493827159926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A8D-4155-B90B-8F4A01A14F97}"/>
                </c:ext>
              </c:extLst>
            </c:dLbl>
            <c:dLbl>
              <c:idx val="4"/>
              <c:layout>
                <c:manualLayout>
                  <c:x val="6.1728395061728392E-3"/>
                  <c:y val="2.806033280880293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5A8D-4155-B90B-8F4A01A14F9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2022 год (факт)</c:v>
                </c:pt>
                <c:pt idx="1">
                  <c:v>2023 год (ожидаемое)</c:v>
                </c:pt>
                <c:pt idx="2">
                  <c:v>2024 год (план)</c:v>
                </c:pt>
                <c:pt idx="3">
                  <c:v>2025 год (план)</c:v>
                </c:pt>
                <c:pt idx="4">
                  <c:v>2026 год (план)</c:v>
                </c:pt>
              </c:strCache>
            </c:strRef>
          </c:cat>
          <c:val>
            <c:numRef>
              <c:f>Лист1!$C$2:$C$6</c:f>
              <c:numCache>
                <c:formatCode>#,##0.0</c:formatCode>
                <c:ptCount val="5"/>
                <c:pt idx="0">
                  <c:v>46</c:v>
                </c:pt>
                <c:pt idx="1">
                  <c:v>69.400000000000006</c:v>
                </c:pt>
                <c:pt idx="2">
                  <c:v>106.6</c:v>
                </c:pt>
                <c:pt idx="3">
                  <c:v>785.2</c:v>
                </c:pt>
                <c:pt idx="4">
                  <c:v>1206.2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5A8D-4155-B90B-8F4A01A14F9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41311232"/>
        <c:axId val="39981824"/>
        <c:axId val="0"/>
      </c:bar3DChart>
      <c:catAx>
        <c:axId val="413112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39981824"/>
        <c:crosses val="autoZero"/>
        <c:auto val="1"/>
        <c:lblAlgn val="ctr"/>
        <c:lblOffset val="100"/>
        <c:noMultiLvlLbl val="0"/>
      </c:catAx>
      <c:valAx>
        <c:axId val="39981824"/>
        <c:scaling>
          <c:orientation val="minMax"/>
        </c:scaling>
        <c:delete val="0"/>
        <c:axPos val="l"/>
        <c:majorGridlines/>
        <c:numFmt formatCode="#,##0.0" sourceLinked="1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41311232"/>
        <c:crosses val="autoZero"/>
        <c:crossBetween val="between"/>
      </c:valAx>
      <c:spPr>
        <a:noFill/>
        <a:ln w="25402">
          <a:noFill/>
        </a:ln>
      </c:spPr>
    </c:plotArea>
    <c:legend>
      <c:legendPos val="r"/>
      <c:overlay val="0"/>
      <c:txPr>
        <a:bodyPr/>
        <a:lstStyle/>
        <a:p>
          <a:pPr>
            <a:defRPr sz="12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0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1868528295567803"/>
          <c:y val="6.1000773226995299E-2"/>
          <c:w val="0.87160654692213702"/>
          <c:h val="0.79412287523608482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0799524690493303E-2"/>
                  <c:y val="-0.1507456802838310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0453499290677104"/>
                      <c:h val="4.5640441660328331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4297-40EC-9F27-89E4A54BE1BD}"/>
                </c:ext>
              </c:extLst>
            </c:dLbl>
            <c:dLbl>
              <c:idx val="1"/>
              <c:layout>
                <c:manualLayout>
                  <c:x val="8.5682408073820635E-3"/>
                  <c:y val="-0.2000464975695724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8.9343729694606883E-2"/>
                      <c:h val="5.640126894569595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4297-40EC-9F27-89E4A54BE1BD}"/>
                </c:ext>
              </c:extLst>
            </c:dLbl>
            <c:dLbl>
              <c:idx val="2"/>
              <c:layout>
                <c:manualLayout>
                  <c:x val="1.3530048593634523E-2"/>
                  <c:y val="-0.2684263111475023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8.9343729694606883E-2"/>
                      <c:h val="5.640126894569595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4297-40EC-9F27-89E4A54BE1BD}"/>
                </c:ext>
              </c:extLst>
            </c:dLbl>
            <c:dLbl>
              <c:idx val="3"/>
              <c:layout>
                <c:manualLayout>
                  <c:x val="1.0497223335893435E-2"/>
                  <c:y val="-0.3255379604878606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4297-40EC-9F27-89E4A54BE1BD}"/>
                </c:ext>
              </c:extLst>
            </c:dLbl>
            <c:dLbl>
              <c:idx val="4"/>
              <c:layout>
                <c:manualLayout>
                  <c:x val="1.2565733437025516E-2"/>
                  <c:y val="-0.3746244811502931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4297-40EC-9F27-89E4A54BE1BD}"/>
                </c:ext>
              </c:extLst>
            </c:dLbl>
            <c:dLbl>
              <c:idx val="5"/>
              <c:layout>
                <c:manualLayout>
                  <c:x val="9.2592368963833067E-3"/>
                  <c:y val="-0.3921766140014057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4297-40EC-9F27-89E4A54BE1B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anchor="t" anchorCtr="1"/>
              <a:lstStyle/>
              <a:p>
                <a:pPr>
                  <a:defRPr sz="12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Лист1!$A$2:$A$7</c:f>
              <c:strCache>
                <c:ptCount val="6"/>
                <c:pt idx="0">
                  <c:v>2021 год факт</c:v>
                </c:pt>
                <c:pt idx="1">
                  <c:v>2022 год 
факт</c:v>
                </c:pt>
                <c:pt idx="2">
                  <c:v>2023 год 
ожидаемое</c:v>
                </c:pt>
                <c:pt idx="3">
                  <c:v>2024 год 
прогноз</c:v>
                </c:pt>
                <c:pt idx="4">
                  <c:v>2025 год 
прогноз</c:v>
                </c:pt>
                <c:pt idx="5">
                  <c:v>2026 год 
прогноз</c:v>
                </c:pt>
              </c:strCache>
            </c:strRef>
          </c:cat>
          <c:val>
            <c:numRef>
              <c:f>Лист1!$B$2:$B$7</c:f>
              <c:numCache>
                <c:formatCode>#,##0.0</c:formatCode>
                <c:ptCount val="6"/>
                <c:pt idx="0">
                  <c:v>75674.600000000006</c:v>
                </c:pt>
                <c:pt idx="1">
                  <c:v>83591.399999999994</c:v>
                </c:pt>
                <c:pt idx="2">
                  <c:v>93014.1</c:v>
                </c:pt>
                <c:pt idx="3">
                  <c:v>100712.4</c:v>
                </c:pt>
                <c:pt idx="4">
                  <c:v>107372.6</c:v>
                </c:pt>
                <c:pt idx="5">
                  <c:v>114810.6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4297-40EC-9F27-89E4A54BE1B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411857272"/>
        <c:axId val="411858056"/>
        <c:axId val="0"/>
      </c:bar3DChart>
      <c:catAx>
        <c:axId val="41185727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411858056"/>
        <c:crosses val="autoZero"/>
        <c:auto val="1"/>
        <c:lblAlgn val="ctr"/>
        <c:lblOffset val="100"/>
        <c:noMultiLvlLbl val="0"/>
      </c:catAx>
      <c:valAx>
        <c:axId val="411858056"/>
        <c:scaling>
          <c:orientation val="minMax"/>
          <c:max val="120000"/>
          <c:min val="60000"/>
        </c:scaling>
        <c:delete val="0"/>
        <c:axPos val="l"/>
        <c:majorGridlines/>
        <c:numFmt formatCode="#,##0.0" sourceLinked="1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411857272"/>
        <c:crosses val="autoZero"/>
        <c:crossBetween val="between"/>
        <c:majorUnit val="10000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0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6.2781485817815117E-3"/>
                  <c:y val="-0.2328180368018810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1038-45D9-8840-7DE46B8A358E}"/>
                </c:ext>
              </c:extLst>
            </c:dLbl>
            <c:dLbl>
              <c:idx val="1"/>
              <c:layout>
                <c:manualLayout>
                  <c:x val="9.9772033876577813E-3"/>
                  <c:y val="-0.373432284472537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7.6198383566874445E-2"/>
                      <c:h val="6.1006427336853269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1038-45D9-8840-7DE46B8A358E}"/>
                </c:ext>
              </c:extLst>
            </c:dLbl>
            <c:dLbl>
              <c:idx val="2"/>
              <c:layout>
                <c:manualLayout>
                  <c:x val="1.9561715364959448E-2"/>
                  <c:y val="-0.4189078493766032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8.8862989582354099E-2"/>
                      <c:h val="6.8705052672422801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1038-45D9-8840-7DE46B8A358E}"/>
                </c:ext>
              </c:extLst>
            </c:dLbl>
            <c:dLbl>
              <c:idx val="3"/>
              <c:layout>
                <c:manualLayout>
                  <c:x val="1.0727867843743757E-2"/>
                  <c:y val="-0.2941644543641088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1038-45D9-8840-7DE46B8A358E}"/>
                </c:ext>
              </c:extLst>
            </c:dLbl>
            <c:dLbl>
              <c:idx val="4"/>
              <c:layout>
                <c:manualLayout>
                  <c:x val="1.6578286173331069E-2"/>
                  <c:y val="-0.3082397975680977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1038-45D9-8840-7DE46B8A358E}"/>
                </c:ext>
              </c:extLst>
            </c:dLbl>
            <c:dLbl>
              <c:idx val="5"/>
              <c:layout>
                <c:manualLayout>
                  <c:x val="1.2508118756035554E-2"/>
                  <c:y val="-0.2799818469589614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0372565441446674E-2"/>
                      <c:h val="5.2910787690256623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1038-45D9-8840-7DE46B8A358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anchor="t" anchorCtr="1"/>
              <a:lstStyle/>
              <a:p>
                <a:pPr>
                  <a:defRPr sz="14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Лист1!$A$2:$A$7</c:f>
              <c:strCache>
                <c:ptCount val="6"/>
                <c:pt idx="0">
                  <c:v>2021 год факт</c:v>
                </c:pt>
                <c:pt idx="1">
                  <c:v>2022 год 
факт</c:v>
                </c:pt>
                <c:pt idx="2">
                  <c:v>2023 год 
ожидаемое</c:v>
                </c:pt>
                <c:pt idx="3">
                  <c:v>2024  год 
прогноз</c:v>
                </c:pt>
                <c:pt idx="4">
                  <c:v>2025 год  
прогноз</c:v>
                </c:pt>
                <c:pt idx="5">
                  <c:v>2026 год  
прогноз</c:v>
                </c:pt>
              </c:strCache>
            </c:strRef>
          </c:cat>
          <c:val>
            <c:numRef>
              <c:f>Лист1!$B$2:$B$7</c:f>
              <c:numCache>
                <c:formatCode>#,##0.00</c:formatCode>
                <c:ptCount val="6"/>
                <c:pt idx="0">
                  <c:v>350</c:v>
                </c:pt>
                <c:pt idx="1">
                  <c:v>633.79999999999995</c:v>
                </c:pt>
                <c:pt idx="2">
                  <c:v>721.38</c:v>
                </c:pt>
                <c:pt idx="3">
                  <c:v>469.52</c:v>
                </c:pt>
                <c:pt idx="4">
                  <c:v>478.3</c:v>
                </c:pt>
                <c:pt idx="5">
                  <c:v>432.86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1038-45D9-8840-7DE46B8A358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411860016"/>
        <c:axId val="411859232"/>
        <c:axId val="0"/>
      </c:bar3DChart>
      <c:catAx>
        <c:axId val="41186001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411859232"/>
        <c:crosses val="autoZero"/>
        <c:auto val="1"/>
        <c:lblAlgn val="ctr"/>
        <c:lblOffset val="100"/>
        <c:noMultiLvlLbl val="0"/>
      </c:catAx>
      <c:valAx>
        <c:axId val="411859232"/>
        <c:scaling>
          <c:orientation val="minMax"/>
          <c:max val="800"/>
          <c:min val="0"/>
        </c:scaling>
        <c:delete val="0"/>
        <c:axPos val="l"/>
        <c:majorGridlines/>
        <c:numFmt formatCode="#,##0.00" sourceLinked="1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41186001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0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5021487694685728E-2"/>
          <c:y val="1.8312281541367197E-2"/>
          <c:w val="0.91779390174938336"/>
          <c:h val="0.88184646150427726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4.6554977600650888E-3"/>
                  <c:y val="-0.2422310219499420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B3AF-476A-A6FC-C7DA292C8151}"/>
                </c:ext>
              </c:extLst>
            </c:dLbl>
            <c:dLbl>
              <c:idx val="1"/>
              <c:layout>
                <c:manualLayout>
                  <c:x val="4.4372680395577948E-3"/>
                  <c:y val="-0.2844356579427682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B3AF-476A-A6FC-C7DA292C8151}"/>
                </c:ext>
              </c:extLst>
            </c:dLbl>
            <c:dLbl>
              <c:idx val="2"/>
              <c:layout>
                <c:manualLayout>
                  <c:x val="9.9034526656603741E-3"/>
                  <c:y val="-0.3205858079261034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B3AF-476A-A6FC-C7DA292C8151}"/>
                </c:ext>
              </c:extLst>
            </c:dLbl>
            <c:dLbl>
              <c:idx val="3"/>
              <c:layout>
                <c:manualLayout>
                  <c:x val="7.612145016468415E-3"/>
                  <c:y val="-0.3626515704604250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B3AF-476A-A6FC-C7DA292C8151}"/>
                </c:ext>
              </c:extLst>
            </c:dLbl>
            <c:dLbl>
              <c:idx val="4"/>
              <c:layout>
                <c:manualLayout>
                  <c:x val="7.9332246291765416E-3"/>
                  <c:y val="-0.4073124811528877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B3AF-476A-A6FC-C7DA292C8151}"/>
                </c:ext>
              </c:extLst>
            </c:dLbl>
            <c:dLbl>
              <c:idx val="5"/>
              <c:layout>
                <c:manualLayout>
                  <c:x val="1.0585394438211864E-2"/>
                  <c:y val="-0.4313284635040551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B3AF-476A-A6FC-C7DA292C815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anchor="t" anchorCtr="1"/>
              <a:lstStyle/>
              <a:p>
                <a:pPr>
                  <a:defRPr sz="14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Лист1!$A$2:$A$7</c:f>
              <c:strCache>
                <c:ptCount val="6"/>
                <c:pt idx="0">
                  <c:v>2021 год факт</c:v>
                </c:pt>
                <c:pt idx="1">
                  <c:v>2022 год 
факт</c:v>
                </c:pt>
                <c:pt idx="2">
                  <c:v>2023  год 
ожидаемое</c:v>
                </c:pt>
                <c:pt idx="3">
                  <c:v>2024 год 
прогноз</c:v>
                </c:pt>
                <c:pt idx="4">
                  <c:v>2025 год 
прогноз</c:v>
                </c:pt>
                <c:pt idx="5">
                  <c:v>2026 год 
прогноз</c:v>
                </c:pt>
              </c:strCache>
            </c:strRef>
          </c:cat>
          <c:val>
            <c:numRef>
              <c:f>Лист1!$B$2:$B$7</c:f>
              <c:numCache>
                <c:formatCode>#,##0.00</c:formatCode>
                <c:ptCount val="6"/>
                <c:pt idx="0">
                  <c:v>38.53</c:v>
                </c:pt>
                <c:pt idx="1">
                  <c:v>40.67</c:v>
                </c:pt>
                <c:pt idx="2">
                  <c:v>43.36</c:v>
                </c:pt>
                <c:pt idx="3">
                  <c:v>44.85</c:v>
                </c:pt>
                <c:pt idx="4">
                  <c:v>46.28</c:v>
                </c:pt>
                <c:pt idx="5">
                  <c:v>47.42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B3AF-476A-A6FC-C7DA292C815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460051208"/>
        <c:axId val="460054736"/>
        <c:axId val="0"/>
      </c:bar3DChart>
      <c:catAx>
        <c:axId val="46005120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460054736"/>
        <c:crosses val="autoZero"/>
        <c:auto val="1"/>
        <c:lblAlgn val="ctr"/>
        <c:lblOffset val="100"/>
        <c:noMultiLvlLbl val="0"/>
      </c:catAx>
      <c:valAx>
        <c:axId val="460054736"/>
        <c:scaling>
          <c:orientation val="minMax"/>
          <c:max val="50"/>
          <c:min val="30"/>
        </c:scaling>
        <c:delete val="0"/>
        <c:axPos val="l"/>
        <c:majorGridlines/>
        <c:numFmt formatCode="#,##0.00" sourceLinked="1"/>
        <c:majorTickMark val="out"/>
        <c:minorTickMark val="none"/>
        <c:tickLblPos val="nextTo"/>
        <c:spPr>
          <a:effectLst>
            <a:outerShdw blurRad="50800" dist="50800" dir="5400000" sx="2000" sy="2000" algn="ctr" rotWithShape="0">
              <a:srgbClr val="000000">
                <a:alpha val="43137"/>
              </a:srgbClr>
            </a:outerShdw>
          </a:effectLst>
        </c:spPr>
        <c:txPr>
          <a:bodyPr/>
          <a:lstStyle/>
          <a:p>
            <a:pPr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460051208"/>
        <c:crosses val="autoZero"/>
        <c:crossBetween val="between"/>
      </c:valAx>
      <c:spPr>
        <a:ln w="12700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0"/>
      <c:rotY val="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1130849837995705E-2"/>
          <c:y val="2.0062098363339744E-2"/>
          <c:w val="0.79675193094487073"/>
          <c:h val="0.83920207696220883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доходы</c:v>
                </c:pt>
              </c:strCache>
            </c:strRef>
          </c:tx>
          <c:spPr>
            <a:solidFill>
              <a:srgbClr val="6E6FA6"/>
            </a:solidFill>
          </c:spPr>
          <c:invertIfNegative val="0"/>
          <c:dLbls>
            <c:dLbl>
              <c:idx val="0"/>
              <c:layout>
                <c:manualLayout>
                  <c:x val="-6.1345840800297547E-3"/>
                  <c:y val="-2.088583724615395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3A7B-4B27-A087-7A19834BEB58}"/>
                </c:ext>
              </c:extLst>
            </c:dLbl>
            <c:dLbl>
              <c:idx val="1"/>
              <c:layout>
                <c:manualLayout>
                  <c:x val="-1.3802814180066949E-2"/>
                  <c:y val="1.16032429145299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3A7B-4B27-A087-7A19834BEB58}"/>
                </c:ext>
              </c:extLst>
            </c:dLbl>
            <c:dLbl>
              <c:idx val="2"/>
              <c:layout>
                <c:manualLayout>
                  <c:x val="-2.6071982340126459E-2"/>
                  <c:y val="4.641297165811985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3A7B-4B27-A087-7A19834BEB58}"/>
                </c:ext>
              </c:extLst>
            </c:dLbl>
            <c:dLbl>
              <c:idx val="3"/>
              <c:layout>
                <c:manualLayout>
                  <c:x val="-3.3642748216431699E-2"/>
                  <c:y val="1.392389149743595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3A7B-4B27-A087-7A19834BEB58}"/>
                </c:ext>
              </c:extLst>
            </c:dLbl>
            <c:dLbl>
              <c:idx val="4"/>
              <c:layout>
                <c:manualLayout>
                  <c:x val="-2.592579652109098E-2"/>
                  <c:y val="1.16032429145299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3A7B-4B27-A087-7A19834BEB58}"/>
                </c:ext>
              </c:extLst>
            </c:dLbl>
            <c:dLbl>
              <c:idx val="5"/>
              <c:layout>
                <c:manualLayout>
                  <c:x val="-1.1118185884379517E-2"/>
                  <c:y val="4.857978743102618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3A7B-4B27-A087-7A19834BEB58}"/>
                </c:ext>
              </c:extLst>
            </c:dLbl>
            <c:dLbl>
              <c:idx val="6"/>
              <c:layout>
                <c:manualLayout>
                  <c:x val="-1.1952451170538147E-2"/>
                  <c:y val="6.961945748717978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3A7B-4B27-A087-7A19834BEB5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Лист1!$A$2:$A$8</c:f>
              <c:strCache>
                <c:ptCount val="7"/>
                <c:pt idx="0">
                  <c:v>2020 год исполнение</c:v>
                </c:pt>
                <c:pt idx="1">
                  <c:v>2021 год исполнение</c:v>
                </c:pt>
                <c:pt idx="2">
                  <c:v>2022 год исполнение</c:v>
                </c:pt>
                <c:pt idx="3">
                  <c:v>2023 год 
ожидаемое исполнение</c:v>
                </c:pt>
                <c:pt idx="4">
                  <c:v>2024 год 
прогноз</c:v>
                </c:pt>
                <c:pt idx="5">
                  <c:v>2025 год 
прогноз</c:v>
                </c:pt>
                <c:pt idx="6">
                  <c:v>2026 год прогноз</c:v>
                </c:pt>
              </c:strCache>
            </c:strRef>
          </c:cat>
          <c:val>
            <c:numRef>
              <c:f>Лист1!$B$2:$B$8</c:f>
              <c:numCache>
                <c:formatCode>#,##0.0</c:formatCode>
                <c:ptCount val="7"/>
                <c:pt idx="0" formatCode="General">
                  <c:v>8598.2000000000007</c:v>
                </c:pt>
                <c:pt idx="1">
                  <c:v>9052.5</c:v>
                </c:pt>
                <c:pt idx="2">
                  <c:v>10965</c:v>
                </c:pt>
                <c:pt idx="3">
                  <c:v>13302.4</c:v>
                </c:pt>
                <c:pt idx="4">
                  <c:v>13766.6</c:v>
                </c:pt>
                <c:pt idx="5">
                  <c:v>12028.9</c:v>
                </c:pt>
                <c:pt idx="6">
                  <c:v>11552.9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3A7B-4B27-A087-7A19834BEB58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расходы</c:v>
                </c:pt>
              </c:strCache>
            </c:strRef>
          </c:tx>
          <c:spPr>
            <a:solidFill>
              <a:srgbClr val="5BA7AD"/>
            </a:solidFill>
          </c:spPr>
          <c:invertIfNegative val="0"/>
          <c:dLbls>
            <c:dLbl>
              <c:idx val="0"/>
              <c:layout>
                <c:manualLayout>
                  <c:x val="2.1471044280104171E-2"/>
                  <c:y val="-2.55271344119659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3A7B-4B27-A087-7A19834BEB58}"/>
                </c:ext>
              </c:extLst>
            </c:dLbl>
            <c:dLbl>
              <c:idx val="1"/>
              <c:layout>
                <c:manualLayout>
                  <c:x val="3.5273858460171094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3A7B-4B27-A087-7A19834BEB58}"/>
                </c:ext>
              </c:extLst>
            </c:dLbl>
            <c:dLbl>
              <c:idx val="2"/>
              <c:layout>
                <c:manualLayout>
                  <c:x val="1.2269168160059509E-2"/>
                  <c:y val="-1.0636183134890606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A-3A7B-4B27-A087-7A19834BEB58}"/>
                </c:ext>
              </c:extLst>
            </c:dLbl>
            <c:dLbl>
              <c:idx val="3"/>
              <c:layout>
                <c:manualLayout>
                  <c:x val="1.3631082766698058E-3"/>
                  <c:y val="9.282594331623971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B-3A7B-4B27-A087-7A19834BEB58}"/>
                </c:ext>
              </c:extLst>
            </c:dLbl>
            <c:dLbl>
              <c:idx val="4"/>
              <c:layout>
                <c:manualLayout>
                  <c:x val="1.0454471523678208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C-3A7B-4B27-A087-7A19834BEB58}"/>
                </c:ext>
              </c:extLst>
            </c:dLbl>
            <c:dLbl>
              <c:idx val="5"/>
              <c:layout>
                <c:manualLayout>
                  <c:x val="4.9462522595121305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D-3A7B-4B27-A087-7A19834BEB58}"/>
                </c:ext>
              </c:extLst>
            </c:dLbl>
            <c:dLbl>
              <c:idx val="6"/>
              <c:layout>
                <c:manualLayout>
                  <c:x val="1.8152985143592055E-2"/>
                  <c:y val="6.714439136392242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E-3A7B-4B27-A087-7A19834BEB5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Лист1!$A$2:$A$8</c:f>
              <c:strCache>
                <c:ptCount val="7"/>
                <c:pt idx="0">
                  <c:v>2020 год исполнение</c:v>
                </c:pt>
                <c:pt idx="1">
                  <c:v>2021 год исполнение</c:v>
                </c:pt>
                <c:pt idx="2">
                  <c:v>2022 год исполнение</c:v>
                </c:pt>
                <c:pt idx="3">
                  <c:v>2023 год 
ожидаемое исполнение</c:v>
                </c:pt>
                <c:pt idx="4">
                  <c:v>2024 год 
прогноз</c:v>
                </c:pt>
                <c:pt idx="5">
                  <c:v>2025 год 
прогноз</c:v>
                </c:pt>
                <c:pt idx="6">
                  <c:v>2026 год прогноз</c:v>
                </c:pt>
              </c:strCache>
            </c:strRef>
          </c:cat>
          <c:val>
            <c:numRef>
              <c:f>Лист1!$C$2:$C$8</c:f>
              <c:numCache>
                <c:formatCode>#,##0.0</c:formatCode>
                <c:ptCount val="7"/>
                <c:pt idx="0" formatCode="General">
                  <c:v>8139.5</c:v>
                </c:pt>
                <c:pt idx="1">
                  <c:v>9108.5</c:v>
                </c:pt>
                <c:pt idx="2">
                  <c:v>11221.8</c:v>
                </c:pt>
                <c:pt idx="3">
                  <c:v>14011.8</c:v>
                </c:pt>
                <c:pt idx="4">
                  <c:v>14593.8</c:v>
                </c:pt>
                <c:pt idx="5">
                  <c:v>12628.9</c:v>
                </c:pt>
                <c:pt idx="6">
                  <c:v>11652.9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3A7B-4B27-A087-7A19834BEB58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дефицит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7.7812237776455238E-3"/>
                  <c:y val="8.814724818351235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3.873053307851828E-2"/>
                      <c:h val="5.5046405245035013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10-3A7B-4B27-A087-7A19834BEB58}"/>
                </c:ext>
              </c:extLst>
            </c:dLbl>
            <c:dLbl>
              <c:idx val="1"/>
              <c:layout>
                <c:manualLayout>
                  <c:x val="7.1809051356076931E-3"/>
                  <c:y val="6.183595616134398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1-3A7B-4B27-A087-7A19834BEB58}"/>
                </c:ext>
              </c:extLst>
            </c:dLbl>
            <c:dLbl>
              <c:idx val="2"/>
              <c:layout>
                <c:manualLayout>
                  <c:x val="3.0672920400148775E-2"/>
                  <c:y val="3.248926288891877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2-3A7B-4B27-A087-7A19834BEB58}"/>
                </c:ext>
              </c:extLst>
            </c:dLbl>
            <c:dLbl>
              <c:idx val="3"/>
              <c:layout>
                <c:manualLayout>
                  <c:x val="3.8341150500185966E-2"/>
                  <c:y val="3.94517568223413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3-3A7B-4B27-A087-7A19834BEB58}"/>
                </c:ext>
              </c:extLst>
            </c:dLbl>
            <c:dLbl>
              <c:idx val="4"/>
              <c:layout>
                <c:manualLayout>
                  <c:x val="4.1408442540200846E-2"/>
                  <c:y val="3.48102769282946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4-3A7B-4B27-A087-7A19834BEB58}"/>
                </c:ext>
              </c:extLst>
            </c:dLbl>
            <c:dLbl>
              <c:idx val="5"/>
              <c:layout>
                <c:manualLayout>
                  <c:x val="2.3004690300111468E-2"/>
                  <c:y val="9.282594331623971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5-3A7B-4B27-A087-7A19834BEB58}"/>
                </c:ext>
              </c:extLst>
            </c:dLbl>
            <c:dLbl>
              <c:idx val="6"/>
              <c:layout>
                <c:manualLayout>
                  <c:x val="2.3004690300111468E-2"/>
                  <c:y val="4.641297165811985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6-3A7B-4B27-A087-7A19834BEB5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Лист1!$A$2:$A$8</c:f>
              <c:strCache>
                <c:ptCount val="7"/>
                <c:pt idx="0">
                  <c:v>2020 год исполнение</c:v>
                </c:pt>
                <c:pt idx="1">
                  <c:v>2021 год исполнение</c:v>
                </c:pt>
                <c:pt idx="2">
                  <c:v>2022 год исполнение</c:v>
                </c:pt>
                <c:pt idx="3">
                  <c:v>2023 год 
ожидаемое исполнение</c:v>
                </c:pt>
                <c:pt idx="4">
                  <c:v>2024 год 
прогноз</c:v>
                </c:pt>
                <c:pt idx="5">
                  <c:v>2025 год 
прогноз</c:v>
                </c:pt>
                <c:pt idx="6">
                  <c:v>2026 год прогноз</c:v>
                </c:pt>
              </c:strCache>
            </c:strRef>
          </c:cat>
          <c:val>
            <c:numRef>
              <c:f>Лист1!$D$2:$D$8</c:f>
              <c:numCache>
                <c:formatCode>#,##0.0</c:formatCode>
                <c:ptCount val="7"/>
                <c:pt idx="0">
                  <c:v>458.70000000000073</c:v>
                </c:pt>
                <c:pt idx="1">
                  <c:v>-56</c:v>
                </c:pt>
                <c:pt idx="2">
                  <c:v>-256.79999999999927</c:v>
                </c:pt>
                <c:pt idx="3">
                  <c:v>-709.39999999999964</c:v>
                </c:pt>
                <c:pt idx="4">
                  <c:v>-827.19999999999891</c:v>
                </c:pt>
                <c:pt idx="5">
                  <c:v>-600</c:v>
                </c:pt>
                <c:pt idx="6">
                  <c:v>-100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7-3A7B-4B27-A087-7A19834BEB5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460025600"/>
        <c:axId val="460026384"/>
        <c:axId val="0"/>
      </c:bar3DChart>
      <c:catAx>
        <c:axId val="4600256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/>
          <a:lstStyle/>
          <a:p>
            <a:pPr>
              <a:defRPr sz="1200" b="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460026384"/>
        <c:crossesAt val="0"/>
        <c:auto val="1"/>
        <c:lblAlgn val="ctr"/>
        <c:lblOffset val="100"/>
        <c:noMultiLvlLbl val="0"/>
      </c:catAx>
      <c:valAx>
        <c:axId val="460026384"/>
        <c:scaling>
          <c:orientation val="minMax"/>
          <c:max val="14000"/>
          <c:min val="-65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460025600"/>
        <c:crosses val="autoZero"/>
        <c:crossBetween val="between"/>
        <c:majorUnit val="1000"/>
        <c:minorUnit val="200"/>
      </c:valAx>
    </c:plotArea>
    <c:legend>
      <c:legendPos val="r"/>
      <c:layout/>
      <c:overlay val="0"/>
      <c:txPr>
        <a:bodyPr/>
        <a:lstStyle/>
        <a:p>
          <a:pPr>
            <a:defRPr sz="12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0"/>
      <c:rotY val="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4.7575732326037845E-2"/>
          <c:y val="2.9344692694963717E-2"/>
          <c:w val="0.80429829515204054"/>
          <c:h val="0.83920207696220883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доходы</c:v>
                </c:pt>
              </c:strCache>
            </c:strRef>
          </c:tx>
          <c:spPr>
            <a:solidFill>
              <a:srgbClr val="6E6FA6"/>
            </a:solidFill>
          </c:spPr>
          <c:invertIfNegative val="0"/>
          <c:dLbls>
            <c:dLbl>
              <c:idx val="0"/>
              <c:layout>
                <c:manualLayout>
                  <c:x val="-4.6252985290314869E-3"/>
                  <c:y val="-4.641297165811985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11F0-4303-B6F1-E4C6A325CDDC}"/>
                </c:ext>
              </c:extLst>
            </c:dLbl>
            <c:dLbl>
              <c:idx val="1"/>
              <c:layout>
                <c:manualLayout>
                  <c:x val="-1.5312091186358174E-2"/>
                  <c:y val="-4.641297165811985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11F0-4303-B6F1-E4C6A325CDDC}"/>
                </c:ext>
              </c:extLst>
            </c:dLbl>
            <c:dLbl>
              <c:idx val="2"/>
              <c:layout>
                <c:manualLayout>
                  <c:x val="-3.2109102853709423E-2"/>
                  <c:y val="-1.392389149743595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11F0-4303-B6F1-E4C6A325CDDC}"/>
                </c:ext>
              </c:extLst>
            </c:dLbl>
            <c:dLbl>
              <c:idx val="3"/>
              <c:layout>
                <c:manualLayout>
                  <c:x val="-3.3642748216431699E-2"/>
                  <c:y val="1.392389149743595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11F0-4303-B6F1-E4C6A325CDDC}"/>
                </c:ext>
              </c:extLst>
            </c:dLbl>
            <c:dLbl>
              <c:idx val="4"/>
              <c:layout>
                <c:manualLayout>
                  <c:x val="-4.1018625739667476E-2"/>
                  <c:y val="2.08858372461539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11F0-4303-B6F1-E4C6A325CDDC}"/>
                </c:ext>
              </c:extLst>
            </c:dLbl>
            <c:dLbl>
              <c:idx val="5"/>
              <c:layout>
                <c:manualLayout>
                  <c:x val="-1.2122988256590568E-2"/>
                  <c:y val="-1.16032429145299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11F0-4303-B6F1-E4C6A325CDDC}"/>
                </c:ext>
              </c:extLst>
            </c:dLbl>
            <c:dLbl>
              <c:idx val="6"/>
              <c:layout>
                <c:manualLayout>
                  <c:x val="-1.1952451170538147E-2"/>
                  <c:y val="6.961945748717978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11F0-4303-B6F1-E4C6A325CDDC}"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Лист1!$A$2:$A$7</c:f>
              <c:strCache>
                <c:ptCount val="6"/>
                <c:pt idx="0">
                  <c:v>2021 год исполнение</c:v>
                </c:pt>
                <c:pt idx="1">
                  <c:v>2022 год исполнение</c:v>
                </c:pt>
                <c:pt idx="2">
                  <c:v>2023 год 
ожидаемое исполнение</c:v>
                </c:pt>
                <c:pt idx="3">
                  <c:v>2024 год 
прогноз</c:v>
                </c:pt>
                <c:pt idx="4">
                  <c:v>2025 год 
прогноз</c:v>
                </c:pt>
                <c:pt idx="5">
                  <c:v>2026 год прогноз</c:v>
                </c:pt>
              </c:strCache>
            </c:strRef>
          </c:cat>
          <c:val>
            <c:numRef>
              <c:f>Лист1!$B$2:$B$7</c:f>
              <c:numCache>
                <c:formatCode>#,##0.0</c:formatCode>
                <c:ptCount val="6"/>
                <c:pt idx="0">
                  <c:v>9052.5</c:v>
                </c:pt>
                <c:pt idx="1">
                  <c:v>10965</c:v>
                </c:pt>
                <c:pt idx="2">
                  <c:v>13302.4</c:v>
                </c:pt>
                <c:pt idx="3">
                  <c:v>13766.6</c:v>
                </c:pt>
                <c:pt idx="4">
                  <c:v>12028.8</c:v>
                </c:pt>
                <c:pt idx="5">
                  <c:v>11552.9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11F0-4303-B6F1-E4C6A325CDDC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расходы</c:v>
                </c:pt>
              </c:strCache>
            </c:strRef>
          </c:tx>
          <c:spPr>
            <a:solidFill>
              <a:srgbClr val="5BA7AD"/>
            </a:solidFill>
          </c:spPr>
          <c:invertIfNegative val="0"/>
          <c:dLbls>
            <c:dLbl>
              <c:idx val="0"/>
              <c:layout>
                <c:manualLayout>
                  <c:x val="3.2036015531115472E-2"/>
                  <c:y val="-4.641297165811985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11F0-4303-B6F1-E4C6A325CDDC}"/>
                </c:ext>
              </c:extLst>
            </c:dLbl>
            <c:dLbl>
              <c:idx val="1"/>
              <c:layout>
                <c:manualLayout>
                  <c:x val="3.5273858460171094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11F0-4303-B6F1-E4C6A325CDDC}"/>
                </c:ext>
              </c:extLst>
            </c:dLbl>
            <c:dLbl>
              <c:idx val="2"/>
              <c:layout>
                <c:manualLayout>
                  <c:x val="1.8306294589208842E-2"/>
                  <c:y val="4.641297165811985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A-11F0-4303-B6F1-E4C6A325CDDC}"/>
                </c:ext>
              </c:extLst>
            </c:dLbl>
            <c:dLbl>
              <c:idx val="3"/>
              <c:layout>
                <c:manualLayout>
                  <c:x val="1.3631082766698058E-3"/>
                  <c:y val="9.282594331623971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B-11F0-4303-B6F1-E4C6A325CDDC}"/>
                </c:ext>
              </c:extLst>
            </c:dLbl>
            <c:dLbl>
              <c:idx val="4"/>
              <c:layout>
                <c:manualLayout>
                  <c:x val="2.4538336320118908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C-11F0-4303-B6F1-E4C6A325CDDC}"/>
                </c:ext>
              </c:extLst>
            </c:dLbl>
            <c:dLbl>
              <c:idx val="5"/>
              <c:layout>
                <c:manualLayout>
                  <c:x val="4.8711214994143395E-2"/>
                  <c:y val="1.62445400803419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D-11F0-4303-B6F1-E4C6A325CDDC}"/>
                </c:ext>
              </c:extLst>
            </c:dLbl>
            <c:dLbl>
              <c:idx val="6"/>
              <c:layout>
                <c:manualLayout>
                  <c:x val="4.7494281362661435E-2"/>
                  <c:y val="2.55271344119659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11F0-4303-B6F1-E4C6A325CDDC}"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Лист1!$A$2:$A$7</c:f>
              <c:strCache>
                <c:ptCount val="6"/>
                <c:pt idx="0">
                  <c:v>2021 год исполнение</c:v>
                </c:pt>
                <c:pt idx="1">
                  <c:v>2022 год исполнение</c:v>
                </c:pt>
                <c:pt idx="2">
                  <c:v>2023 год 
ожидаемое исполнение</c:v>
                </c:pt>
                <c:pt idx="3">
                  <c:v>2024 год 
прогноз</c:v>
                </c:pt>
                <c:pt idx="4">
                  <c:v>2025 год 
прогноз</c:v>
                </c:pt>
                <c:pt idx="5">
                  <c:v>2026 год прогноз</c:v>
                </c:pt>
              </c:strCache>
            </c:strRef>
          </c:cat>
          <c:val>
            <c:numRef>
              <c:f>Лист1!$C$2:$C$7</c:f>
              <c:numCache>
                <c:formatCode>#,##0.0</c:formatCode>
                <c:ptCount val="6"/>
                <c:pt idx="0">
                  <c:v>9108.5</c:v>
                </c:pt>
                <c:pt idx="1">
                  <c:v>11221.8</c:v>
                </c:pt>
                <c:pt idx="2">
                  <c:v>14011.8</c:v>
                </c:pt>
                <c:pt idx="3">
                  <c:v>14593.8</c:v>
                </c:pt>
                <c:pt idx="4">
                  <c:v>12628.9</c:v>
                </c:pt>
                <c:pt idx="5">
                  <c:v>11652.9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11F0-4303-B6F1-E4C6A325CDDC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дефицит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4.8975426571440765E-3"/>
                  <c:y val="9.283142516328510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0-11F0-4303-B6F1-E4C6A325CDDC}"/>
                </c:ext>
              </c:extLst>
            </c:dLbl>
            <c:dLbl>
              <c:idx val="1"/>
              <c:layout>
                <c:manualLayout>
                  <c:x val="2.8013811563247937E-4"/>
                  <c:y val="1.16039738274694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1-11F0-4303-B6F1-E4C6A325CDDC}"/>
                </c:ext>
              </c:extLst>
            </c:dLbl>
            <c:dLbl>
              <c:idx val="2"/>
              <c:layout>
                <c:manualLayout>
                  <c:x val="3.2182190176303263E-2"/>
                  <c:y val="4.17720399487776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2-11F0-4303-B6F1-E4C6A325CDDC}"/>
                </c:ext>
              </c:extLst>
            </c:dLbl>
            <c:dLbl>
              <c:idx val="3"/>
              <c:layout>
                <c:manualLayout>
                  <c:x val="3.8341150500185966E-2"/>
                  <c:y val="3.94517568223413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3-11F0-4303-B6F1-E4C6A325CDDC}"/>
                </c:ext>
              </c:extLst>
            </c:dLbl>
            <c:dLbl>
              <c:idx val="4"/>
              <c:layout>
                <c:manualLayout>
                  <c:x val="4.1408424793501576E-2"/>
                  <c:y val="1.16039738274696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4-11F0-4303-B6F1-E4C6A325CDDC}"/>
                </c:ext>
              </c:extLst>
            </c:dLbl>
            <c:dLbl>
              <c:idx val="5"/>
              <c:layout>
                <c:manualLayout>
                  <c:x val="3.6543661296935948E-4"/>
                  <c:y val="6.961945748717978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5-11F0-4303-B6F1-E4C6A325CDDC}"/>
                </c:ext>
              </c:extLst>
            </c:dLbl>
            <c:dLbl>
              <c:idx val="6"/>
              <c:layout>
                <c:manualLayout>
                  <c:x val="2.3004690300111468E-2"/>
                  <c:y val="4.641297165811985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11F0-4303-B6F1-E4C6A325CDD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Лист1!$A$2:$A$7</c:f>
              <c:strCache>
                <c:ptCount val="6"/>
                <c:pt idx="0">
                  <c:v>2021 год исполнение</c:v>
                </c:pt>
                <c:pt idx="1">
                  <c:v>2022 год исполнение</c:v>
                </c:pt>
                <c:pt idx="2">
                  <c:v>2023 год 
ожидаемое исполнение</c:v>
                </c:pt>
                <c:pt idx="3">
                  <c:v>2024 год 
прогноз</c:v>
                </c:pt>
                <c:pt idx="4">
                  <c:v>2025 год 
прогноз</c:v>
                </c:pt>
                <c:pt idx="5">
                  <c:v>2026 год прогноз</c:v>
                </c:pt>
              </c:strCache>
            </c:strRef>
          </c:cat>
          <c:val>
            <c:numRef>
              <c:f>Лист1!$D$2:$D$7</c:f>
              <c:numCache>
                <c:formatCode>#,##0.0</c:formatCode>
                <c:ptCount val="6"/>
                <c:pt idx="0">
                  <c:v>-56</c:v>
                </c:pt>
                <c:pt idx="1">
                  <c:v>-256.79999999999927</c:v>
                </c:pt>
                <c:pt idx="2">
                  <c:v>-709.39999999999964</c:v>
                </c:pt>
                <c:pt idx="3">
                  <c:v>-827.19999999999891</c:v>
                </c:pt>
                <c:pt idx="4">
                  <c:v>-600.10000000000036</c:v>
                </c:pt>
                <c:pt idx="5">
                  <c:v>-100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7-11F0-4303-B6F1-E4C6A325CDDC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объем муниципального долга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1024154049108554E-2"/>
                  <c:y val="6.961945748717893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8-11F0-4303-B6F1-E4C6A325CDDC}"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Лист1!$A$2:$A$7</c:f>
              <c:strCache>
                <c:ptCount val="6"/>
                <c:pt idx="0">
                  <c:v>2021 год исполнение</c:v>
                </c:pt>
                <c:pt idx="1">
                  <c:v>2022 год исполнение</c:v>
                </c:pt>
                <c:pt idx="2">
                  <c:v>2023 год 
ожидаемое исполнение</c:v>
                </c:pt>
                <c:pt idx="3">
                  <c:v>2024 год 
прогноз</c:v>
                </c:pt>
                <c:pt idx="4">
                  <c:v>2025 год 
прогноз</c:v>
                </c:pt>
                <c:pt idx="5">
                  <c:v>2026 год прогноз</c:v>
                </c:pt>
              </c:strCache>
            </c:strRef>
          </c:cat>
          <c:val>
            <c:numRef>
              <c:f>Лист1!$E$2:$E$7</c:f>
              <c:numCache>
                <c:formatCode>General</c:formatCode>
                <c:ptCount val="6"/>
                <c:pt idx="0">
                  <c:v>649.9</c:v>
                </c:pt>
                <c:pt idx="1">
                  <c:v>748.1</c:v>
                </c:pt>
                <c:pt idx="2">
                  <c:v>1744.6</c:v>
                </c:pt>
                <c:pt idx="3">
                  <c:v>2391.4</c:v>
                </c:pt>
                <c:pt idx="4">
                  <c:v>2798.2</c:v>
                </c:pt>
                <c:pt idx="5">
                  <c:v>2762.2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9-11F0-4303-B6F1-E4C6A325CDD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460053560"/>
        <c:axId val="459851768"/>
        <c:axId val="0"/>
      </c:bar3DChart>
      <c:catAx>
        <c:axId val="4600535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/>
          <a:lstStyle/>
          <a:p>
            <a:pPr>
              <a:defRPr sz="1200" b="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459851768"/>
        <c:crossesAt val="0"/>
        <c:auto val="1"/>
        <c:lblAlgn val="ctr"/>
        <c:lblOffset val="100"/>
        <c:noMultiLvlLbl val="0"/>
      </c:catAx>
      <c:valAx>
        <c:axId val="459851768"/>
        <c:scaling>
          <c:orientation val="minMax"/>
          <c:max val="14000"/>
          <c:min val="-650"/>
        </c:scaling>
        <c:delete val="0"/>
        <c:axPos val="l"/>
        <c:majorGridlines/>
        <c:numFmt formatCode="#,##0" sourceLinked="0"/>
        <c:majorTickMark val="out"/>
        <c:minorTickMark val="none"/>
        <c:tickLblPos val="nextTo"/>
        <c:txPr>
          <a:bodyPr/>
          <a:lstStyle/>
          <a:p>
            <a:pPr>
              <a:defRPr sz="11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460053560"/>
        <c:crosses val="autoZero"/>
        <c:crossBetween val="between"/>
        <c:majorUnit val="1000"/>
        <c:minorUnit val="200"/>
      </c:valAx>
    </c:plotArea>
    <c:legend>
      <c:legendPos val="r"/>
      <c:layout>
        <c:manualLayout>
          <c:xMode val="edge"/>
          <c:yMode val="edge"/>
          <c:x val="0.86444089901691834"/>
          <c:y val="0.27648865038387549"/>
          <c:w val="0.12855097652967334"/>
          <c:h val="0.40525102473994118"/>
        </c:manualLayout>
      </c:layout>
      <c:overlay val="0"/>
      <c:txPr>
        <a:bodyPr/>
        <a:lstStyle/>
        <a:p>
          <a:pPr>
            <a:defRPr sz="12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sz="1800" dirty="0"/>
              <a:t>Верхний предел муниципального долга на </a:t>
            </a:r>
            <a:r>
              <a:rPr lang="ru-RU" sz="1800" dirty="0" smtClean="0"/>
              <a:t>01.01.2025</a:t>
            </a:r>
            <a:endParaRPr lang="ru-RU" sz="1800" dirty="0"/>
          </a:p>
        </c:rich>
      </c:tx>
      <c:layout>
        <c:manualLayout>
          <c:xMode val="edge"/>
          <c:yMode val="edge"/>
          <c:x val="0.16709487702926024"/>
          <c:y val="0"/>
        </c:manualLayout>
      </c:layout>
      <c:overlay val="0"/>
    </c:title>
    <c:autoTitleDeleted val="0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Верхний предел муниципального долга на 01.01.2024</c:v>
                </c:pt>
              </c:strCache>
            </c:strRef>
          </c:tx>
          <c:dLbls>
            <c:dLbl>
              <c:idx val="0"/>
              <c:layout>
                <c:manualLayout>
                  <c:x val="0.23302481287061338"/>
                  <c:y val="2.5254520475425996E-2"/>
                </c:manualLayout>
              </c:layout>
              <c:tx>
                <c:rich>
                  <a:bodyPr wrap="square" lIns="38100" tIns="19050" rIns="38100" bIns="19050" anchor="ctr">
                    <a:noAutofit/>
                  </a:bodyPr>
                  <a:lstStyle/>
                  <a:p>
                    <a:pPr>
                      <a:defRPr b="0"/>
                    </a:pPr>
                    <a:r>
                      <a:rPr lang="ru-RU" b="0" dirty="0"/>
                      <a:t>Муниципальные гарантии
 </a:t>
                    </a:r>
                    <a:r>
                      <a:rPr lang="ru-RU" b="0" dirty="0" smtClean="0"/>
                      <a:t>498,3</a:t>
                    </a:r>
                    <a:r>
                      <a:rPr lang="ru-RU" b="0" dirty="0"/>
                      <a:t>
</a:t>
                    </a:r>
                    <a:r>
                      <a:rPr lang="ru-RU" b="0" dirty="0" smtClean="0"/>
                      <a:t>20,8%</a:t>
                    </a:r>
                    <a:endParaRPr lang="ru-RU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2808641975308638"/>
                      <c:h val="0.2836899646970080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5B13-49BF-987A-43905EE8ADB0}"/>
                </c:ext>
              </c:extLst>
            </c:dLbl>
            <c:dLbl>
              <c:idx val="1"/>
              <c:layout>
                <c:manualLayout>
                  <c:x val="-0.22839506172839505"/>
                  <c:y val="-5.1911505222536118E-2"/>
                </c:manualLayout>
              </c:layout>
              <c:tx>
                <c:rich>
                  <a:bodyPr wrap="square" lIns="38100" tIns="19050" rIns="38100" bIns="19050" anchor="ctr">
                    <a:noAutofit/>
                  </a:bodyPr>
                  <a:lstStyle/>
                  <a:p>
                    <a:pPr>
                      <a:defRPr b="0"/>
                    </a:pPr>
                    <a:fld id="{5C1ECE1F-A61E-4287-8D13-158C2ACC6D42}" type="CATEGORYNAME">
                      <a:rPr lang="ru-RU"/>
                      <a:pPr>
                        <a:defRPr b="0"/>
                      </a:pPr>
                      <a:t>[ИМЯ КАТЕГОРИИ]</a:t>
                    </a:fld>
                    <a:r>
                      <a:rPr lang="ru-RU" baseline="0" dirty="0"/>
                      <a:t>
</a:t>
                    </a:r>
                    <a:fld id="{0BE3A297-5D20-484A-839F-D808500C98E0}" type="VALUE">
                      <a:rPr lang="ru-RU" baseline="0"/>
                      <a:pPr>
                        <a:defRPr b="0"/>
                      </a:pPr>
                      <a:t>[ЗНАЧЕНИЕ]</a:t>
                    </a:fld>
                    <a:r>
                      <a:rPr lang="ru-RU" baseline="0" dirty="0"/>
                      <a:t>
</a:t>
                    </a:r>
                    <a:r>
                      <a:rPr lang="ru-RU" baseline="0" dirty="0" smtClean="0"/>
                      <a:t>74,6%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8300148245358219"/>
                      <c:h val="0.27162402158922233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5B13-49BF-987A-43905EE8ADB0}"/>
                </c:ext>
              </c:extLst>
            </c:dLbl>
            <c:dLbl>
              <c:idx val="2"/>
              <c:layout>
                <c:manualLayout>
                  <c:x val="0.22530864197530864"/>
                  <c:y val="-0.17397406341458457"/>
                </c:manualLayout>
              </c:layout>
              <c:tx>
                <c:rich>
                  <a:bodyPr/>
                  <a:lstStyle/>
                  <a:p>
                    <a:fld id="{FE0DEB35-F0C5-47C0-B3F2-290981C767CE}" type="CATEGORYNAME">
                      <a:rPr lang="ru-RU"/>
                      <a:pPr/>
                      <a:t>[ИМЯ КАТЕГОРИИ]</a:t>
                    </a:fld>
                    <a:r>
                      <a:rPr lang="ru-RU" baseline="0" dirty="0"/>
                      <a:t>
</a:t>
                    </a:r>
                    <a:fld id="{97BE0A07-542A-482B-BDDF-A58BA8F9F86A}" type="VALUE">
                      <a:rPr lang="ru-RU" baseline="0"/>
                      <a:pPr/>
                      <a:t>[ЗНАЧЕНИЕ]</a:t>
                    </a:fld>
                    <a:r>
                      <a:rPr lang="ru-RU" baseline="0" dirty="0"/>
                      <a:t>
</a:t>
                    </a:r>
                    <a:r>
                      <a:rPr lang="ru-RU" baseline="0" dirty="0" smtClean="0"/>
                      <a:t>4,6%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3D32-41BD-A4C5-C58D16EE352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0"/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Муниципальные гарантии</c:v>
                </c:pt>
                <c:pt idx="1">
                  <c:v>Коммерческий кредит</c:v>
                </c:pt>
                <c:pt idx="2">
                  <c:v>Бюджетный кредит</c:v>
                </c:pt>
              </c:strCache>
            </c:strRef>
          </c:cat>
          <c:val>
            <c:numRef>
              <c:f>Лист1!$B$2:$B$4</c:f>
              <c:numCache>
                <c:formatCode>#,##0.0</c:formatCode>
                <c:ptCount val="3"/>
                <c:pt idx="0">
                  <c:v>498.3</c:v>
                </c:pt>
                <c:pt idx="1">
                  <c:v>1783.2</c:v>
                </c:pt>
                <c:pt idx="2">
                  <c:v>109.9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B13-49BF-987A-43905EE8ADB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80"/>
        <c:holeSize val="50"/>
      </c:doughnutChart>
    </c:plotArea>
    <c:plotVisOnly val="1"/>
    <c:dispBlanksAs val="zero"/>
    <c:showDLblsOverMax val="0"/>
  </c:chart>
  <c:txPr>
    <a:bodyPr/>
    <a:lstStyle/>
    <a:p>
      <a:pPr>
        <a:defRPr sz="1800"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  <c:userShapes r:id="rId2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0"/>
      <c:hPercent val="210"/>
      <c:rotY val="0"/>
      <c:depthPercent val="11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1449140681899503E-2"/>
          <c:y val="2.855546244064237E-2"/>
          <c:w val="0.85288092989667796"/>
          <c:h val="0.93138033389888175"/>
        </c:manualLayout>
      </c:layout>
      <c:bar3DChart>
        <c:barDir val="bar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Налоговые и неналоговые доходы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0.10178975413478547"/>
                  <c:y val="-4.663318159822369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F3A7-4B69-8C8E-EAB3A30EC48B}"/>
                </c:ext>
              </c:extLst>
            </c:dLbl>
            <c:dLbl>
              <c:idx val="1"/>
              <c:layout>
                <c:manualLayout>
                  <c:x val="8.6555639039490276E-2"/>
                  <c:y val="4.98004672020561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7.3320129759952168E-2"/>
                      <c:h val="4.2203708250686159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F3A7-4B69-8C8E-EAB3A30EC48B}"/>
                </c:ext>
              </c:extLst>
            </c:dLbl>
            <c:dLbl>
              <c:idx val="2"/>
              <c:layout>
                <c:manualLayout>
                  <c:x val="7.3089939671354062E-2"/>
                  <c:y val="4.790029102862873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8.2933657598552118E-2"/>
                      <c:h val="4.4535367330597347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D705-403E-8879-68B96791C007}"/>
                </c:ext>
              </c:extLst>
            </c:dLbl>
            <c:dLbl>
              <c:idx val="3"/>
              <c:layout>
                <c:manualLayout>
                  <c:x val="7.4807288594415933E-2"/>
                  <c:y val="4.600124485144452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8.1587074906881468E-2"/>
                      <c:h val="4.4535367330597347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631C-4790-A937-3AE304DC8249}"/>
                </c:ext>
              </c:extLst>
            </c:dLbl>
            <c:dLbl>
              <c:idx val="4"/>
              <c:layout>
                <c:manualLayout>
                  <c:x val="7.3017444068289569E-2"/>
                  <c:y val="-4.7266825605705252E-3"/>
                </c:manualLayout>
              </c:layout>
              <c:tx>
                <c:rich>
                  <a:bodyPr/>
                  <a:lstStyle/>
                  <a:p>
                    <a:fld id="{569065ED-678A-4324-827F-B8C37E265047}" type="VALUE">
                      <a:rPr lang="en-US" sz="1400"/>
                      <a:pPr/>
                      <a:t>[ЗНАЧЕНИЕ]</a:t>
                    </a:fld>
                    <a:endParaRPr lang="ru-RU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9263212326387491E-2"/>
                      <c:h val="4.5744948480593323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631C-4790-A937-3AE304DC824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Лист1!$A$2:$A$7</c:f>
              <c:strCache>
                <c:ptCount val="5"/>
                <c:pt idx="0">
                  <c:v>2022 год</c:v>
                </c:pt>
                <c:pt idx="1">
                  <c:v>2023 год</c:v>
                </c:pt>
                <c:pt idx="2">
                  <c:v>2024 год</c:v>
                </c:pt>
                <c:pt idx="3">
                  <c:v>2025 год</c:v>
                </c:pt>
                <c:pt idx="4">
                  <c:v>2026 год</c:v>
                </c:pt>
              </c:strCache>
            </c:strRef>
          </c:cat>
          <c:val>
            <c:numRef>
              <c:f>Лист1!$B$2:$B$7</c:f>
              <c:numCache>
                <c:formatCode>#,##0.0</c:formatCode>
                <c:ptCount val="6"/>
                <c:pt idx="0">
                  <c:v>5944.6</c:v>
                </c:pt>
                <c:pt idx="1">
                  <c:v>6398.1</c:v>
                </c:pt>
                <c:pt idx="2">
                  <c:v>6933.5</c:v>
                </c:pt>
                <c:pt idx="3">
                  <c:v>7249.9</c:v>
                </c:pt>
                <c:pt idx="4">
                  <c:v>7499.9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C6A-4363-B6B7-22502A641945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Безвозмездные поступления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3.3348954083075456E-2"/>
                  <c:y val="-4.79004696131867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D42D-48B7-A5F3-9210A8E27B3A}"/>
                </c:ext>
              </c:extLst>
            </c:dLbl>
            <c:dLbl>
              <c:idx val="1"/>
              <c:layout>
                <c:manualLayout>
                  <c:x val="4.3610170724021666E-2"/>
                  <c:y val="-2.395023480659424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D42D-48B7-A5F3-9210A8E27B3A}"/>
                </c:ext>
              </c:extLst>
            </c:dLbl>
            <c:dLbl>
              <c:idx val="2"/>
              <c:layout>
                <c:manualLayout>
                  <c:x val="1.6674477041537735E-2"/>
                  <c:y val="4.790141253581692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7.5676472726978916E-2"/>
                      <c:h val="4.5744948480593323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D42D-48B7-A5F3-9210A8E27B3A}"/>
                </c:ext>
              </c:extLst>
            </c:dLbl>
            <c:dLbl>
              <c:idx val="3"/>
              <c:layout>
                <c:manualLayout>
                  <c:x val="1.6674477041537735E-2"/>
                  <c:y val="-2.395023480659248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D42D-48B7-A5F3-9210A8E27B3A}"/>
                </c:ext>
              </c:extLst>
            </c:dLbl>
            <c:dLbl>
              <c:idx val="4"/>
              <c:layout>
                <c:manualLayout>
                  <c:x val="1.6674477041537735E-2"/>
                  <c:y val="2.395023480659292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D42D-48B7-A5F3-9210A8E27B3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Лист1!$A$2:$A$7</c:f>
              <c:strCache>
                <c:ptCount val="5"/>
                <c:pt idx="0">
                  <c:v>2022 год</c:v>
                </c:pt>
                <c:pt idx="1">
                  <c:v>2023 год</c:v>
                </c:pt>
                <c:pt idx="2">
                  <c:v>2024 год</c:v>
                </c:pt>
                <c:pt idx="3">
                  <c:v>2025 год</c:v>
                </c:pt>
                <c:pt idx="4">
                  <c:v>2026 год</c:v>
                </c:pt>
              </c:strCache>
            </c:strRef>
          </c:cat>
          <c:val>
            <c:numRef>
              <c:f>Лист1!$C$2:$C$7</c:f>
              <c:numCache>
                <c:formatCode>#,##0.0</c:formatCode>
                <c:ptCount val="6"/>
                <c:pt idx="0">
                  <c:v>5020.3999999999996</c:v>
                </c:pt>
                <c:pt idx="1">
                  <c:v>6904.3</c:v>
                </c:pt>
                <c:pt idx="2">
                  <c:v>6833.2</c:v>
                </c:pt>
                <c:pt idx="3">
                  <c:v>4778.8999999999996</c:v>
                </c:pt>
                <c:pt idx="4">
                  <c:v>4052.9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6C6A-4363-B6B7-22502A64194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71088384"/>
        <c:axId val="72732672"/>
        <c:axId val="0"/>
      </c:bar3DChart>
      <c:catAx>
        <c:axId val="71088384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100"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72732672"/>
        <c:crosses val="autoZero"/>
        <c:auto val="1"/>
        <c:lblAlgn val="ctr"/>
        <c:lblOffset val="100"/>
        <c:noMultiLvlLbl val="0"/>
      </c:catAx>
      <c:valAx>
        <c:axId val="72732672"/>
        <c:scaling>
          <c:orientation val="minMax"/>
        </c:scaling>
        <c:delete val="0"/>
        <c:axPos val="b"/>
        <c:majorGridlines>
          <c:spPr>
            <a:ln w="3174"/>
          </c:spPr>
        </c:majorGridlines>
        <c:numFmt formatCode="#,##0" sourceLinked="0"/>
        <c:majorTickMark val="out"/>
        <c:minorTickMark val="none"/>
        <c:tickLblPos val="nextTo"/>
        <c:spPr>
          <a:ln w="3174"/>
        </c:spPr>
        <c:txPr>
          <a:bodyPr/>
          <a:lstStyle/>
          <a:p>
            <a:pPr>
              <a:defRPr sz="9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71088384"/>
        <c:crosses val="autoZero"/>
        <c:crossBetween val="between"/>
      </c:valAx>
      <c:spPr>
        <a:noFill/>
        <a:ln w="25392">
          <a:noFill/>
        </a:ln>
      </c:spPr>
    </c:plotArea>
    <c:legend>
      <c:legendPos val="t"/>
      <c:layout>
        <c:manualLayout>
          <c:xMode val="edge"/>
          <c:yMode val="edge"/>
          <c:x val="0.14590595257934308"/>
          <c:y val="1.4863379405825113E-2"/>
          <c:w val="0.63783719743365419"/>
          <c:h val="4.4452430901816421E-2"/>
        </c:manualLayout>
      </c:layout>
      <c:overlay val="0"/>
      <c:txPr>
        <a:bodyPr/>
        <a:lstStyle/>
        <a:p>
          <a:pPr>
            <a:defRPr sz="12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799"/>
      </a:pPr>
      <a:endParaRPr lang="ru-RU"/>
    </a:p>
  </c:txPr>
  <c:externalData r:id="rId1">
    <c:autoUpdate val="0"/>
  </c:externalData>
  <c:userShapes r:id="rId2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673349A-3599-4213-B618-BE86FAD4BF4E}" type="doc">
      <dgm:prSet loTypeId="urn:microsoft.com/office/officeart/2005/8/layout/orgChart1" loCatId="hierarchy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19F8184-3D92-4C54-858F-C7EF98DCF32F}">
      <dgm:prSet phldrT="[Текст]" custT="1">
        <dgm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1800" b="1" dirty="0" smtClean="0">
              <a:latin typeface="Georgia" panose="02040502050405020303" pitchFamily="18" charset="0"/>
            </a:rPr>
            <a:t>Доходы бюджета </a:t>
          </a:r>
          <a:r>
            <a:rPr lang="ru-RU" sz="1800" dirty="0" smtClean="0">
              <a:latin typeface="Georgia" panose="02040502050405020303" pitchFamily="18" charset="0"/>
            </a:rPr>
            <a:t>–</a:t>
          </a:r>
        </a:p>
        <a:p>
          <a:r>
            <a:rPr lang="ru-RU" sz="1800" b="0" i="0" dirty="0" smtClean="0">
              <a:latin typeface="Georgia" panose="02040502050405020303" pitchFamily="18" charset="0"/>
            </a:rPr>
            <a:t>поступающие в бюджет городского округа Домодедово денежные средства</a:t>
          </a:r>
          <a:endParaRPr lang="ru-RU" sz="1800" dirty="0">
            <a:latin typeface="Georgia" panose="02040502050405020303" pitchFamily="18" charset="0"/>
          </a:endParaRPr>
        </a:p>
      </dgm:t>
    </dgm:pt>
    <dgm:pt modelId="{8CE92663-61A1-4890-A0EB-3D99CCED2E4A}" type="parTrans" cxnId="{05217633-07EE-4F47-8115-B0AD0232F79C}">
      <dgm:prSet/>
      <dgm:spPr/>
      <dgm:t>
        <a:bodyPr/>
        <a:lstStyle/>
        <a:p>
          <a:endParaRPr lang="ru-RU"/>
        </a:p>
      </dgm:t>
    </dgm:pt>
    <dgm:pt modelId="{384CDDBE-3351-41E9-9965-1AD7A024487A}" type="sibTrans" cxnId="{05217633-07EE-4F47-8115-B0AD0232F79C}">
      <dgm:prSet/>
      <dgm:spPr/>
      <dgm:t>
        <a:bodyPr/>
        <a:lstStyle/>
        <a:p>
          <a:endParaRPr lang="ru-RU"/>
        </a:p>
      </dgm:t>
    </dgm:pt>
    <dgm:pt modelId="{0274082B-DD1D-4D8C-B8B3-66F5B1A941BC}">
      <dgm:prSet phldrT="[Текст]">
        <dgm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b="1" i="1" dirty="0" smtClean="0">
              <a:latin typeface="Georgia" panose="02040502050405020303" pitchFamily="18" charset="0"/>
            </a:rPr>
            <a:t>налоговые доходы </a:t>
          </a:r>
        </a:p>
        <a:p>
          <a:r>
            <a:rPr lang="ru-RU" b="0" i="1" dirty="0" smtClean="0">
              <a:latin typeface="Georgia" panose="02040502050405020303" pitchFamily="18" charset="0"/>
            </a:rPr>
            <a:t>– часть доходов граждан и организаций, которые они обязаны уплачивать государству (например земельный налог, налоги на имущество и т.д.)</a:t>
          </a:r>
          <a:endParaRPr lang="ru-RU" dirty="0">
            <a:latin typeface="Georgia" panose="02040502050405020303" pitchFamily="18" charset="0"/>
          </a:endParaRPr>
        </a:p>
      </dgm:t>
    </dgm:pt>
    <dgm:pt modelId="{39EAE9AC-97CC-48E5-83DE-B3BB6EF9DFA9}" type="parTrans" cxnId="{15173146-7B0B-4860-92C2-BF9303B437C9}">
      <dgm:prSet/>
      <dgm:spPr/>
      <dgm:t>
        <a:bodyPr/>
        <a:lstStyle/>
        <a:p>
          <a:endParaRPr lang="ru-RU"/>
        </a:p>
      </dgm:t>
    </dgm:pt>
    <dgm:pt modelId="{4C9CAB82-3DAA-4245-85A9-D2C8711AB22B}" type="sibTrans" cxnId="{15173146-7B0B-4860-92C2-BF9303B437C9}">
      <dgm:prSet/>
      <dgm:spPr/>
      <dgm:t>
        <a:bodyPr/>
        <a:lstStyle/>
        <a:p>
          <a:endParaRPr lang="ru-RU"/>
        </a:p>
      </dgm:t>
    </dgm:pt>
    <dgm:pt modelId="{C16D4782-B4A3-44F6-9BF2-C64929974A7E}">
      <dgm:prSet phldrT="[Текст]">
        <dgm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b="1" i="1" dirty="0" smtClean="0">
              <a:latin typeface="Georgia" panose="02040502050405020303" pitchFamily="18" charset="0"/>
            </a:rPr>
            <a:t>неналоговые доходы</a:t>
          </a:r>
          <a:r>
            <a:rPr lang="ru-RU" b="0" i="1" dirty="0" smtClean="0">
              <a:latin typeface="Georgia" panose="02040502050405020303" pitchFamily="18" charset="0"/>
            </a:rPr>
            <a:t> </a:t>
          </a:r>
        </a:p>
        <a:p>
          <a:r>
            <a:rPr lang="ru-RU" b="0" i="1" dirty="0" smtClean="0">
              <a:latin typeface="Georgia" panose="02040502050405020303" pitchFamily="18" charset="0"/>
            </a:rPr>
            <a:t>– платежи за пользование государственным и муниципальным имуществом, платежи в виде штрафов, санкций за нарушение законодательства</a:t>
          </a:r>
          <a:endParaRPr lang="ru-RU" dirty="0">
            <a:latin typeface="Georgia" panose="02040502050405020303" pitchFamily="18" charset="0"/>
          </a:endParaRPr>
        </a:p>
      </dgm:t>
    </dgm:pt>
    <dgm:pt modelId="{E1742A0F-CDE3-4C7E-8CE9-2D597F368E91}" type="parTrans" cxnId="{E4B79434-1A7B-4D2C-9275-C5638E1A0C4C}">
      <dgm:prSet/>
      <dgm:spPr/>
      <dgm:t>
        <a:bodyPr/>
        <a:lstStyle/>
        <a:p>
          <a:endParaRPr lang="ru-RU"/>
        </a:p>
      </dgm:t>
    </dgm:pt>
    <dgm:pt modelId="{D1B76076-366B-464E-92D3-6A26E7BFC193}" type="sibTrans" cxnId="{E4B79434-1A7B-4D2C-9275-C5638E1A0C4C}">
      <dgm:prSet/>
      <dgm:spPr/>
      <dgm:t>
        <a:bodyPr/>
        <a:lstStyle/>
        <a:p>
          <a:endParaRPr lang="ru-RU"/>
        </a:p>
      </dgm:t>
    </dgm:pt>
    <dgm:pt modelId="{16E62EE6-A7FB-471B-8800-4CDE3BF6A934}">
      <dgm:prSet phldrT="[Текст]">
        <dgm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b="1" i="1" dirty="0" smtClean="0">
              <a:latin typeface="Georgia" panose="02040502050405020303" pitchFamily="18" charset="0"/>
            </a:rPr>
            <a:t>безвозмездные поступления</a:t>
          </a:r>
          <a:r>
            <a:rPr lang="ru-RU" b="0" i="1" dirty="0" smtClean="0">
              <a:latin typeface="Georgia" panose="02040502050405020303" pitchFamily="18" charset="0"/>
            </a:rPr>
            <a:t> </a:t>
          </a:r>
        </a:p>
        <a:p>
          <a:r>
            <a:rPr lang="ru-RU" b="0" i="1" dirty="0" smtClean="0">
              <a:latin typeface="Georgia" panose="02040502050405020303" pitchFamily="18" charset="0"/>
            </a:rPr>
            <a:t>– денежные средства из других бюджетов бюджетной системы (в виде межбюджетных трансфертов), а также от физических и юридических лиц (в том числе добровольные пожертвования)</a:t>
          </a:r>
          <a:endParaRPr lang="ru-RU" dirty="0">
            <a:latin typeface="Georgia" panose="02040502050405020303" pitchFamily="18" charset="0"/>
          </a:endParaRPr>
        </a:p>
      </dgm:t>
    </dgm:pt>
    <dgm:pt modelId="{ABC4BC52-8DDA-4682-B994-152190278851}" type="parTrans" cxnId="{FA624F1D-4836-46A2-AE1A-48E303C41201}">
      <dgm:prSet/>
      <dgm:spPr/>
      <dgm:t>
        <a:bodyPr/>
        <a:lstStyle/>
        <a:p>
          <a:endParaRPr lang="ru-RU"/>
        </a:p>
      </dgm:t>
    </dgm:pt>
    <dgm:pt modelId="{566BDBE4-5639-48A2-A5B0-CF9B3394F31C}" type="sibTrans" cxnId="{FA624F1D-4836-46A2-AE1A-48E303C41201}">
      <dgm:prSet/>
      <dgm:spPr/>
      <dgm:t>
        <a:bodyPr/>
        <a:lstStyle/>
        <a:p>
          <a:endParaRPr lang="ru-RU"/>
        </a:p>
      </dgm:t>
    </dgm:pt>
    <dgm:pt modelId="{30600A26-DEF7-4169-AEDC-0386ABEC5920}" type="pres">
      <dgm:prSet presAssocID="{9673349A-3599-4213-B618-BE86FAD4BF4E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5A95D20B-2B1C-491A-8DB9-9EF0FD789732}" type="pres">
      <dgm:prSet presAssocID="{A19F8184-3D92-4C54-858F-C7EF98DCF32F}" presName="hierRoot1" presStyleCnt="0">
        <dgm:presLayoutVars>
          <dgm:hierBranch/>
        </dgm:presLayoutVars>
      </dgm:prSet>
      <dgm:spPr/>
      <dgm:t>
        <a:bodyPr/>
        <a:lstStyle/>
        <a:p>
          <a:endParaRPr lang="ru-RU"/>
        </a:p>
      </dgm:t>
    </dgm:pt>
    <dgm:pt modelId="{B2B904EE-D8A4-48DE-9008-F0AC45A4A452}" type="pres">
      <dgm:prSet presAssocID="{A19F8184-3D92-4C54-858F-C7EF98DCF32F}" presName="rootComposite1" presStyleCnt="0"/>
      <dgm:spPr/>
      <dgm:t>
        <a:bodyPr/>
        <a:lstStyle/>
        <a:p>
          <a:endParaRPr lang="ru-RU"/>
        </a:p>
      </dgm:t>
    </dgm:pt>
    <dgm:pt modelId="{88B3B24E-E517-460F-B357-83FB6F569789}" type="pres">
      <dgm:prSet presAssocID="{A19F8184-3D92-4C54-858F-C7EF98DCF32F}" presName="rootText1" presStyleLbl="node0" presStyleIdx="0" presStyleCnt="1" custScaleX="184879" custScaleY="98825" custLinFactNeighborX="-1918" custLinFactNeighborY="-2320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E4C1451-8AE8-438B-8696-6D30BBABD61A}" type="pres">
      <dgm:prSet presAssocID="{A19F8184-3D92-4C54-858F-C7EF98DCF32F}" presName="rootConnector1" presStyleLbl="node1" presStyleIdx="0" presStyleCnt="0"/>
      <dgm:spPr/>
      <dgm:t>
        <a:bodyPr/>
        <a:lstStyle/>
        <a:p>
          <a:endParaRPr lang="ru-RU"/>
        </a:p>
      </dgm:t>
    </dgm:pt>
    <dgm:pt modelId="{C783A3D4-A114-4362-918C-6E5A078C24B9}" type="pres">
      <dgm:prSet presAssocID="{A19F8184-3D92-4C54-858F-C7EF98DCF32F}" presName="hierChild2" presStyleCnt="0"/>
      <dgm:spPr/>
      <dgm:t>
        <a:bodyPr/>
        <a:lstStyle/>
        <a:p>
          <a:endParaRPr lang="ru-RU"/>
        </a:p>
      </dgm:t>
    </dgm:pt>
    <dgm:pt modelId="{0ED72EF0-9F89-4556-BCBF-6303989F29F2}" type="pres">
      <dgm:prSet presAssocID="{39EAE9AC-97CC-48E5-83DE-B3BB6EF9DFA9}" presName="Name35" presStyleLbl="parChTrans1D2" presStyleIdx="0" presStyleCnt="3"/>
      <dgm:spPr/>
      <dgm:t>
        <a:bodyPr/>
        <a:lstStyle/>
        <a:p>
          <a:endParaRPr lang="ru-RU"/>
        </a:p>
      </dgm:t>
    </dgm:pt>
    <dgm:pt modelId="{79656F74-BAAC-40D2-91D0-71DAC7E8AD48}" type="pres">
      <dgm:prSet presAssocID="{0274082B-DD1D-4D8C-B8B3-66F5B1A941BC}" presName="hierRoot2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46AECF2B-04D5-4DAF-BC3A-25574DDFC345}" type="pres">
      <dgm:prSet presAssocID="{0274082B-DD1D-4D8C-B8B3-66F5B1A941BC}" presName="rootComposite" presStyleCnt="0"/>
      <dgm:spPr/>
      <dgm:t>
        <a:bodyPr/>
        <a:lstStyle/>
        <a:p>
          <a:endParaRPr lang="ru-RU"/>
        </a:p>
      </dgm:t>
    </dgm:pt>
    <dgm:pt modelId="{8691BD35-EF84-47C0-8650-B39004D645CE}" type="pres">
      <dgm:prSet presAssocID="{0274082B-DD1D-4D8C-B8B3-66F5B1A941BC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662705E-C0AF-4F6E-AC9B-9DA9614F3EF4}" type="pres">
      <dgm:prSet presAssocID="{0274082B-DD1D-4D8C-B8B3-66F5B1A941BC}" presName="rootConnector" presStyleLbl="node2" presStyleIdx="0" presStyleCnt="3"/>
      <dgm:spPr/>
      <dgm:t>
        <a:bodyPr/>
        <a:lstStyle/>
        <a:p>
          <a:endParaRPr lang="ru-RU"/>
        </a:p>
      </dgm:t>
    </dgm:pt>
    <dgm:pt modelId="{720CF834-32B8-459E-A46B-63EAFD3FF627}" type="pres">
      <dgm:prSet presAssocID="{0274082B-DD1D-4D8C-B8B3-66F5B1A941BC}" presName="hierChild4" presStyleCnt="0"/>
      <dgm:spPr/>
      <dgm:t>
        <a:bodyPr/>
        <a:lstStyle/>
        <a:p>
          <a:endParaRPr lang="ru-RU"/>
        </a:p>
      </dgm:t>
    </dgm:pt>
    <dgm:pt modelId="{80194356-6DB7-48EE-AAE1-4C65F86CEE23}" type="pres">
      <dgm:prSet presAssocID="{0274082B-DD1D-4D8C-B8B3-66F5B1A941BC}" presName="hierChild5" presStyleCnt="0"/>
      <dgm:spPr/>
      <dgm:t>
        <a:bodyPr/>
        <a:lstStyle/>
        <a:p>
          <a:endParaRPr lang="ru-RU"/>
        </a:p>
      </dgm:t>
    </dgm:pt>
    <dgm:pt modelId="{4712C55F-8DBA-4AA1-BB5F-E77B3AF0FBBD}" type="pres">
      <dgm:prSet presAssocID="{E1742A0F-CDE3-4C7E-8CE9-2D597F368E91}" presName="Name35" presStyleLbl="parChTrans1D2" presStyleIdx="1" presStyleCnt="3"/>
      <dgm:spPr/>
      <dgm:t>
        <a:bodyPr/>
        <a:lstStyle/>
        <a:p>
          <a:endParaRPr lang="ru-RU"/>
        </a:p>
      </dgm:t>
    </dgm:pt>
    <dgm:pt modelId="{A3797F75-FEB5-4B8C-9037-5727E2C3AC6A}" type="pres">
      <dgm:prSet presAssocID="{C16D4782-B4A3-44F6-9BF2-C64929974A7E}" presName="hierRoot2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C265628F-2887-485B-8B23-636660815227}" type="pres">
      <dgm:prSet presAssocID="{C16D4782-B4A3-44F6-9BF2-C64929974A7E}" presName="rootComposite" presStyleCnt="0"/>
      <dgm:spPr/>
      <dgm:t>
        <a:bodyPr/>
        <a:lstStyle/>
        <a:p>
          <a:endParaRPr lang="ru-RU"/>
        </a:p>
      </dgm:t>
    </dgm:pt>
    <dgm:pt modelId="{5F22BBB5-7557-46CA-83DA-E70A2236AB2E}" type="pres">
      <dgm:prSet presAssocID="{C16D4782-B4A3-44F6-9BF2-C64929974A7E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B3E233D-8E5B-4AAC-A5B4-44A8C3098E25}" type="pres">
      <dgm:prSet presAssocID="{C16D4782-B4A3-44F6-9BF2-C64929974A7E}" presName="rootConnector" presStyleLbl="node2" presStyleIdx="1" presStyleCnt="3"/>
      <dgm:spPr/>
      <dgm:t>
        <a:bodyPr/>
        <a:lstStyle/>
        <a:p>
          <a:endParaRPr lang="ru-RU"/>
        </a:p>
      </dgm:t>
    </dgm:pt>
    <dgm:pt modelId="{143B6FED-B692-4BFA-B4E4-01E5AAA8326A}" type="pres">
      <dgm:prSet presAssocID="{C16D4782-B4A3-44F6-9BF2-C64929974A7E}" presName="hierChild4" presStyleCnt="0"/>
      <dgm:spPr/>
      <dgm:t>
        <a:bodyPr/>
        <a:lstStyle/>
        <a:p>
          <a:endParaRPr lang="ru-RU"/>
        </a:p>
      </dgm:t>
    </dgm:pt>
    <dgm:pt modelId="{E1DAE7F1-A93C-42DE-90B9-B4397A489D81}" type="pres">
      <dgm:prSet presAssocID="{C16D4782-B4A3-44F6-9BF2-C64929974A7E}" presName="hierChild5" presStyleCnt="0"/>
      <dgm:spPr/>
      <dgm:t>
        <a:bodyPr/>
        <a:lstStyle/>
        <a:p>
          <a:endParaRPr lang="ru-RU"/>
        </a:p>
      </dgm:t>
    </dgm:pt>
    <dgm:pt modelId="{18804086-ED54-4651-B4AA-EC1AB284BD66}" type="pres">
      <dgm:prSet presAssocID="{ABC4BC52-8DDA-4682-B994-152190278851}" presName="Name35" presStyleLbl="parChTrans1D2" presStyleIdx="2" presStyleCnt="3"/>
      <dgm:spPr/>
      <dgm:t>
        <a:bodyPr/>
        <a:lstStyle/>
        <a:p>
          <a:endParaRPr lang="ru-RU"/>
        </a:p>
      </dgm:t>
    </dgm:pt>
    <dgm:pt modelId="{8521A632-C4DB-4D3A-A2CE-39654601FCA6}" type="pres">
      <dgm:prSet presAssocID="{16E62EE6-A7FB-471B-8800-4CDE3BF6A934}" presName="hierRoot2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946F1574-5FF4-4530-8B3F-7A8E2289EE0E}" type="pres">
      <dgm:prSet presAssocID="{16E62EE6-A7FB-471B-8800-4CDE3BF6A934}" presName="rootComposite" presStyleCnt="0"/>
      <dgm:spPr/>
      <dgm:t>
        <a:bodyPr/>
        <a:lstStyle/>
        <a:p>
          <a:endParaRPr lang="ru-RU"/>
        </a:p>
      </dgm:t>
    </dgm:pt>
    <dgm:pt modelId="{845955BB-0151-491A-BD4F-FE6A502991C3}" type="pres">
      <dgm:prSet presAssocID="{16E62EE6-A7FB-471B-8800-4CDE3BF6A934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A989AA5-103F-4498-BE49-93D229B1AD97}" type="pres">
      <dgm:prSet presAssocID="{16E62EE6-A7FB-471B-8800-4CDE3BF6A934}" presName="rootConnector" presStyleLbl="node2" presStyleIdx="2" presStyleCnt="3"/>
      <dgm:spPr/>
      <dgm:t>
        <a:bodyPr/>
        <a:lstStyle/>
        <a:p>
          <a:endParaRPr lang="ru-RU"/>
        </a:p>
      </dgm:t>
    </dgm:pt>
    <dgm:pt modelId="{C4269443-C5DE-408C-BB6C-C17162DE2EAA}" type="pres">
      <dgm:prSet presAssocID="{16E62EE6-A7FB-471B-8800-4CDE3BF6A934}" presName="hierChild4" presStyleCnt="0"/>
      <dgm:spPr/>
      <dgm:t>
        <a:bodyPr/>
        <a:lstStyle/>
        <a:p>
          <a:endParaRPr lang="ru-RU"/>
        </a:p>
      </dgm:t>
    </dgm:pt>
    <dgm:pt modelId="{4B3A01DC-B6DD-4F96-BC6F-7AC96B89E96B}" type="pres">
      <dgm:prSet presAssocID="{16E62EE6-A7FB-471B-8800-4CDE3BF6A934}" presName="hierChild5" presStyleCnt="0"/>
      <dgm:spPr/>
      <dgm:t>
        <a:bodyPr/>
        <a:lstStyle/>
        <a:p>
          <a:endParaRPr lang="ru-RU"/>
        </a:p>
      </dgm:t>
    </dgm:pt>
    <dgm:pt modelId="{4F392766-20EC-45E3-BCB6-F75BBFE3CB1F}" type="pres">
      <dgm:prSet presAssocID="{A19F8184-3D92-4C54-858F-C7EF98DCF32F}" presName="hierChild3" presStyleCnt="0"/>
      <dgm:spPr/>
      <dgm:t>
        <a:bodyPr/>
        <a:lstStyle/>
        <a:p>
          <a:endParaRPr lang="ru-RU"/>
        </a:p>
      </dgm:t>
    </dgm:pt>
  </dgm:ptLst>
  <dgm:cxnLst>
    <dgm:cxn modelId="{15173146-7B0B-4860-92C2-BF9303B437C9}" srcId="{A19F8184-3D92-4C54-858F-C7EF98DCF32F}" destId="{0274082B-DD1D-4D8C-B8B3-66F5B1A941BC}" srcOrd="0" destOrd="0" parTransId="{39EAE9AC-97CC-48E5-83DE-B3BB6EF9DFA9}" sibTransId="{4C9CAB82-3DAA-4245-85A9-D2C8711AB22B}"/>
    <dgm:cxn modelId="{E4B79434-1A7B-4D2C-9275-C5638E1A0C4C}" srcId="{A19F8184-3D92-4C54-858F-C7EF98DCF32F}" destId="{C16D4782-B4A3-44F6-9BF2-C64929974A7E}" srcOrd="1" destOrd="0" parTransId="{E1742A0F-CDE3-4C7E-8CE9-2D597F368E91}" sibTransId="{D1B76076-366B-464E-92D3-6A26E7BFC193}"/>
    <dgm:cxn modelId="{21F0C9E5-DB9C-4F1C-BE2B-164FCD4AF1A9}" type="presOf" srcId="{A19F8184-3D92-4C54-858F-C7EF98DCF32F}" destId="{88B3B24E-E517-460F-B357-83FB6F569789}" srcOrd="0" destOrd="0" presId="urn:microsoft.com/office/officeart/2005/8/layout/orgChart1"/>
    <dgm:cxn modelId="{29AC7078-5663-48DF-AB67-D29D22CEB665}" type="presOf" srcId="{A19F8184-3D92-4C54-858F-C7EF98DCF32F}" destId="{5E4C1451-8AE8-438B-8696-6D30BBABD61A}" srcOrd="1" destOrd="0" presId="urn:microsoft.com/office/officeart/2005/8/layout/orgChart1"/>
    <dgm:cxn modelId="{F6CB695A-C9F1-4C7D-A2FB-7FB6BB02E4BE}" type="presOf" srcId="{16E62EE6-A7FB-471B-8800-4CDE3BF6A934}" destId="{3A989AA5-103F-4498-BE49-93D229B1AD97}" srcOrd="1" destOrd="0" presId="urn:microsoft.com/office/officeart/2005/8/layout/orgChart1"/>
    <dgm:cxn modelId="{7549A726-6B41-4D94-B6AF-7788BEA59DF5}" type="presOf" srcId="{0274082B-DD1D-4D8C-B8B3-66F5B1A941BC}" destId="{8691BD35-EF84-47C0-8650-B39004D645CE}" srcOrd="0" destOrd="0" presId="urn:microsoft.com/office/officeart/2005/8/layout/orgChart1"/>
    <dgm:cxn modelId="{E6F61F3A-4DFC-4369-9D9F-3CDB7737326E}" type="presOf" srcId="{9673349A-3599-4213-B618-BE86FAD4BF4E}" destId="{30600A26-DEF7-4169-AEDC-0386ABEC5920}" srcOrd="0" destOrd="0" presId="urn:microsoft.com/office/officeart/2005/8/layout/orgChart1"/>
    <dgm:cxn modelId="{DCE72D18-C1E4-4635-9461-65E4995D6F7A}" type="presOf" srcId="{E1742A0F-CDE3-4C7E-8CE9-2D597F368E91}" destId="{4712C55F-8DBA-4AA1-BB5F-E77B3AF0FBBD}" srcOrd="0" destOrd="0" presId="urn:microsoft.com/office/officeart/2005/8/layout/orgChart1"/>
    <dgm:cxn modelId="{DD565DCF-3F7D-44CF-B1C4-7DF898D2866D}" type="presOf" srcId="{16E62EE6-A7FB-471B-8800-4CDE3BF6A934}" destId="{845955BB-0151-491A-BD4F-FE6A502991C3}" srcOrd="0" destOrd="0" presId="urn:microsoft.com/office/officeart/2005/8/layout/orgChart1"/>
    <dgm:cxn modelId="{80012061-0EE0-42DE-9B5F-3F290A71EAB7}" type="presOf" srcId="{0274082B-DD1D-4D8C-B8B3-66F5B1A941BC}" destId="{C662705E-C0AF-4F6E-AC9B-9DA9614F3EF4}" srcOrd="1" destOrd="0" presId="urn:microsoft.com/office/officeart/2005/8/layout/orgChart1"/>
    <dgm:cxn modelId="{8393D6E2-81A4-4512-A8FE-7B7EA95A1C9D}" type="presOf" srcId="{C16D4782-B4A3-44F6-9BF2-C64929974A7E}" destId="{5B3E233D-8E5B-4AAC-A5B4-44A8C3098E25}" srcOrd="1" destOrd="0" presId="urn:microsoft.com/office/officeart/2005/8/layout/orgChart1"/>
    <dgm:cxn modelId="{06D7FEBC-AF02-4354-8DFB-8D9012801647}" type="presOf" srcId="{ABC4BC52-8DDA-4682-B994-152190278851}" destId="{18804086-ED54-4651-B4AA-EC1AB284BD66}" srcOrd="0" destOrd="0" presId="urn:microsoft.com/office/officeart/2005/8/layout/orgChart1"/>
    <dgm:cxn modelId="{FA624F1D-4836-46A2-AE1A-48E303C41201}" srcId="{A19F8184-3D92-4C54-858F-C7EF98DCF32F}" destId="{16E62EE6-A7FB-471B-8800-4CDE3BF6A934}" srcOrd="2" destOrd="0" parTransId="{ABC4BC52-8DDA-4682-B994-152190278851}" sibTransId="{566BDBE4-5639-48A2-A5B0-CF9B3394F31C}"/>
    <dgm:cxn modelId="{06F554AD-4B56-4981-8A32-3058923DF9E3}" type="presOf" srcId="{39EAE9AC-97CC-48E5-83DE-B3BB6EF9DFA9}" destId="{0ED72EF0-9F89-4556-BCBF-6303989F29F2}" srcOrd="0" destOrd="0" presId="urn:microsoft.com/office/officeart/2005/8/layout/orgChart1"/>
    <dgm:cxn modelId="{05217633-07EE-4F47-8115-B0AD0232F79C}" srcId="{9673349A-3599-4213-B618-BE86FAD4BF4E}" destId="{A19F8184-3D92-4C54-858F-C7EF98DCF32F}" srcOrd="0" destOrd="0" parTransId="{8CE92663-61A1-4890-A0EB-3D99CCED2E4A}" sibTransId="{384CDDBE-3351-41E9-9965-1AD7A024487A}"/>
    <dgm:cxn modelId="{91340DE8-C1FC-43AA-9559-428D1C9353EB}" type="presOf" srcId="{C16D4782-B4A3-44F6-9BF2-C64929974A7E}" destId="{5F22BBB5-7557-46CA-83DA-E70A2236AB2E}" srcOrd="0" destOrd="0" presId="urn:microsoft.com/office/officeart/2005/8/layout/orgChart1"/>
    <dgm:cxn modelId="{35B9B66D-A4B5-4552-A00D-4E6AB3B43168}" type="presParOf" srcId="{30600A26-DEF7-4169-AEDC-0386ABEC5920}" destId="{5A95D20B-2B1C-491A-8DB9-9EF0FD789732}" srcOrd="0" destOrd="0" presId="urn:microsoft.com/office/officeart/2005/8/layout/orgChart1"/>
    <dgm:cxn modelId="{B6459B62-D03A-44DA-9421-24676CA48D16}" type="presParOf" srcId="{5A95D20B-2B1C-491A-8DB9-9EF0FD789732}" destId="{B2B904EE-D8A4-48DE-9008-F0AC45A4A452}" srcOrd="0" destOrd="0" presId="urn:microsoft.com/office/officeart/2005/8/layout/orgChart1"/>
    <dgm:cxn modelId="{8E1B66E1-E415-4919-8628-A4FD831766BE}" type="presParOf" srcId="{B2B904EE-D8A4-48DE-9008-F0AC45A4A452}" destId="{88B3B24E-E517-460F-B357-83FB6F569789}" srcOrd="0" destOrd="0" presId="urn:microsoft.com/office/officeart/2005/8/layout/orgChart1"/>
    <dgm:cxn modelId="{CCF6BAA6-5DE5-4E30-89DE-E42B0F81562D}" type="presParOf" srcId="{B2B904EE-D8A4-48DE-9008-F0AC45A4A452}" destId="{5E4C1451-8AE8-438B-8696-6D30BBABD61A}" srcOrd="1" destOrd="0" presId="urn:microsoft.com/office/officeart/2005/8/layout/orgChart1"/>
    <dgm:cxn modelId="{CA53064B-D25C-4791-9086-07A750C019A0}" type="presParOf" srcId="{5A95D20B-2B1C-491A-8DB9-9EF0FD789732}" destId="{C783A3D4-A114-4362-918C-6E5A078C24B9}" srcOrd="1" destOrd="0" presId="urn:microsoft.com/office/officeart/2005/8/layout/orgChart1"/>
    <dgm:cxn modelId="{D6E662AF-B14F-46DC-B9DF-0481601D9A0B}" type="presParOf" srcId="{C783A3D4-A114-4362-918C-6E5A078C24B9}" destId="{0ED72EF0-9F89-4556-BCBF-6303989F29F2}" srcOrd="0" destOrd="0" presId="urn:microsoft.com/office/officeart/2005/8/layout/orgChart1"/>
    <dgm:cxn modelId="{751A2E84-C115-4B2E-B9D0-BD11B1FA6479}" type="presParOf" srcId="{C783A3D4-A114-4362-918C-6E5A078C24B9}" destId="{79656F74-BAAC-40D2-91D0-71DAC7E8AD48}" srcOrd="1" destOrd="0" presId="urn:microsoft.com/office/officeart/2005/8/layout/orgChart1"/>
    <dgm:cxn modelId="{B8E7C4F9-D1ED-4030-B650-84A9A7C01BB3}" type="presParOf" srcId="{79656F74-BAAC-40D2-91D0-71DAC7E8AD48}" destId="{46AECF2B-04D5-4DAF-BC3A-25574DDFC345}" srcOrd="0" destOrd="0" presId="urn:microsoft.com/office/officeart/2005/8/layout/orgChart1"/>
    <dgm:cxn modelId="{BF53E937-F906-4742-99F0-EAFB7BD16DD8}" type="presParOf" srcId="{46AECF2B-04D5-4DAF-BC3A-25574DDFC345}" destId="{8691BD35-EF84-47C0-8650-B39004D645CE}" srcOrd="0" destOrd="0" presId="urn:microsoft.com/office/officeart/2005/8/layout/orgChart1"/>
    <dgm:cxn modelId="{49E2A2DE-2AF8-4024-9D0D-3AAE4B064AAA}" type="presParOf" srcId="{46AECF2B-04D5-4DAF-BC3A-25574DDFC345}" destId="{C662705E-C0AF-4F6E-AC9B-9DA9614F3EF4}" srcOrd="1" destOrd="0" presId="urn:microsoft.com/office/officeart/2005/8/layout/orgChart1"/>
    <dgm:cxn modelId="{7617000B-F3A5-48A9-91FB-A1E7875C2C41}" type="presParOf" srcId="{79656F74-BAAC-40D2-91D0-71DAC7E8AD48}" destId="{720CF834-32B8-459E-A46B-63EAFD3FF627}" srcOrd="1" destOrd="0" presId="urn:microsoft.com/office/officeart/2005/8/layout/orgChart1"/>
    <dgm:cxn modelId="{6455B630-71C7-4C93-91E0-38B0ED074974}" type="presParOf" srcId="{79656F74-BAAC-40D2-91D0-71DAC7E8AD48}" destId="{80194356-6DB7-48EE-AAE1-4C65F86CEE23}" srcOrd="2" destOrd="0" presId="urn:microsoft.com/office/officeart/2005/8/layout/orgChart1"/>
    <dgm:cxn modelId="{F20158F4-3B26-47D8-B8EA-3FE3CE0981E5}" type="presParOf" srcId="{C783A3D4-A114-4362-918C-6E5A078C24B9}" destId="{4712C55F-8DBA-4AA1-BB5F-E77B3AF0FBBD}" srcOrd="2" destOrd="0" presId="urn:microsoft.com/office/officeart/2005/8/layout/orgChart1"/>
    <dgm:cxn modelId="{93C79A1A-BA54-4896-86CB-52E3FF2859DA}" type="presParOf" srcId="{C783A3D4-A114-4362-918C-6E5A078C24B9}" destId="{A3797F75-FEB5-4B8C-9037-5727E2C3AC6A}" srcOrd="3" destOrd="0" presId="urn:microsoft.com/office/officeart/2005/8/layout/orgChart1"/>
    <dgm:cxn modelId="{F212E5A5-D2D2-4D51-82BA-4EEDA53723ED}" type="presParOf" srcId="{A3797F75-FEB5-4B8C-9037-5727E2C3AC6A}" destId="{C265628F-2887-485B-8B23-636660815227}" srcOrd="0" destOrd="0" presId="urn:microsoft.com/office/officeart/2005/8/layout/orgChart1"/>
    <dgm:cxn modelId="{A8BEC61F-CA8E-4D14-8C60-C55D4B3A656C}" type="presParOf" srcId="{C265628F-2887-485B-8B23-636660815227}" destId="{5F22BBB5-7557-46CA-83DA-E70A2236AB2E}" srcOrd="0" destOrd="0" presId="urn:microsoft.com/office/officeart/2005/8/layout/orgChart1"/>
    <dgm:cxn modelId="{AD5D6BF7-D687-4520-8A27-61B72F380EE1}" type="presParOf" srcId="{C265628F-2887-485B-8B23-636660815227}" destId="{5B3E233D-8E5B-4AAC-A5B4-44A8C3098E25}" srcOrd="1" destOrd="0" presId="urn:microsoft.com/office/officeart/2005/8/layout/orgChart1"/>
    <dgm:cxn modelId="{D811E3D8-DB0A-4525-9042-EE3342172CFD}" type="presParOf" srcId="{A3797F75-FEB5-4B8C-9037-5727E2C3AC6A}" destId="{143B6FED-B692-4BFA-B4E4-01E5AAA8326A}" srcOrd="1" destOrd="0" presId="urn:microsoft.com/office/officeart/2005/8/layout/orgChart1"/>
    <dgm:cxn modelId="{4C43D2B6-24A4-447D-A125-5A065185DD36}" type="presParOf" srcId="{A3797F75-FEB5-4B8C-9037-5727E2C3AC6A}" destId="{E1DAE7F1-A93C-42DE-90B9-B4397A489D81}" srcOrd="2" destOrd="0" presId="urn:microsoft.com/office/officeart/2005/8/layout/orgChart1"/>
    <dgm:cxn modelId="{8CAC2B75-97C1-4741-9AC1-1815D8CE3897}" type="presParOf" srcId="{C783A3D4-A114-4362-918C-6E5A078C24B9}" destId="{18804086-ED54-4651-B4AA-EC1AB284BD66}" srcOrd="4" destOrd="0" presId="urn:microsoft.com/office/officeart/2005/8/layout/orgChart1"/>
    <dgm:cxn modelId="{AE5429F3-9E74-417F-BECA-CE9DFD9DA4D7}" type="presParOf" srcId="{C783A3D4-A114-4362-918C-6E5A078C24B9}" destId="{8521A632-C4DB-4D3A-A2CE-39654601FCA6}" srcOrd="5" destOrd="0" presId="urn:microsoft.com/office/officeart/2005/8/layout/orgChart1"/>
    <dgm:cxn modelId="{84674A78-0148-4777-837A-5391FB224061}" type="presParOf" srcId="{8521A632-C4DB-4D3A-A2CE-39654601FCA6}" destId="{946F1574-5FF4-4530-8B3F-7A8E2289EE0E}" srcOrd="0" destOrd="0" presId="urn:microsoft.com/office/officeart/2005/8/layout/orgChart1"/>
    <dgm:cxn modelId="{7A86D008-938D-4B5D-BB63-EDCB474C8E51}" type="presParOf" srcId="{946F1574-5FF4-4530-8B3F-7A8E2289EE0E}" destId="{845955BB-0151-491A-BD4F-FE6A502991C3}" srcOrd="0" destOrd="0" presId="urn:microsoft.com/office/officeart/2005/8/layout/orgChart1"/>
    <dgm:cxn modelId="{73D04D17-1DC6-47E1-90DE-2E9124BA8A36}" type="presParOf" srcId="{946F1574-5FF4-4530-8B3F-7A8E2289EE0E}" destId="{3A989AA5-103F-4498-BE49-93D229B1AD97}" srcOrd="1" destOrd="0" presId="urn:microsoft.com/office/officeart/2005/8/layout/orgChart1"/>
    <dgm:cxn modelId="{88CA5C1C-1CB3-4939-9628-45C2F5D42DC1}" type="presParOf" srcId="{8521A632-C4DB-4D3A-A2CE-39654601FCA6}" destId="{C4269443-C5DE-408C-BB6C-C17162DE2EAA}" srcOrd="1" destOrd="0" presId="urn:microsoft.com/office/officeart/2005/8/layout/orgChart1"/>
    <dgm:cxn modelId="{D1815E39-998F-433A-A330-B9462463DFC5}" type="presParOf" srcId="{8521A632-C4DB-4D3A-A2CE-39654601FCA6}" destId="{4B3A01DC-B6DD-4F96-BC6F-7AC96B89E96B}" srcOrd="2" destOrd="0" presId="urn:microsoft.com/office/officeart/2005/8/layout/orgChart1"/>
    <dgm:cxn modelId="{B7A445C3-5D99-4C84-AD9B-2662F1F200C7}" type="presParOf" srcId="{5A95D20B-2B1C-491A-8DB9-9EF0FD789732}" destId="{4F392766-20EC-45E3-BCB6-F75BBFE3CB1F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8804086-ED54-4651-B4AA-EC1AB284BD66}">
      <dsp:nvSpPr>
        <dsp:cNvPr id="0" name=""/>
        <dsp:cNvSpPr/>
      </dsp:nvSpPr>
      <dsp:spPr>
        <a:xfrm>
          <a:off x="4129625" y="1505288"/>
          <a:ext cx="3001717" cy="79618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39766"/>
              </a:lnTo>
              <a:lnTo>
                <a:pt x="3001717" y="539766"/>
              </a:lnTo>
              <a:lnTo>
                <a:pt x="3001717" y="796181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712C55F-8DBA-4AA1-BB5F-E77B3AF0FBBD}">
      <dsp:nvSpPr>
        <dsp:cNvPr id="0" name=""/>
        <dsp:cNvSpPr/>
      </dsp:nvSpPr>
      <dsp:spPr>
        <a:xfrm>
          <a:off x="4083905" y="1505288"/>
          <a:ext cx="91440" cy="79618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39766"/>
              </a:lnTo>
              <a:lnTo>
                <a:pt x="92558" y="539766"/>
              </a:lnTo>
              <a:lnTo>
                <a:pt x="92558" y="796181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ED72EF0-9F89-4556-BCBF-6303989F29F2}">
      <dsp:nvSpPr>
        <dsp:cNvPr id="0" name=""/>
        <dsp:cNvSpPr/>
      </dsp:nvSpPr>
      <dsp:spPr>
        <a:xfrm>
          <a:off x="1221585" y="1505288"/>
          <a:ext cx="2908040" cy="796181"/>
        </a:xfrm>
        <a:custGeom>
          <a:avLst/>
          <a:gdLst/>
          <a:ahLst/>
          <a:cxnLst/>
          <a:rect l="0" t="0" r="0" b="0"/>
          <a:pathLst>
            <a:path>
              <a:moveTo>
                <a:pt x="2908040" y="0"/>
              </a:moveTo>
              <a:lnTo>
                <a:pt x="2908040" y="539766"/>
              </a:lnTo>
              <a:lnTo>
                <a:pt x="0" y="539766"/>
              </a:lnTo>
              <a:lnTo>
                <a:pt x="0" y="796181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8B3B24E-E517-460F-B357-83FB6F569789}">
      <dsp:nvSpPr>
        <dsp:cNvPr id="0" name=""/>
        <dsp:cNvSpPr/>
      </dsp:nvSpPr>
      <dsp:spPr>
        <a:xfrm>
          <a:off x="1872207" y="298611"/>
          <a:ext cx="4514835" cy="1206677"/>
        </a:xfrm>
        <a:prstGeom prst="rect">
          <a:avLst/>
        </a:prstGeom>
        <a:solidFill>
          <a:schemeClr val="accent1"/>
        </a:solidFill>
        <a:ln w="63500" cap="flat" cmpd="thickThin" algn="ctr">
          <a:solidFill>
            <a:schemeClr val="lt1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latin typeface="Georgia" panose="02040502050405020303" pitchFamily="18" charset="0"/>
            </a:rPr>
            <a:t>Доходы бюджета </a:t>
          </a:r>
          <a:r>
            <a:rPr lang="ru-RU" sz="1800" kern="1200" dirty="0" smtClean="0">
              <a:latin typeface="Georgia" panose="02040502050405020303" pitchFamily="18" charset="0"/>
            </a:rPr>
            <a:t>–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0" i="0" kern="1200" dirty="0" smtClean="0">
              <a:latin typeface="Georgia" panose="02040502050405020303" pitchFamily="18" charset="0"/>
            </a:rPr>
            <a:t>поступающие в бюджет городского округа Домодедово денежные средства</a:t>
          </a:r>
          <a:endParaRPr lang="ru-RU" sz="1800" kern="1200" dirty="0">
            <a:latin typeface="Georgia" panose="02040502050405020303" pitchFamily="18" charset="0"/>
          </a:endParaRPr>
        </a:p>
      </dsp:txBody>
      <dsp:txXfrm>
        <a:off x="1872207" y="298611"/>
        <a:ext cx="4514835" cy="1206677"/>
      </dsp:txXfrm>
    </dsp:sp>
    <dsp:sp modelId="{8691BD35-EF84-47C0-8650-B39004D645CE}">
      <dsp:nvSpPr>
        <dsp:cNvPr id="0" name=""/>
        <dsp:cNvSpPr/>
      </dsp:nvSpPr>
      <dsp:spPr>
        <a:xfrm>
          <a:off x="560" y="2301469"/>
          <a:ext cx="2442048" cy="1221024"/>
        </a:xfrm>
        <a:prstGeom prst="rect">
          <a:avLst/>
        </a:prstGeom>
        <a:solidFill>
          <a:schemeClr val="accent1"/>
        </a:solidFill>
        <a:ln w="63500" cap="flat" cmpd="thickThin" algn="ctr">
          <a:solidFill>
            <a:schemeClr val="lt1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i="1" kern="1200" dirty="0" smtClean="0">
              <a:latin typeface="Georgia" panose="02040502050405020303" pitchFamily="18" charset="0"/>
            </a:rPr>
            <a:t>налоговые доходы 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0" i="1" kern="1200" dirty="0" smtClean="0">
              <a:latin typeface="Georgia" panose="02040502050405020303" pitchFamily="18" charset="0"/>
            </a:rPr>
            <a:t>– часть доходов граждан и организаций, которые они обязаны уплачивать государству (например земельный налог, налоги на имущество и т.д.)</a:t>
          </a:r>
          <a:endParaRPr lang="ru-RU" sz="1100" kern="1200" dirty="0">
            <a:latin typeface="Georgia" panose="02040502050405020303" pitchFamily="18" charset="0"/>
          </a:endParaRPr>
        </a:p>
      </dsp:txBody>
      <dsp:txXfrm>
        <a:off x="560" y="2301469"/>
        <a:ext cx="2442048" cy="1221024"/>
      </dsp:txXfrm>
    </dsp:sp>
    <dsp:sp modelId="{5F22BBB5-7557-46CA-83DA-E70A2236AB2E}">
      <dsp:nvSpPr>
        <dsp:cNvPr id="0" name=""/>
        <dsp:cNvSpPr/>
      </dsp:nvSpPr>
      <dsp:spPr>
        <a:xfrm>
          <a:off x="2955439" y="2301469"/>
          <a:ext cx="2442048" cy="1221024"/>
        </a:xfrm>
        <a:prstGeom prst="rect">
          <a:avLst/>
        </a:prstGeom>
        <a:solidFill>
          <a:schemeClr val="accent1"/>
        </a:solidFill>
        <a:ln w="63500" cap="flat" cmpd="thickThin" algn="ctr">
          <a:solidFill>
            <a:schemeClr val="lt1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i="1" kern="1200" dirty="0" smtClean="0">
              <a:latin typeface="Georgia" panose="02040502050405020303" pitchFamily="18" charset="0"/>
            </a:rPr>
            <a:t>неналоговые доходы</a:t>
          </a:r>
          <a:r>
            <a:rPr lang="ru-RU" sz="1100" b="0" i="1" kern="1200" dirty="0" smtClean="0">
              <a:latin typeface="Georgia" panose="02040502050405020303" pitchFamily="18" charset="0"/>
            </a:rPr>
            <a:t> 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0" i="1" kern="1200" dirty="0" smtClean="0">
              <a:latin typeface="Georgia" panose="02040502050405020303" pitchFamily="18" charset="0"/>
            </a:rPr>
            <a:t>– платежи за пользование государственным и муниципальным имуществом, платежи в виде штрафов, санкций за нарушение законодательства</a:t>
          </a:r>
          <a:endParaRPr lang="ru-RU" sz="1100" kern="1200" dirty="0">
            <a:latin typeface="Georgia" panose="02040502050405020303" pitchFamily="18" charset="0"/>
          </a:endParaRPr>
        </a:p>
      </dsp:txBody>
      <dsp:txXfrm>
        <a:off x="2955439" y="2301469"/>
        <a:ext cx="2442048" cy="1221024"/>
      </dsp:txXfrm>
    </dsp:sp>
    <dsp:sp modelId="{845955BB-0151-491A-BD4F-FE6A502991C3}">
      <dsp:nvSpPr>
        <dsp:cNvPr id="0" name=""/>
        <dsp:cNvSpPr/>
      </dsp:nvSpPr>
      <dsp:spPr>
        <a:xfrm>
          <a:off x="5910318" y="2301469"/>
          <a:ext cx="2442048" cy="1221024"/>
        </a:xfrm>
        <a:prstGeom prst="rect">
          <a:avLst/>
        </a:prstGeom>
        <a:solidFill>
          <a:schemeClr val="accent1"/>
        </a:solidFill>
        <a:ln w="63500" cap="flat" cmpd="thickThin" algn="ctr">
          <a:solidFill>
            <a:schemeClr val="lt1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i="1" kern="1200" dirty="0" smtClean="0">
              <a:latin typeface="Georgia" panose="02040502050405020303" pitchFamily="18" charset="0"/>
            </a:rPr>
            <a:t>безвозмездные поступления</a:t>
          </a:r>
          <a:r>
            <a:rPr lang="ru-RU" sz="1100" b="0" i="1" kern="1200" dirty="0" smtClean="0">
              <a:latin typeface="Georgia" panose="02040502050405020303" pitchFamily="18" charset="0"/>
            </a:rPr>
            <a:t> 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0" i="1" kern="1200" dirty="0" smtClean="0">
              <a:latin typeface="Georgia" panose="02040502050405020303" pitchFamily="18" charset="0"/>
            </a:rPr>
            <a:t>– денежные средства из других бюджетов бюджетной системы (в виде межбюджетных трансфертов), а также от физических и юридических лиц (в том числе добровольные пожертвования)</a:t>
          </a:r>
          <a:endParaRPr lang="ru-RU" sz="1100" kern="1200" dirty="0">
            <a:latin typeface="Georgia" panose="02040502050405020303" pitchFamily="18" charset="0"/>
          </a:endParaRPr>
        </a:p>
      </dsp:txBody>
      <dsp:txXfrm>
        <a:off x="5910318" y="2301469"/>
        <a:ext cx="2442048" cy="122102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0.44444</cdr:x>
      <cdr:y>0.44548</cdr:y>
    </cdr:from>
    <cdr:to>
      <cdr:x>0.55555</cdr:x>
      <cdr:y>0.64751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657604" y="2016224"/>
          <a:ext cx="914391" cy="91438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2 391,4</a:t>
          </a:r>
        </a:p>
        <a:p xmlns:a="http://schemas.openxmlformats.org/drawingml/2006/main">
          <a:pPr algn="ctr"/>
          <a:r>
            <a: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(100%) </a:t>
          </a:r>
          <a:endParaRPr lang="ru-RU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0.6925</cdr:x>
      <cdr:y>0.39775</cdr:y>
    </cdr:from>
    <cdr:to>
      <cdr:x>0.77125</cdr:x>
      <cdr:y>0.42957</cdr:y>
    </cdr:to>
    <cdr:cxnSp macro="">
      <cdr:nvCxnSpPr>
        <cdr:cNvPr id="6" name="Прямая соединительная линия 5"/>
        <cdr:cNvCxnSpPr/>
      </cdr:nvCxnSpPr>
      <cdr:spPr>
        <a:xfrm xmlns:a="http://schemas.openxmlformats.org/drawingml/2006/main" flipV="1">
          <a:off x="5698998" y="1800200"/>
          <a:ext cx="648050" cy="144017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0.77125</cdr:x>
      <cdr:y>0.39775</cdr:y>
    </cdr:from>
    <cdr:to>
      <cdr:x>0.93749</cdr:x>
      <cdr:y>0.39775</cdr:y>
    </cdr:to>
    <cdr:cxnSp macro="">
      <cdr:nvCxnSpPr>
        <cdr:cNvPr id="10" name="Прямая соединительная линия 9"/>
        <cdr:cNvCxnSpPr/>
      </cdr:nvCxnSpPr>
      <cdr:spPr>
        <a:xfrm xmlns:a="http://schemas.openxmlformats.org/drawingml/2006/main">
          <a:off x="6347048" y="1800200"/>
          <a:ext cx="1368121" cy="1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0.02751</cdr:x>
      <cdr:y>0.52503</cdr:y>
    </cdr:from>
    <cdr:to>
      <cdr:x>0.24625</cdr:x>
      <cdr:y>0.52503</cdr:y>
    </cdr:to>
    <cdr:cxnSp macro="">
      <cdr:nvCxnSpPr>
        <cdr:cNvPr id="12" name="Прямая соединительная линия 11"/>
        <cdr:cNvCxnSpPr/>
      </cdr:nvCxnSpPr>
      <cdr:spPr>
        <a:xfrm xmlns:a="http://schemas.openxmlformats.org/drawingml/2006/main">
          <a:off x="226368" y="2376264"/>
          <a:ext cx="1800143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0.24625</cdr:x>
      <cdr:y>0.47511</cdr:y>
    </cdr:from>
    <cdr:to>
      <cdr:x>0.29875</cdr:x>
      <cdr:y>0.52488</cdr:y>
    </cdr:to>
    <cdr:cxnSp macro="">
      <cdr:nvCxnSpPr>
        <cdr:cNvPr id="14" name="Прямая соединительная линия 13"/>
        <cdr:cNvCxnSpPr/>
      </cdr:nvCxnSpPr>
      <cdr:spPr>
        <a:xfrm xmlns:a="http://schemas.openxmlformats.org/drawingml/2006/main" flipV="1">
          <a:off x="2026568" y="2150352"/>
          <a:ext cx="432054" cy="225257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0.70125</cdr:x>
      <cdr:y>0.58867</cdr:y>
    </cdr:from>
    <cdr:to>
      <cdr:x>0.815</cdr:x>
      <cdr:y>0.81141</cdr:y>
    </cdr:to>
    <cdr:cxnSp macro="">
      <cdr:nvCxnSpPr>
        <cdr:cNvPr id="8" name="Прямая соединительная линия 7"/>
        <cdr:cNvCxnSpPr/>
      </cdr:nvCxnSpPr>
      <cdr:spPr>
        <a:xfrm xmlns:a="http://schemas.openxmlformats.org/drawingml/2006/main">
          <a:off x="5771007" y="2664298"/>
          <a:ext cx="936081" cy="100811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0.815</cdr:x>
      <cdr:y>0.81141</cdr:y>
    </cdr:from>
    <cdr:to>
      <cdr:x>0.96374</cdr:x>
      <cdr:y>0.81141</cdr:y>
    </cdr:to>
    <cdr:cxnSp macro="">
      <cdr:nvCxnSpPr>
        <cdr:cNvPr id="11" name="Прямая соединительная линия 10"/>
        <cdr:cNvCxnSpPr/>
      </cdr:nvCxnSpPr>
      <cdr:spPr>
        <a:xfrm xmlns:a="http://schemas.openxmlformats.org/drawingml/2006/main">
          <a:off x="6707088" y="3672408"/>
          <a:ext cx="1224071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10.xml><?xml version="1.0" encoding="utf-8"?>
<c:userShapes xmlns:c="http://schemas.openxmlformats.org/drawingml/2006/chart">
  <cdr:relSizeAnchor xmlns:cdr="http://schemas.openxmlformats.org/drawingml/2006/chartDrawing">
    <cdr:from>
      <cdr:x>0.23866</cdr:x>
      <cdr:y>0.71923</cdr:y>
    </cdr:from>
    <cdr:to>
      <cdr:x>0.31955</cdr:x>
      <cdr:y>0.89939</cdr:y>
    </cdr:to>
    <cdr:cxnSp macro="">
      <cdr:nvCxnSpPr>
        <cdr:cNvPr id="3" name="Прямая соединительная линия 2"/>
        <cdr:cNvCxnSpPr/>
      </cdr:nvCxnSpPr>
      <cdr:spPr>
        <a:xfrm xmlns:a="http://schemas.openxmlformats.org/drawingml/2006/main" flipH="1">
          <a:off x="1584175" y="2434145"/>
          <a:ext cx="536914" cy="609744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0.06509</cdr:x>
      <cdr:y>0.89939</cdr:y>
    </cdr:from>
    <cdr:to>
      <cdr:x>0.24076</cdr:x>
      <cdr:y>0.89939</cdr:y>
    </cdr:to>
    <cdr:cxnSp macro="">
      <cdr:nvCxnSpPr>
        <cdr:cNvPr id="5" name="Прямая соединительная линия 4"/>
        <cdr:cNvCxnSpPr/>
      </cdr:nvCxnSpPr>
      <cdr:spPr>
        <a:xfrm xmlns:a="http://schemas.openxmlformats.org/drawingml/2006/main" flipH="1">
          <a:off x="432047" y="3043889"/>
          <a:ext cx="1166051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0.41538</cdr:x>
      <cdr:y>0.50087</cdr:y>
    </cdr:from>
    <cdr:to>
      <cdr:x>0.59678</cdr:x>
      <cdr:y>0.75434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944216" y="1695124"/>
          <a:ext cx="849046" cy="8578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911,3</a:t>
          </a:r>
        </a:p>
        <a:p xmlns:a="http://schemas.openxmlformats.org/drawingml/2006/main">
          <a:pPr algn="ctr"/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(100%)</a:t>
          </a:r>
          <a:endParaRPr lang="ru-RU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0.6509</cdr:x>
      <cdr:y>0.12766</cdr:y>
    </cdr:from>
    <cdr:to>
      <cdr:x>0.84617</cdr:x>
      <cdr:y>0.12766</cdr:y>
    </cdr:to>
    <cdr:cxnSp macro="">
      <cdr:nvCxnSpPr>
        <cdr:cNvPr id="6" name="Прямая соединительная линия 5"/>
        <cdr:cNvCxnSpPr/>
      </cdr:nvCxnSpPr>
      <cdr:spPr>
        <a:xfrm xmlns:a="http://schemas.openxmlformats.org/drawingml/2006/main">
          <a:off x="4320479" y="432048"/>
          <a:ext cx="1296144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0.05424</cdr:x>
      <cdr:y>0.19727</cdr:y>
    </cdr:from>
    <cdr:to>
      <cdr:x>0.28206</cdr:x>
      <cdr:y>0.19727</cdr:y>
    </cdr:to>
    <cdr:cxnSp macro="">
      <cdr:nvCxnSpPr>
        <cdr:cNvPr id="8" name="Прямая соединительная линия 7"/>
        <cdr:cNvCxnSpPr/>
      </cdr:nvCxnSpPr>
      <cdr:spPr>
        <a:xfrm xmlns:a="http://schemas.openxmlformats.org/drawingml/2006/main">
          <a:off x="360039" y="667625"/>
          <a:ext cx="1512168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0.49902</cdr:x>
      <cdr:y>0.12766</cdr:y>
    </cdr:from>
    <cdr:to>
      <cdr:x>0.6509</cdr:x>
      <cdr:y>0.23404</cdr:y>
    </cdr:to>
    <cdr:cxnSp macro="">
      <cdr:nvCxnSpPr>
        <cdr:cNvPr id="20" name="Прямая соединительная линия 19"/>
        <cdr:cNvCxnSpPr/>
      </cdr:nvCxnSpPr>
      <cdr:spPr>
        <a:xfrm xmlns:a="http://schemas.openxmlformats.org/drawingml/2006/main" flipH="1">
          <a:off x="3312367" y="432048"/>
          <a:ext cx="1008112" cy="36004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0.28206</cdr:x>
      <cdr:y>0.19727</cdr:y>
    </cdr:from>
    <cdr:to>
      <cdr:x>0.45563</cdr:x>
      <cdr:y>0.23982</cdr:y>
    </cdr:to>
    <cdr:cxnSp macro="">
      <cdr:nvCxnSpPr>
        <cdr:cNvPr id="17" name="Прямая соединительная линия 16"/>
        <cdr:cNvCxnSpPr/>
      </cdr:nvCxnSpPr>
      <cdr:spPr>
        <a:xfrm xmlns:a="http://schemas.openxmlformats.org/drawingml/2006/main">
          <a:off x="1872207" y="667625"/>
          <a:ext cx="1152128" cy="144016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0.52072</cdr:x>
      <cdr:y>0.23982</cdr:y>
    </cdr:from>
    <cdr:to>
      <cdr:x>0.71599</cdr:x>
      <cdr:y>0.3462</cdr:y>
    </cdr:to>
    <cdr:cxnSp macro="">
      <cdr:nvCxnSpPr>
        <cdr:cNvPr id="10" name="Прямая соединительная линия 9"/>
        <cdr:cNvCxnSpPr/>
      </cdr:nvCxnSpPr>
      <cdr:spPr>
        <a:xfrm xmlns:a="http://schemas.openxmlformats.org/drawingml/2006/main">
          <a:off x="3456383" y="811641"/>
          <a:ext cx="1296144" cy="36004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0.71599</cdr:x>
      <cdr:y>0.3462</cdr:y>
    </cdr:from>
    <cdr:to>
      <cdr:x>0.88522</cdr:x>
      <cdr:y>0.3462</cdr:y>
    </cdr:to>
    <cdr:cxnSp macro="">
      <cdr:nvCxnSpPr>
        <cdr:cNvPr id="12" name="Прямая соединительная линия 11"/>
        <cdr:cNvCxnSpPr/>
      </cdr:nvCxnSpPr>
      <cdr:spPr>
        <a:xfrm xmlns:a="http://schemas.openxmlformats.org/drawingml/2006/main">
          <a:off x="4752527" y="1171681"/>
          <a:ext cx="1123304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0.41223</cdr:x>
      <cdr:y>0.21854</cdr:y>
    </cdr:from>
    <cdr:to>
      <cdr:x>0.50987</cdr:x>
      <cdr:y>0.21854</cdr:y>
    </cdr:to>
    <cdr:cxnSp macro="">
      <cdr:nvCxnSpPr>
        <cdr:cNvPr id="24" name="Прямая соединительная линия 23"/>
        <cdr:cNvCxnSpPr/>
      </cdr:nvCxnSpPr>
      <cdr:spPr>
        <a:xfrm xmlns:a="http://schemas.openxmlformats.org/drawingml/2006/main">
          <a:off x="2736303" y="739633"/>
          <a:ext cx="648072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11.xml><?xml version="1.0" encoding="utf-8"?>
<c:userShapes xmlns:c="http://schemas.openxmlformats.org/drawingml/2006/chart">
  <cdr:relSizeAnchor xmlns:cdr="http://schemas.openxmlformats.org/drawingml/2006/chartDrawing">
    <cdr:from>
      <cdr:x>0.50464</cdr:x>
      <cdr:y>0.2439</cdr:y>
    </cdr:from>
    <cdr:to>
      <cdr:x>0.73626</cdr:x>
      <cdr:y>0.31707</cdr:y>
    </cdr:to>
    <cdr:cxnSp macro="">
      <cdr:nvCxnSpPr>
        <cdr:cNvPr id="5" name="Прямая соединительная линия 4"/>
        <cdr:cNvCxnSpPr/>
      </cdr:nvCxnSpPr>
      <cdr:spPr>
        <a:xfrm xmlns:a="http://schemas.openxmlformats.org/drawingml/2006/main" flipV="1">
          <a:off x="4431379" y="720080"/>
          <a:ext cx="2033950" cy="216015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0.73626</cdr:x>
      <cdr:y>0.2439</cdr:y>
    </cdr:from>
    <cdr:to>
      <cdr:x>0.91377</cdr:x>
      <cdr:y>0.2439</cdr:y>
    </cdr:to>
    <cdr:cxnSp macro="">
      <cdr:nvCxnSpPr>
        <cdr:cNvPr id="7" name="Прямая соединительная линия 6"/>
        <cdr:cNvCxnSpPr/>
      </cdr:nvCxnSpPr>
      <cdr:spPr>
        <a:xfrm xmlns:a="http://schemas.openxmlformats.org/drawingml/2006/main">
          <a:off x="6465329" y="720080"/>
          <a:ext cx="1558763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0.29545</cdr:x>
      <cdr:y>0.4785</cdr:y>
    </cdr:from>
    <cdr:to>
      <cdr:x>0.58073</cdr:x>
      <cdr:y>0.69221</cdr:y>
    </cdr:to>
    <cdr:sp macro="" textlink="">
      <cdr:nvSpPr>
        <cdr:cNvPr id="4" name="TextBox 18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2594426" y="1412689"/>
          <a:ext cx="2505120" cy="630942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square">
          <a:spAutoFit/>
        </a:bodyPr>
        <a:lstStyle xmlns:a="http://schemas.openxmlformats.org/drawingml/2006/main">
          <a:defPPr>
            <a:defRPr lang="ru-RU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9pPr>
        </a:lstStyle>
        <a:p xmlns:a="http://schemas.openxmlformats.org/drawingml/2006/main">
          <a:pPr algn="ctr"/>
          <a:r>
            <a:rPr lang="ru-RU" sz="2400" b="1" dirty="0" smtClean="0">
              <a:latin typeface="Times New Roman" pitchFamily="18" charset="0"/>
              <a:cs typeface="Times New Roman" pitchFamily="18" charset="0"/>
            </a:rPr>
            <a:t>1 368,6</a:t>
          </a:r>
          <a:endParaRPr lang="ru-RU" sz="2400" b="1" dirty="0">
            <a:latin typeface="Times New Roman" pitchFamily="18" charset="0"/>
            <a:cs typeface="Times New Roman" pitchFamily="18" charset="0"/>
          </a:endParaRPr>
        </a:p>
        <a:p xmlns:a="http://schemas.openxmlformats.org/drawingml/2006/main">
          <a:pPr algn="ctr"/>
          <a:r>
            <a:rPr lang="ru-RU" dirty="0">
              <a:latin typeface="Times New Roman" pitchFamily="18" charset="0"/>
              <a:cs typeface="Times New Roman" pitchFamily="18" charset="0"/>
            </a:rPr>
            <a:t>(100%)</a:t>
          </a:r>
        </a:p>
      </cdr:txBody>
    </cdr:sp>
  </cdr:relSizeAnchor>
  <cdr:relSizeAnchor xmlns:cdr="http://schemas.openxmlformats.org/drawingml/2006/chartDrawing">
    <cdr:from>
      <cdr:x>0.0492</cdr:x>
      <cdr:y>0.43902</cdr:y>
    </cdr:from>
    <cdr:to>
      <cdr:x>0.22026</cdr:x>
      <cdr:y>0.43902</cdr:y>
    </cdr:to>
    <cdr:cxnSp macro="">
      <cdr:nvCxnSpPr>
        <cdr:cNvPr id="8" name="Прямая соединительная линия 7"/>
        <cdr:cNvCxnSpPr/>
      </cdr:nvCxnSpPr>
      <cdr:spPr>
        <a:xfrm xmlns:a="http://schemas.openxmlformats.org/drawingml/2006/main">
          <a:off x="432048" y="1296144"/>
          <a:ext cx="1502123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0.2214</cdr:x>
      <cdr:y>0.43902</cdr:y>
    </cdr:from>
    <cdr:to>
      <cdr:x>0.30188</cdr:x>
      <cdr:y>0.60976</cdr:y>
    </cdr:to>
    <cdr:cxnSp macro="">
      <cdr:nvCxnSpPr>
        <cdr:cNvPr id="10" name="Прямая соединительная линия 9"/>
        <cdr:cNvCxnSpPr/>
      </cdr:nvCxnSpPr>
      <cdr:spPr>
        <a:xfrm xmlns:a="http://schemas.openxmlformats.org/drawingml/2006/main">
          <a:off x="1944216" y="1296144"/>
          <a:ext cx="706637" cy="504057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0.54766</cdr:x>
      <cdr:y>0.43902</cdr:y>
    </cdr:from>
    <cdr:to>
      <cdr:x>0.72248</cdr:x>
      <cdr:y>0.75573</cdr:y>
    </cdr:to>
    <cdr:cxnSp macro="">
      <cdr:nvCxnSpPr>
        <cdr:cNvPr id="12" name="Прямая соединительная линия 11"/>
        <cdr:cNvCxnSpPr/>
      </cdr:nvCxnSpPr>
      <cdr:spPr>
        <a:xfrm xmlns:a="http://schemas.openxmlformats.org/drawingml/2006/main">
          <a:off x="4809145" y="1296144"/>
          <a:ext cx="1535146" cy="93502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0.72248</cdr:x>
      <cdr:y>0.75573</cdr:y>
    </cdr:from>
    <cdr:to>
      <cdr:x>0.91667</cdr:x>
      <cdr:y>0.7561</cdr:y>
    </cdr:to>
    <cdr:cxnSp macro="">
      <cdr:nvCxnSpPr>
        <cdr:cNvPr id="15" name="Прямая соединительная линия 14"/>
        <cdr:cNvCxnSpPr/>
      </cdr:nvCxnSpPr>
      <cdr:spPr>
        <a:xfrm xmlns:a="http://schemas.openxmlformats.org/drawingml/2006/main">
          <a:off x="6344291" y="2231164"/>
          <a:ext cx="1705214" cy="1084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0.23605</cdr:x>
      <cdr:y>0.14634</cdr:y>
    </cdr:from>
    <cdr:to>
      <cdr:x>0.36726</cdr:x>
      <cdr:y>0.14634</cdr:y>
    </cdr:to>
    <cdr:cxnSp macro="">
      <cdr:nvCxnSpPr>
        <cdr:cNvPr id="11" name="Прямая соединительная линия 10"/>
        <cdr:cNvCxnSpPr/>
      </cdr:nvCxnSpPr>
      <cdr:spPr>
        <a:xfrm xmlns:a="http://schemas.openxmlformats.org/drawingml/2006/main">
          <a:off x="2072841" y="432048"/>
          <a:ext cx="1152128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0.36726</cdr:x>
      <cdr:y>0.14634</cdr:y>
    </cdr:from>
    <cdr:to>
      <cdr:x>0.49909</cdr:x>
      <cdr:y>0.27969</cdr:y>
    </cdr:to>
    <cdr:cxnSp macro="">
      <cdr:nvCxnSpPr>
        <cdr:cNvPr id="14" name="Прямая соединительная линия 13"/>
        <cdr:cNvCxnSpPr/>
      </cdr:nvCxnSpPr>
      <cdr:spPr>
        <a:xfrm xmlns:a="http://schemas.openxmlformats.org/drawingml/2006/main" flipH="1" flipV="1">
          <a:off x="3224969" y="432048"/>
          <a:ext cx="1157670" cy="39368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12.xml><?xml version="1.0" encoding="utf-8"?>
<c:userShapes xmlns:c="http://schemas.openxmlformats.org/drawingml/2006/chart">
  <cdr:relSizeAnchor xmlns:cdr="http://schemas.openxmlformats.org/drawingml/2006/chartDrawing">
    <cdr:from>
      <cdr:x>0.32198</cdr:x>
      <cdr:y>0.17071</cdr:y>
    </cdr:from>
    <cdr:to>
      <cdr:x>0.48077</cdr:x>
      <cdr:y>0.24871</cdr:y>
    </cdr:to>
    <cdr:cxnSp macro="">
      <cdr:nvCxnSpPr>
        <cdr:cNvPr id="3" name="Прямая соединительная линия 2"/>
        <cdr:cNvCxnSpPr/>
      </cdr:nvCxnSpPr>
      <cdr:spPr>
        <a:xfrm xmlns:a="http://schemas.openxmlformats.org/drawingml/2006/main" flipH="1" flipV="1">
          <a:off x="2448273" y="504057"/>
          <a:ext cx="1207438" cy="230336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0.12311</cdr:x>
      <cdr:y>0.17071</cdr:y>
    </cdr:from>
    <cdr:to>
      <cdr:x>0.32198</cdr:x>
      <cdr:y>0.17071</cdr:y>
    </cdr:to>
    <cdr:cxnSp macro="">
      <cdr:nvCxnSpPr>
        <cdr:cNvPr id="5" name="Прямая соединительная линия 4"/>
        <cdr:cNvCxnSpPr/>
      </cdr:nvCxnSpPr>
      <cdr:spPr>
        <a:xfrm xmlns:a="http://schemas.openxmlformats.org/drawingml/2006/main" flipH="1">
          <a:off x="936104" y="504056"/>
          <a:ext cx="1512168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0.41538</cdr:x>
      <cdr:y>0.50087</cdr:y>
    </cdr:from>
    <cdr:to>
      <cdr:x>0.59678</cdr:x>
      <cdr:y>0.75434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944216" y="1695124"/>
          <a:ext cx="849046" cy="8578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14,2</a:t>
          </a:r>
        </a:p>
        <a:p xmlns:a="http://schemas.openxmlformats.org/drawingml/2006/main">
          <a:pPr algn="ctr"/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(100%)</a:t>
          </a:r>
          <a:endParaRPr lang="ru-RU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0.73865</cdr:x>
      <cdr:y>0.48774</cdr:y>
    </cdr:from>
    <cdr:to>
      <cdr:x>0.94295</cdr:x>
      <cdr:y>0.48774</cdr:y>
    </cdr:to>
    <cdr:cxnSp macro="">
      <cdr:nvCxnSpPr>
        <cdr:cNvPr id="6" name="Прямая соединительная линия 5"/>
        <cdr:cNvCxnSpPr/>
      </cdr:nvCxnSpPr>
      <cdr:spPr>
        <a:xfrm xmlns:a="http://schemas.openxmlformats.org/drawingml/2006/main">
          <a:off x="5616624" y="1440160"/>
          <a:ext cx="1553470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0.66289</cdr:x>
      <cdr:y>0.48774</cdr:y>
    </cdr:from>
    <cdr:to>
      <cdr:x>0.73865</cdr:x>
      <cdr:y>0.5609</cdr:y>
    </cdr:to>
    <cdr:cxnSp macro="">
      <cdr:nvCxnSpPr>
        <cdr:cNvPr id="20" name="Прямая соединительная линия 19"/>
        <cdr:cNvCxnSpPr/>
      </cdr:nvCxnSpPr>
      <cdr:spPr>
        <a:xfrm xmlns:a="http://schemas.openxmlformats.org/drawingml/2006/main" flipH="1">
          <a:off x="5040560" y="1440174"/>
          <a:ext cx="576039" cy="21601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13.xml><?xml version="1.0" encoding="utf-8"?>
<c:userShapes xmlns:c="http://schemas.openxmlformats.org/drawingml/2006/chart">
  <cdr:relSizeAnchor xmlns:cdr="http://schemas.openxmlformats.org/drawingml/2006/chartDrawing">
    <cdr:from>
      <cdr:x>0.32755</cdr:x>
      <cdr:y>0.77473</cdr:y>
    </cdr:from>
    <cdr:to>
      <cdr:x>0.38789</cdr:x>
      <cdr:y>0.82472</cdr:y>
    </cdr:to>
    <cdr:cxnSp macro="">
      <cdr:nvCxnSpPr>
        <cdr:cNvPr id="3" name="Прямая соединительная линия 2"/>
        <cdr:cNvCxnSpPr/>
      </cdr:nvCxnSpPr>
      <cdr:spPr>
        <a:xfrm xmlns:a="http://schemas.openxmlformats.org/drawingml/2006/main" flipH="1">
          <a:off x="2736304" y="2232240"/>
          <a:ext cx="504031" cy="144024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0.18964</cdr:x>
      <cdr:y>0.82472</cdr:y>
    </cdr:from>
    <cdr:to>
      <cdr:x>0.32755</cdr:x>
      <cdr:y>0.82472</cdr:y>
    </cdr:to>
    <cdr:cxnSp macro="">
      <cdr:nvCxnSpPr>
        <cdr:cNvPr id="5" name="Прямая соединительная линия 4"/>
        <cdr:cNvCxnSpPr/>
      </cdr:nvCxnSpPr>
      <cdr:spPr>
        <a:xfrm xmlns:a="http://schemas.openxmlformats.org/drawingml/2006/main" flipH="1">
          <a:off x="1584176" y="2376264"/>
          <a:ext cx="1152128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0.4093</cdr:x>
      <cdr:y>0.5</cdr:y>
    </cdr:from>
    <cdr:to>
      <cdr:x>0.5907</cdr:x>
      <cdr:y>0.77473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419188" y="1440656"/>
          <a:ext cx="1515370" cy="79159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8 727,5</a:t>
          </a:r>
        </a:p>
        <a:p xmlns:a="http://schemas.openxmlformats.org/drawingml/2006/main">
          <a:pPr algn="ctr"/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(100%)</a:t>
          </a:r>
          <a:endParaRPr lang="ru-RU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0.53718</cdr:x>
      <cdr:y>0.14995</cdr:y>
    </cdr:from>
    <cdr:to>
      <cdr:x>0.76717</cdr:x>
      <cdr:y>0.15014</cdr:y>
    </cdr:to>
    <cdr:cxnSp macro="">
      <cdr:nvCxnSpPr>
        <cdr:cNvPr id="6" name="Прямая соединительная линия 5"/>
        <cdr:cNvCxnSpPr/>
      </cdr:nvCxnSpPr>
      <cdr:spPr>
        <a:xfrm xmlns:a="http://schemas.openxmlformats.org/drawingml/2006/main" flipV="1">
          <a:off x="4487466" y="432048"/>
          <a:ext cx="1921246" cy="552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0.23274</cdr:x>
      <cdr:y>0.12496</cdr:y>
    </cdr:from>
    <cdr:to>
      <cdr:x>0.39651</cdr:x>
      <cdr:y>0.12496</cdr:y>
    </cdr:to>
    <cdr:cxnSp macro="">
      <cdr:nvCxnSpPr>
        <cdr:cNvPr id="8" name="Прямая соединительная линия 7"/>
        <cdr:cNvCxnSpPr/>
      </cdr:nvCxnSpPr>
      <cdr:spPr>
        <a:xfrm xmlns:a="http://schemas.openxmlformats.org/drawingml/2006/main">
          <a:off x="1944216" y="360040"/>
          <a:ext cx="1368128" cy="9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0.06896</cdr:x>
      <cdr:y>0.44984</cdr:y>
    </cdr:from>
    <cdr:to>
      <cdr:x>0.23274</cdr:x>
      <cdr:y>0.44985</cdr:y>
    </cdr:to>
    <cdr:cxnSp macro="">
      <cdr:nvCxnSpPr>
        <cdr:cNvPr id="14" name="Прямая соединительная линия 13"/>
        <cdr:cNvCxnSpPr/>
      </cdr:nvCxnSpPr>
      <cdr:spPr>
        <a:xfrm xmlns:a="http://schemas.openxmlformats.org/drawingml/2006/main">
          <a:off x="576064" y="1296144"/>
          <a:ext cx="1368152" cy="1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0.23274</cdr:x>
      <cdr:y>0.27491</cdr:y>
    </cdr:from>
    <cdr:to>
      <cdr:x>0.44823</cdr:x>
      <cdr:y>0.44984</cdr:y>
    </cdr:to>
    <cdr:cxnSp macro="">
      <cdr:nvCxnSpPr>
        <cdr:cNvPr id="18" name="Прямая соединительная линия 17"/>
        <cdr:cNvCxnSpPr/>
      </cdr:nvCxnSpPr>
      <cdr:spPr>
        <a:xfrm xmlns:a="http://schemas.openxmlformats.org/drawingml/2006/main" flipV="1">
          <a:off x="1944216" y="792088"/>
          <a:ext cx="1800165" cy="504056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0.49133</cdr:x>
      <cdr:y>0.15014</cdr:y>
    </cdr:from>
    <cdr:to>
      <cdr:x>0.53718</cdr:x>
      <cdr:y>0.22492</cdr:y>
    </cdr:to>
    <cdr:cxnSp macro="">
      <cdr:nvCxnSpPr>
        <cdr:cNvPr id="20" name="Прямая соединительная линия 19"/>
        <cdr:cNvCxnSpPr/>
      </cdr:nvCxnSpPr>
      <cdr:spPr>
        <a:xfrm xmlns:a="http://schemas.openxmlformats.org/drawingml/2006/main" flipH="1">
          <a:off x="4104456" y="432600"/>
          <a:ext cx="383013" cy="215472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0.39651</cdr:x>
      <cdr:y>0.12496</cdr:y>
    </cdr:from>
    <cdr:to>
      <cdr:x>0.48271</cdr:x>
      <cdr:y>0.22492</cdr:y>
    </cdr:to>
    <cdr:cxnSp macro="">
      <cdr:nvCxnSpPr>
        <cdr:cNvPr id="17" name="Прямая соединительная линия 16"/>
        <cdr:cNvCxnSpPr/>
      </cdr:nvCxnSpPr>
      <cdr:spPr>
        <a:xfrm xmlns:a="http://schemas.openxmlformats.org/drawingml/2006/main">
          <a:off x="3312344" y="360049"/>
          <a:ext cx="720104" cy="288023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0.61201</cdr:x>
      <cdr:y>0.44984</cdr:y>
    </cdr:from>
    <cdr:to>
      <cdr:x>0.74993</cdr:x>
      <cdr:y>0.59979</cdr:y>
    </cdr:to>
    <cdr:cxnSp macro="">
      <cdr:nvCxnSpPr>
        <cdr:cNvPr id="10" name="Прямая соединительная линия 9"/>
        <cdr:cNvCxnSpPr/>
      </cdr:nvCxnSpPr>
      <cdr:spPr>
        <a:xfrm xmlns:a="http://schemas.openxmlformats.org/drawingml/2006/main">
          <a:off x="5112577" y="1296130"/>
          <a:ext cx="1152119" cy="432062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0.74993</cdr:x>
      <cdr:y>0.59979</cdr:y>
    </cdr:from>
    <cdr:to>
      <cdr:x>0.91054</cdr:x>
      <cdr:y>0.59979</cdr:y>
    </cdr:to>
    <cdr:cxnSp macro="">
      <cdr:nvCxnSpPr>
        <cdr:cNvPr id="12" name="Прямая соединительная линия 11"/>
        <cdr:cNvCxnSpPr/>
      </cdr:nvCxnSpPr>
      <cdr:spPr>
        <a:xfrm xmlns:a="http://schemas.openxmlformats.org/drawingml/2006/main">
          <a:off x="6264696" y="1728192"/>
          <a:ext cx="1341695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14.xml><?xml version="1.0" encoding="utf-8"?>
<c:userShapes xmlns:c="http://schemas.openxmlformats.org/drawingml/2006/chart">
  <cdr:relSizeAnchor xmlns:cdr="http://schemas.openxmlformats.org/drawingml/2006/chartDrawing">
    <cdr:from>
      <cdr:x>0.32997</cdr:x>
      <cdr:y>0.2281</cdr:y>
    </cdr:from>
    <cdr:to>
      <cdr:x>0.5</cdr:x>
      <cdr:y>0.27488</cdr:y>
    </cdr:to>
    <cdr:cxnSp macro="">
      <cdr:nvCxnSpPr>
        <cdr:cNvPr id="3" name="Прямая соединительная линия 2"/>
        <cdr:cNvCxnSpPr/>
      </cdr:nvCxnSpPr>
      <cdr:spPr>
        <a:xfrm xmlns:a="http://schemas.openxmlformats.org/drawingml/2006/main" flipH="1">
          <a:off x="2518609" y="702207"/>
          <a:ext cx="1297816" cy="144016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0.15072</cdr:x>
      <cdr:y>0.27488</cdr:y>
    </cdr:from>
    <cdr:to>
      <cdr:x>0.32997</cdr:x>
      <cdr:y>0.27488</cdr:y>
    </cdr:to>
    <cdr:cxnSp macro="">
      <cdr:nvCxnSpPr>
        <cdr:cNvPr id="5" name="Прямая соединительная линия 4"/>
        <cdr:cNvCxnSpPr/>
      </cdr:nvCxnSpPr>
      <cdr:spPr>
        <a:xfrm xmlns:a="http://schemas.openxmlformats.org/drawingml/2006/main" flipH="1" flipV="1">
          <a:off x="1150423" y="846210"/>
          <a:ext cx="1368186" cy="13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0.42795</cdr:x>
      <cdr:y>0.5</cdr:y>
    </cdr:from>
    <cdr:to>
      <cdr:x>0.60935</cdr:x>
      <cdr:y>0.75347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266469" y="1539235"/>
          <a:ext cx="1384599" cy="7803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835,7</a:t>
          </a:r>
        </a:p>
        <a:p xmlns:a="http://schemas.openxmlformats.org/drawingml/2006/main">
          <a:pPr algn="ctr"/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(100%)</a:t>
          </a:r>
          <a:endParaRPr lang="ru-RU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0.7545</cdr:x>
      <cdr:y>0.88305</cdr:y>
    </cdr:from>
    <cdr:to>
      <cdr:x>0.84906</cdr:x>
      <cdr:y>0.88305</cdr:y>
    </cdr:to>
    <cdr:cxnSp macro="">
      <cdr:nvCxnSpPr>
        <cdr:cNvPr id="6" name="Прямая соединительная линия 5"/>
        <cdr:cNvCxnSpPr/>
      </cdr:nvCxnSpPr>
      <cdr:spPr>
        <a:xfrm xmlns:a="http://schemas.openxmlformats.org/drawingml/2006/main">
          <a:off x="5758969" y="2718431"/>
          <a:ext cx="721762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0.66016</cdr:x>
      <cdr:y>0.55557</cdr:y>
    </cdr:from>
    <cdr:to>
      <cdr:x>0.7545</cdr:x>
      <cdr:y>0.88305</cdr:y>
    </cdr:to>
    <cdr:cxnSp macro="">
      <cdr:nvCxnSpPr>
        <cdr:cNvPr id="20" name="Прямая соединительная линия 19"/>
        <cdr:cNvCxnSpPr/>
      </cdr:nvCxnSpPr>
      <cdr:spPr>
        <a:xfrm xmlns:a="http://schemas.openxmlformats.org/drawingml/2006/main" flipH="1" flipV="1">
          <a:off x="5038903" y="1710307"/>
          <a:ext cx="720066" cy="1008124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15.xml><?xml version="1.0" encoding="utf-8"?>
<c:userShapes xmlns:c="http://schemas.openxmlformats.org/drawingml/2006/chart">
  <cdr:relSizeAnchor xmlns:cdr="http://schemas.openxmlformats.org/drawingml/2006/chartDrawing">
    <cdr:from>
      <cdr:x>0.53157</cdr:x>
      <cdr:y>0.34073</cdr:y>
    </cdr:from>
    <cdr:to>
      <cdr:x>0.89931</cdr:x>
      <cdr:y>0.34073</cdr:y>
    </cdr:to>
    <cdr:cxnSp macro="">
      <cdr:nvCxnSpPr>
        <cdr:cNvPr id="5" name="Прямая соединительная линия 4"/>
        <cdr:cNvCxnSpPr/>
      </cdr:nvCxnSpPr>
      <cdr:spPr>
        <a:xfrm xmlns:a="http://schemas.openxmlformats.org/drawingml/2006/main">
          <a:off x="4248844" y="1079649"/>
          <a:ext cx="2939357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0.28947</cdr:x>
      <cdr:y>0.49833</cdr:y>
    </cdr:from>
    <cdr:to>
      <cdr:x>0.57475</cdr:x>
      <cdr:y>0.69745</cdr:y>
    </cdr:to>
    <cdr:sp macro="" textlink="">
      <cdr:nvSpPr>
        <cdr:cNvPr id="4" name="TextBox 18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2313752" y="1579033"/>
          <a:ext cx="2280260" cy="630942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square">
          <a:spAutoFit/>
        </a:bodyPr>
        <a:lstStyle xmlns:a="http://schemas.openxmlformats.org/drawingml/2006/main">
          <a:defPPr>
            <a:defRPr lang="ru-RU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9pPr>
        </a:lstStyle>
        <a:p xmlns:a="http://schemas.openxmlformats.org/drawingml/2006/main">
          <a:pPr algn="ctr"/>
          <a:r>
            <a:rPr lang="ru-RU" sz="2400" b="1" dirty="0" smtClean="0">
              <a:latin typeface="Times New Roman" pitchFamily="18" charset="0"/>
              <a:cs typeface="Times New Roman" pitchFamily="18" charset="0"/>
            </a:rPr>
            <a:t>252,0</a:t>
          </a:r>
          <a:endParaRPr lang="ru-RU" sz="2400" b="1" dirty="0">
            <a:latin typeface="Times New Roman" pitchFamily="18" charset="0"/>
            <a:cs typeface="Times New Roman" pitchFamily="18" charset="0"/>
          </a:endParaRPr>
        </a:p>
        <a:p xmlns:a="http://schemas.openxmlformats.org/drawingml/2006/main">
          <a:pPr algn="ctr"/>
          <a:r>
            <a:rPr lang="ru-RU" dirty="0">
              <a:latin typeface="Times New Roman" pitchFamily="18" charset="0"/>
              <a:cs typeface="Times New Roman" pitchFamily="18" charset="0"/>
            </a:rPr>
            <a:t>(100%)</a:t>
          </a:r>
        </a:p>
      </cdr:txBody>
    </cdr:sp>
  </cdr:relSizeAnchor>
  <cdr:relSizeAnchor xmlns:cdr="http://schemas.openxmlformats.org/drawingml/2006/chartDrawing">
    <cdr:from>
      <cdr:x>0.04509</cdr:x>
      <cdr:y>0.45435</cdr:y>
    </cdr:from>
    <cdr:to>
      <cdr:x>0.21615</cdr:x>
      <cdr:y>0.45435</cdr:y>
    </cdr:to>
    <cdr:cxnSp macro="">
      <cdr:nvCxnSpPr>
        <cdr:cNvPr id="8" name="Прямая соединительная линия 7"/>
        <cdr:cNvCxnSpPr/>
      </cdr:nvCxnSpPr>
      <cdr:spPr>
        <a:xfrm xmlns:a="http://schemas.openxmlformats.org/drawingml/2006/main">
          <a:off x="360412" y="1439689"/>
          <a:ext cx="1367293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0.21626</cdr:x>
      <cdr:y>0.45435</cdr:y>
    </cdr:from>
    <cdr:to>
      <cdr:x>0.29734</cdr:x>
      <cdr:y>0.54525</cdr:y>
    </cdr:to>
    <cdr:cxnSp macro="">
      <cdr:nvCxnSpPr>
        <cdr:cNvPr id="10" name="Прямая соединительная линия 9"/>
        <cdr:cNvCxnSpPr/>
      </cdr:nvCxnSpPr>
      <cdr:spPr>
        <a:xfrm xmlns:a="http://schemas.openxmlformats.org/drawingml/2006/main">
          <a:off x="1728564" y="1439689"/>
          <a:ext cx="648093" cy="288017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0.58715</cdr:x>
      <cdr:y>0.58677</cdr:y>
    </cdr:from>
    <cdr:to>
      <cdr:x>0.72976</cdr:x>
      <cdr:y>0.70433</cdr:y>
    </cdr:to>
    <cdr:cxnSp macro="">
      <cdr:nvCxnSpPr>
        <cdr:cNvPr id="12" name="Прямая соединительная линия 11"/>
        <cdr:cNvCxnSpPr/>
      </cdr:nvCxnSpPr>
      <cdr:spPr>
        <a:xfrm xmlns:a="http://schemas.openxmlformats.org/drawingml/2006/main">
          <a:off x="4693126" y="1859269"/>
          <a:ext cx="1139894" cy="372508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0.72824</cdr:x>
      <cdr:y>0.70433</cdr:y>
    </cdr:from>
    <cdr:to>
      <cdr:x>0.89931</cdr:x>
      <cdr:y>0.70433</cdr:y>
    </cdr:to>
    <cdr:cxnSp macro="">
      <cdr:nvCxnSpPr>
        <cdr:cNvPr id="15" name="Прямая соединительная линия 14"/>
        <cdr:cNvCxnSpPr/>
      </cdr:nvCxnSpPr>
      <cdr:spPr>
        <a:xfrm xmlns:a="http://schemas.openxmlformats.org/drawingml/2006/main">
          <a:off x="5820907" y="2231777"/>
          <a:ext cx="1367294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16.xml><?xml version="1.0" encoding="utf-8"?>
<c:userShapes xmlns:c="http://schemas.openxmlformats.org/drawingml/2006/chart">
  <cdr:relSizeAnchor xmlns:cdr="http://schemas.openxmlformats.org/drawingml/2006/chartDrawing">
    <cdr:from>
      <cdr:x>0.41394</cdr:x>
      <cdr:y>0.45337</cdr:y>
    </cdr:from>
    <cdr:to>
      <cdr:x>0.61475</cdr:x>
      <cdr:y>0.78472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177195" y="1371152"/>
          <a:ext cx="1056208" cy="100211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426,1</a:t>
          </a:r>
        </a:p>
        <a:p xmlns:a="http://schemas.openxmlformats.org/drawingml/2006/main">
          <a:pPr algn="ctr"/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(100%)</a:t>
          </a:r>
          <a:endParaRPr lang="ru-RU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0.76147</cdr:x>
      <cdr:y>0.2445</cdr:y>
    </cdr:from>
    <cdr:to>
      <cdr:x>0.90829</cdr:x>
      <cdr:y>0.2445</cdr:y>
    </cdr:to>
    <cdr:cxnSp macro="">
      <cdr:nvCxnSpPr>
        <cdr:cNvPr id="8" name="Прямая соединительная линия 7"/>
        <cdr:cNvCxnSpPr/>
      </cdr:nvCxnSpPr>
      <cdr:spPr>
        <a:xfrm xmlns:a="http://schemas.openxmlformats.org/drawingml/2006/main">
          <a:off x="5976664" y="792260"/>
          <a:ext cx="1152427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0.6422</cdr:x>
      <cdr:y>0.24444</cdr:y>
    </cdr:from>
    <cdr:to>
      <cdr:x>0.76147</cdr:x>
      <cdr:y>0.37778</cdr:y>
    </cdr:to>
    <cdr:cxnSp macro="">
      <cdr:nvCxnSpPr>
        <cdr:cNvPr id="10" name="Прямая соединительная линия 9"/>
        <cdr:cNvCxnSpPr/>
      </cdr:nvCxnSpPr>
      <cdr:spPr>
        <a:xfrm xmlns:a="http://schemas.openxmlformats.org/drawingml/2006/main" flipH="1">
          <a:off x="5040560" y="792088"/>
          <a:ext cx="936104" cy="432048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0.08257</cdr:x>
      <cdr:y>0.6445</cdr:y>
    </cdr:from>
    <cdr:to>
      <cdr:x>0.27798</cdr:x>
      <cdr:y>0.6445</cdr:y>
    </cdr:to>
    <cdr:cxnSp macro="">
      <cdr:nvCxnSpPr>
        <cdr:cNvPr id="4" name="Прямая соединительная линия 3"/>
        <cdr:cNvCxnSpPr/>
      </cdr:nvCxnSpPr>
      <cdr:spPr>
        <a:xfrm xmlns:a="http://schemas.openxmlformats.org/drawingml/2006/main">
          <a:off x="648072" y="2088404"/>
          <a:ext cx="1533748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0.2844</cdr:x>
      <cdr:y>0.51111</cdr:y>
    </cdr:from>
    <cdr:to>
      <cdr:x>0.37615</cdr:x>
      <cdr:y>0.6445</cdr:y>
    </cdr:to>
    <cdr:cxnSp macro="">
      <cdr:nvCxnSpPr>
        <cdr:cNvPr id="6" name="Прямая соединительная линия 5"/>
        <cdr:cNvCxnSpPr/>
      </cdr:nvCxnSpPr>
      <cdr:spPr>
        <a:xfrm xmlns:a="http://schemas.openxmlformats.org/drawingml/2006/main" flipV="1">
          <a:off x="2232248" y="1656182"/>
          <a:ext cx="720105" cy="432222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17.xml><?xml version="1.0" encoding="utf-8"?>
<c:userShapes xmlns:c="http://schemas.openxmlformats.org/drawingml/2006/chart">
  <cdr:relSizeAnchor xmlns:cdr="http://schemas.openxmlformats.org/drawingml/2006/chartDrawing">
    <cdr:from>
      <cdr:x>0.41394</cdr:x>
      <cdr:y>0.45337</cdr:y>
    </cdr:from>
    <cdr:to>
      <cdr:x>0.61475</cdr:x>
      <cdr:y>0.78472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177195" y="1371152"/>
          <a:ext cx="1056208" cy="100211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66,4</a:t>
          </a:r>
        </a:p>
        <a:p xmlns:a="http://schemas.openxmlformats.org/drawingml/2006/main">
          <a:pPr algn="ctr"/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(100%)</a:t>
          </a:r>
          <a:endParaRPr lang="ru-RU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0.76147</cdr:x>
      <cdr:y>0.24444</cdr:y>
    </cdr:from>
    <cdr:to>
      <cdr:x>0.91743</cdr:x>
      <cdr:y>0.24444</cdr:y>
    </cdr:to>
    <cdr:cxnSp macro="">
      <cdr:nvCxnSpPr>
        <cdr:cNvPr id="8" name="Прямая соединительная линия 7"/>
        <cdr:cNvCxnSpPr/>
      </cdr:nvCxnSpPr>
      <cdr:spPr>
        <a:xfrm xmlns:a="http://schemas.openxmlformats.org/drawingml/2006/main">
          <a:off x="5976681" y="792074"/>
          <a:ext cx="1224119" cy="14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0.6422</cdr:x>
      <cdr:y>0.24444</cdr:y>
    </cdr:from>
    <cdr:to>
      <cdr:x>0.76147</cdr:x>
      <cdr:y>0.37778</cdr:y>
    </cdr:to>
    <cdr:cxnSp macro="">
      <cdr:nvCxnSpPr>
        <cdr:cNvPr id="10" name="Прямая соединительная линия 9"/>
        <cdr:cNvCxnSpPr/>
      </cdr:nvCxnSpPr>
      <cdr:spPr>
        <a:xfrm xmlns:a="http://schemas.openxmlformats.org/drawingml/2006/main" flipH="1">
          <a:off x="5040560" y="792088"/>
          <a:ext cx="936104" cy="432048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0.08257</cdr:x>
      <cdr:y>0.64444</cdr:y>
    </cdr:from>
    <cdr:to>
      <cdr:x>0.2844</cdr:x>
      <cdr:y>0.64444</cdr:y>
    </cdr:to>
    <cdr:cxnSp macro="">
      <cdr:nvCxnSpPr>
        <cdr:cNvPr id="4" name="Прямая соединительная линия 3"/>
        <cdr:cNvCxnSpPr/>
      </cdr:nvCxnSpPr>
      <cdr:spPr>
        <a:xfrm xmlns:a="http://schemas.openxmlformats.org/drawingml/2006/main">
          <a:off x="648072" y="2088232"/>
          <a:ext cx="1584176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0.2844</cdr:x>
      <cdr:y>0.51111</cdr:y>
    </cdr:from>
    <cdr:to>
      <cdr:x>0.37615</cdr:x>
      <cdr:y>0.64444</cdr:y>
    </cdr:to>
    <cdr:cxnSp macro="">
      <cdr:nvCxnSpPr>
        <cdr:cNvPr id="6" name="Прямая соединительная линия 5"/>
        <cdr:cNvCxnSpPr/>
      </cdr:nvCxnSpPr>
      <cdr:spPr>
        <a:xfrm xmlns:a="http://schemas.openxmlformats.org/drawingml/2006/main" flipV="1">
          <a:off x="2232248" y="1656185"/>
          <a:ext cx="720134" cy="432047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0.88889</cdr:x>
      <cdr:y>0.35083</cdr:y>
    </cdr:from>
    <cdr:to>
      <cdr:x>1</cdr:x>
      <cdr:y>0.55286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7427168" y="1587822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0.90546</cdr:x>
      <cdr:y>0.76915</cdr:y>
    </cdr:from>
    <cdr:to>
      <cdr:x>0.98545</cdr:x>
      <cdr:y>0.83704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8965256" y="4078526"/>
          <a:ext cx="792088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3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10</a:t>
          </a:r>
          <a:r>
            <a:rPr lang="en-US" sz="13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965,0</a:t>
          </a:r>
          <a:endParaRPr lang="ru-RU" sz="13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0.90546</cdr:x>
      <cdr:y>0.2667</cdr:y>
    </cdr:from>
    <cdr:to>
      <cdr:x>0.97818</cdr:x>
      <cdr:y>0.33055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8965256" y="1414230"/>
          <a:ext cx="720080" cy="33855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3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11 552,9</a:t>
          </a:r>
          <a:endParaRPr lang="ru-RU" sz="13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0.24393</cdr:x>
      <cdr:y>0.71483</cdr:y>
    </cdr:from>
    <cdr:to>
      <cdr:x>0.29456</cdr:x>
      <cdr:y>0.76915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415239" y="3790494"/>
          <a:ext cx="501345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3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+ </a:t>
          </a:r>
          <a:r>
            <a:rPr lang="en-US" sz="13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9,4</a:t>
          </a:r>
          <a:r>
            <a:rPr lang="ru-RU" sz="13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%</a:t>
          </a:r>
          <a:endParaRPr lang="ru-RU" sz="1300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0.24403</cdr:x>
      <cdr:y>0.47456</cdr:y>
    </cdr:from>
    <cdr:to>
      <cdr:x>0.30899</cdr:x>
      <cdr:y>0.52406</cdr:y>
    </cdr:to>
    <cdr:sp macro="" textlink="">
      <cdr:nvSpPr>
        <cdr:cNvPr id="3" name="TextBox 2"/>
        <cdr:cNvSpPr txBox="1"/>
      </cdr:nvSpPr>
      <cdr:spPr>
        <a:xfrm xmlns:a="http://schemas.openxmlformats.org/drawingml/2006/main" rot="10800000" flipV="1">
          <a:off x="2644666" y="2584792"/>
          <a:ext cx="703966" cy="26959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3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+ 8,4%</a:t>
          </a:r>
          <a:endParaRPr lang="ru-RU" sz="1300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0.43477</cdr:x>
      <cdr:y>0.38166</cdr:y>
    </cdr:from>
    <cdr:to>
      <cdr:x>0.54519</cdr:x>
      <cdr:y>0.75448</cdr:y>
    </cdr:to>
    <cdr:sp macro="" textlink="">
      <cdr:nvSpPr>
        <cdr:cNvPr id="13" name="TextBox 12"/>
        <cdr:cNvSpPr txBox="1"/>
      </cdr:nvSpPr>
      <cdr:spPr>
        <a:xfrm xmlns:a="http://schemas.openxmlformats.org/drawingml/2006/main">
          <a:off x="3600400" y="936104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0.43477</cdr:x>
      <cdr:y>0.41102</cdr:y>
    </cdr:from>
    <cdr:to>
      <cdr:x>0.54519</cdr:x>
      <cdr:y>0.78384</cdr:y>
    </cdr:to>
    <cdr:sp macro="" textlink="">
      <cdr:nvSpPr>
        <cdr:cNvPr id="14" name="TextBox 13"/>
        <cdr:cNvSpPr txBox="1"/>
      </cdr:nvSpPr>
      <cdr:spPr>
        <a:xfrm xmlns:a="http://schemas.openxmlformats.org/drawingml/2006/main">
          <a:off x="3600400" y="1008112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en-US" sz="16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</a:t>
          </a:r>
          <a:r>
            <a:rPr lang="ru-RU" sz="16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3 766,6</a:t>
          </a:r>
        </a:p>
        <a:p xmlns:a="http://schemas.openxmlformats.org/drawingml/2006/main">
          <a:pPr algn="ctr"/>
          <a:r>
            <a: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(100%)</a:t>
          </a:r>
          <a:endParaRPr lang="ru-RU" sz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0.11304</cdr:x>
      <cdr:y>0.64589</cdr:y>
    </cdr:from>
    <cdr:to>
      <cdr:x>0.26956</cdr:x>
      <cdr:y>0.88076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936104" y="1584176"/>
          <a:ext cx="1296144" cy="57606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0.46955</cdr:x>
      <cdr:y>0.47292</cdr:y>
    </cdr:from>
    <cdr:to>
      <cdr:x>0.57997</cdr:x>
      <cdr:y>0.80656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3888432" y="1296144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0.4658</cdr:x>
      <cdr:y>0.50843</cdr:y>
    </cdr:from>
    <cdr:to>
      <cdr:x>0.57622</cdr:x>
      <cdr:y>0.84206</cdr:y>
    </cdr:to>
    <cdr:sp macro="" textlink="">
      <cdr:nvSpPr>
        <cdr:cNvPr id="9" name="TextBox 8"/>
        <cdr:cNvSpPr txBox="1"/>
      </cdr:nvSpPr>
      <cdr:spPr>
        <a:xfrm xmlns:a="http://schemas.openxmlformats.org/drawingml/2006/main">
          <a:off x="4293270" y="1318000"/>
          <a:ext cx="1017744" cy="86486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ru-RU" sz="16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6 </a:t>
          </a:r>
          <a:r>
            <a:rPr lang="en-US" sz="16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933,4</a:t>
          </a:r>
          <a:endParaRPr lang="ru-RU" sz="1600" b="1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 xmlns:a="http://schemas.openxmlformats.org/drawingml/2006/main">
          <a:pPr algn="ctr"/>
          <a:r>
            <a: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(100%)</a:t>
          </a:r>
          <a:endParaRPr lang="ru-RU" sz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0.46618</cdr:x>
      <cdr:y>0.41421</cdr:y>
    </cdr:from>
    <cdr:to>
      <cdr:x>0.58502</cdr:x>
      <cdr:y>0.58579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898776" y="2207133"/>
          <a:ext cx="993890" cy="91432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2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6 </a:t>
          </a:r>
          <a:r>
            <a:rPr lang="ru-RU" sz="2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182,9</a:t>
          </a:r>
        </a:p>
        <a:p xmlns:a="http://schemas.openxmlformats.org/drawingml/2006/main">
          <a:pPr algn="ctr"/>
          <a:r>
            <a: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(100%)</a:t>
          </a:r>
          <a:endParaRPr lang="ru-RU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0.76923</cdr:x>
      <cdr:y>0.23288</cdr:y>
    </cdr:from>
    <cdr:to>
      <cdr:x>0.91201</cdr:x>
      <cdr:y>0.23573</cdr:y>
    </cdr:to>
    <cdr:cxnSp macro="">
      <cdr:nvCxnSpPr>
        <cdr:cNvPr id="4" name="Прямая соединительная линия 3"/>
        <cdr:cNvCxnSpPr/>
      </cdr:nvCxnSpPr>
      <cdr:spPr>
        <a:xfrm xmlns:a="http://schemas.openxmlformats.org/drawingml/2006/main" flipV="1">
          <a:off x="6480720" y="1224136"/>
          <a:ext cx="1202913" cy="14981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0.7094</cdr:x>
      <cdr:y>0.23288</cdr:y>
    </cdr:from>
    <cdr:to>
      <cdr:x>0.76923</cdr:x>
      <cdr:y>0.34247</cdr:y>
    </cdr:to>
    <cdr:cxnSp macro="">
      <cdr:nvCxnSpPr>
        <cdr:cNvPr id="7" name="Прямая соединительная линия 6"/>
        <cdr:cNvCxnSpPr/>
      </cdr:nvCxnSpPr>
      <cdr:spPr>
        <a:xfrm xmlns:a="http://schemas.openxmlformats.org/drawingml/2006/main" flipH="1">
          <a:off x="5976666" y="1224136"/>
          <a:ext cx="504054" cy="576064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0.34188</cdr:x>
      <cdr:y>0.15068</cdr:y>
    </cdr:from>
    <cdr:to>
      <cdr:x>0.44333</cdr:x>
      <cdr:y>0.15068</cdr:y>
    </cdr:to>
    <cdr:cxnSp macro="">
      <cdr:nvCxnSpPr>
        <cdr:cNvPr id="10" name="Прямая соединительная линия 9"/>
        <cdr:cNvCxnSpPr/>
      </cdr:nvCxnSpPr>
      <cdr:spPr>
        <a:xfrm xmlns:a="http://schemas.openxmlformats.org/drawingml/2006/main">
          <a:off x="2880320" y="792088"/>
          <a:ext cx="854709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0.44444</cdr:x>
      <cdr:y>0.15068</cdr:y>
    </cdr:from>
    <cdr:to>
      <cdr:x>0.46618</cdr:x>
      <cdr:y>0.20331</cdr:y>
    </cdr:to>
    <cdr:cxnSp macro="">
      <cdr:nvCxnSpPr>
        <cdr:cNvPr id="12" name="Прямая соединительная линия 11"/>
        <cdr:cNvCxnSpPr/>
      </cdr:nvCxnSpPr>
      <cdr:spPr>
        <a:xfrm xmlns:a="http://schemas.openxmlformats.org/drawingml/2006/main">
          <a:off x="3744416" y="792088"/>
          <a:ext cx="183159" cy="276654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0.01709</cdr:x>
      <cdr:y>0.47945</cdr:y>
    </cdr:from>
    <cdr:to>
      <cdr:x>0.1118</cdr:x>
      <cdr:y>0.47945</cdr:y>
    </cdr:to>
    <cdr:cxnSp macro="">
      <cdr:nvCxnSpPr>
        <cdr:cNvPr id="14" name="Прямая соединительная линия 13"/>
        <cdr:cNvCxnSpPr/>
      </cdr:nvCxnSpPr>
      <cdr:spPr>
        <a:xfrm xmlns:a="http://schemas.openxmlformats.org/drawingml/2006/main">
          <a:off x="144016" y="2520280"/>
          <a:ext cx="797926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0.11111</cdr:x>
      <cdr:y>0.47945</cdr:y>
    </cdr:from>
    <cdr:to>
      <cdr:x>0.31624</cdr:x>
      <cdr:y>0.5137</cdr:y>
    </cdr:to>
    <cdr:cxnSp macro="">
      <cdr:nvCxnSpPr>
        <cdr:cNvPr id="16" name="Прямая соединительная линия 15"/>
        <cdr:cNvCxnSpPr/>
      </cdr:nvCxnSpPr>
      <cdr:spPr>
        <a:xfrm xmlns:a="http://schemas.openxmlformats.org/drawingml/2006/main">
          <a:off x="936104" y="2520280"/>
          <a:ext cx="1728198" cy="180014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0.80342</cdr:x>
      <cdr:y>0.68493</cdr:y>
    </cdr:from>
    <cdr:to>
      <cdr:x>0.97436</cdr:x>
      <cdr:y>0.68493</cdr:y>
    </cdr:to>
    <cdr:cxnSp macro="">
      <cdr:nvCxnSpPr>
        <cdr:cNvPr id="18" name="Прямая соединительная линия 17"/>
        <cdr:cNvCxnSpPr/>
      </cdr:nvCxnSpPr>
      <cdr:spPr>
        <a:xfrm xmlns:a="http://schemas.openxmlformats.org/drawingml/2006/main">
          <a:off x="6768752" y="3600400"/>
          <a:ext cx="1440160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0.64103</cdr:x>
      <cdr:y>0.68493</cdr:y>
    </cdr:from>
    <cdr:to>
      <cdr:x>0.80342</cdr:x>
      <cdr:y>0.75342</cdr:y>
    </cdr:to>
    <cdr:cxnSp macro="">
      <cdr:nvCxnSpPr>
        <cdr:cNvPr id="21" name="Прямая соединительная линия 20"/>
        <cdr:cNvCxnSpPr/>
      </cdr:nvCxnSpPr>
      <cdr:spPr>
        <a:xfrm xmlns:a="http://schemas.openxmlformats.org/drawingml/2006/main" flipV="1">
          <a:off x="5400600" y="3600401"/>
          <a:ext cx="1368152" cy="360039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0.10256</cdr:x>
      <cdr:y>0.83562</cdr:y>
    </cdr:from>
    <cdr:to>
      <cdr:x>0.28753</cdr:x>
      <cdr:y>0.83583</cdr:y>
    </cdr:to>
    <cdr:cxnSp macro="">
      <cdr:nvCxnSpPr>
        <cdr:cNvPr id="23" name="Прямая соединительная линия 22"/>
        <cdr:cNvCxnSpPr/>
      </cdr:nvCxnSpPr>
      <cdr:spPr>
        <a:xfrm xmlns:a="http://schemas.openxmlformats.org/drawingml/2006/main">
          <a:off x="864096" y="4392488"/>
          <a:ext cx="1558311" cy="1115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0.2906</cdr:x>
      <cdr:y>0.72603</cdr:y>
    </cdr:from>
    <cdr:to>
      <cdr:x>0.38368</cdr:x>
      <cdr:y>0.83562</cdr:y>
    </cdr:to>
    <cdr:cxnSp macro="">
      <cdr:nvCxnSpPr>
        <cdr:cNvPr id="25" name="Прямая соединительная линия 24"/>
        <cdr:cNvCxnSpPr/>
      </cdr:nvCxnSpPr>
      <cdr:spPr>
        <a:xfrm xmlns:a="http://schemas.openxmlformats.org/drawingml/2006/main" flipV="1">
          <a:off x="2448272" y="3816424"/>
          <a:ext cx="784242" cy="576064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0.8547</cdr:x>
      <cdr:y>0.38356</cdr:y>
    </cdr:from>
    <cdr:to>
      <cdr:x>1</cdr:x>
      <cdr:y>0.38356</cdr:y>
    </cdr:to>
    <cdr:cxnSp macro="">
      <cdr:nvCxnSpPr>
        <cdr:cNvPr id="31" name="Прямая соединительная линия 30"/>
        <cdr:cNvCxnSpPr/>
      </cdr:nvCxnSpPr>
      <cdr:spPr>
        <a:xfrm xmlns:a="http://schemas.openxmlformats.org/drawingml/2006/main">
          <a:off x="7200800" y="2016224"/>
          <a:ext cx="1224136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0.70085</cdr:x>
      <cdr:y>0.38356</cdr:y>
    </cdr:from>
    <cdr:to>
      <cdr:x>0.8547</cdr:x>
      <cdr:y>0.57534</cdr:y>
    </cdr:to>
    <cdr:cxnSp macro="">
      <cdr:nvCxnSpPr>
        <cdr:cNvPr id="33" name="Прямая соединительная линия 32"/>
        <cdr:cNvCxnSpPr/>
      </cdr:nvCxnSpPr>
      <cdr:spPr>
        <a:xfrm xmlns:a="http://schemas.openxmlformats.org/drawingml/2006/main" flipH="1">
          <a:off x="5904656" y="2016224"/>
          <a:ext cx="1296144" cy="1008112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0.11111</cdr:x>
      <cdr:y>0.23288</cdr:y>
    </cdr:from>
    <cdr:to>
      <cdr:x>0.20531</cdr:x>
      <cdr:y>0.23288</cdr:y>
    </cdr:to>
    <cdr:cxnSp macro="">
      <cdr:nvCxnSpPr>
        <cdr:cNvPr id="39" name="Прямая соединительная линия 38"/>
        <cdr:cNvCxnSpPr/>
      </cdr:nvCxnSpPr>
      <cdr:spPr>
        <a:xfrm xmlns:a="http://schemas.openxmlformats.org/drawingml/2006/main">
          <a:off x="936104" y="1224136"/>
          <a:ext cx="793629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0.20513</cdr:x>
      <cdr:y>0.23288</cdr:y>
    </cdr:from>
    <cdr:to>
      <cdr:x>0.32572</cdr:x>
      <cdr:y>0.38915</cdr:y>
    </cdr:to>
    <cdr:cxnSp macro="">
      <cdr:nvCxnSpPr>
        <cdr:cNvPr id="41" name="Прямая соединительная линия 40"/>
        <cdr:cNvCxnSpPr/>
      </cdr:nvCxnSpPr>
      <cdr:spPr>
        <a:xfrm xmlns:a="http://schemas.openxmlformats.org/drawingml/2006/main" flipH="1" flipV="1">
          <a:off x="1728192" y="1224136"/>
          <a:ext cx="1015978" cy="821464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0.69231</cdr:x>
      <cdr:y>0.94521</cdr:y>
    </cdr:from>
    <cdr:to>
      <cdr:x>0.85999</cdr:x>
      <cdr:y>0.94521</cdr:y>
    </cdr:to>
    <cdr:cxnSp macro="">
      <cdr:nvCxnSpPr>
        <cdr:cNvPr id="43" name="Прямая соединительная линия 42"/>
        <cdr:cNvCxnSpPr/>
      </cdr:nvCxnSpPr>
      <cdr:spPr>
        <a:xfrm xmlns:a="http://schemas.openxmlformats.org/drawingml/2006/main">
          <a:off x="5832648" y="4968552"/>
          <a:ext cx="1412694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0.59829</cdr:x>
      <cdr:y>0.78082</cdr:y>
    </cdr:from>
    <cdr:to>
      <cdr:x>0.69231</cdr:x>
      <cdr:y>0.94521</cdr:y>
    </cdr:to>
    <cdr:cxnSp macro="">
      <cdr:nvCxnSpPr>
        <cdr:cNvPr id="45" name="Прямая соединительная линия 44"/>
        <cdr:cNvCxnSpPr/>
      </cdr:nvCxnSpPr>
      <cdr:spPr>
        <a:xfrm xmlns:a="http://schemas.openxmlformats.org/drawingml/2006/main" flipH="1" flipV="1">
          <a:off x="5040562" y="4104456"/>
          <a:ext cx="792086" cy="864096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0.46618</cdr:x>
      <cdr:y>0.41421</cdr:y>
    </cdr:from>
    <cdr:to>
      <cdr:x>0.58502</cdr:x>
      <cdr:y>0.58579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898776" y="2207133"/>
          <a:ext cx="993890" cy="91432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2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750,5</a:t>
          </a:r>
        </a:p>
        <a:p xmlns:a="http://schemas.openxmlformats.org/drawingml/2006/main">
          <a:pPr algn="ctr"/>
          <a:r>
            <a: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(100%)</a:t>
          </a:r>
          <a:endParaRPr lang="ru-RU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0.76847</cdr:x>
      <cdr:y>0.16912</cdr:y>
    </cdr:from>
    <cdr:to>
      <cdr:x>0.96551</cdr:x>
      <cdr:y>0.16912</cdr:y>
    </cdr:to>
    <cdr:cxnSp macro="">
      <cdr:nvCxnSpPr>
        <cdr:cNvPr id="4" name="Прямая соединительная линия 3"/>
        <cdr:cNvCxnSpPr/>
      </cdr:nvCxnSpPr>
      <cdr:spPr>
        <a:xfrm xmlns:a="http://schemas.openxmlformats.org/drawingml/2006/main" flipV="1">
          <a:off x="6418956" y="864647"/>
          <a:ext cx="1645861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0.6738</cdr:x>
      <cdr:y>0.16901</cdr:y>
    </cdr:from>
    <cdr:to>
      <cdr:x>0.76847</cdr:x>
      <cdr:y>0.26097</cdr:y>
    </cdr:to>
    <cdr:cxnSp macro="">
      <cdr:nvCxnSpPr>
        <cdr:cNvPr id="7" name="Прямая соединительная линия 6"/>
        <cdr:cNvCxnSpPr/>
      </cdr:nvCxnSpPr>
      <cdr:spPr>
        <a:xfrm xmlns:a="http://schemas.openxmlformats.org/drawingml/2006/main" flipH="1">
          <a:off x="5628239" y="864096"/>
          <a:ext cx="790717" cy="470127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0.32049</cdr:x>
      <cdr:y>0.11268</cdr:y>
    </cdr:from>
    <cdr:to>
      <cdr:x>0.48408</cdr:x>
      <cdr:y>0.11268</cdr:y>
    </cdr:to>
    <cdr:cxnSp macro="">
      <cdr:nvCxnSpPr>
        <cdr:cNvPr id="10" name="Прямая соединительная линия 9"/>
        <cdr:cNvCxnSpPr/>
      </cdr:nvCxnSpPr>
      <cdr:spPr>
        <a:xfrm xmlns:a="http://schemas.openxmlformats.org/drawingml/2006/main">
          <a:off x="2677050" y="576064"/>
          <a:ext cx="1366455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0.06168</cdr:x>
      <cdr:y>0.59155</cdr:y>
    </cdr:from>
    <cdr:to>
      <cdr:x>0.19088</cdr:x>
      <cdr:y>0.59155</cdr:y>
    </cdr:to>
    <cdr:cxnSp macro="">
      <cdr:nvCxnSpPr>
        <cdr:cNvPr id="14" name="Прямая соединительная линия 13"/>
        <cdr:cNvCxnSpPr/>
      </cdr:nvCxnSpPr>
      <cdr:spPr>
        <a:xfrm xmlns:a="http://schemas.openxmlformats.org/drawingml/2006/main">
          <a:off x="515222" y="3024336"/>
          <a:ext cx="1079198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0.19088</cdr:x>
      <cdr:y>0.33803</cdr:y>
    </cdr:from>
    <cdr:to>
      <cdr:x>0.36508</cdr:x>
      <cdr:y>0.59155</cdr:y>
    </cdr:to>
    <cdr:cxnSp macro="">
      <cdr:nvCxnSpPr>
        <cdr:cNvPr id="16" name="Прямая соединительная линия 15"/>
        <cdr:cNvCxnSpPr/>
      </cdr:nvCxnSpPr>
      <cdr:spPr>
        <a:xfrm xmlns:a="http://schemas.openxmlformats.org/drawingml/2006/main" flipV="1">
          <a:off x="1594420" y="1728193"/>
          <a:ext cx="1455088" cy="1296143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0.51847</cdr:x>
      <cdr:y>0.91549</cdr:y>
    </cdr:from>
    <cdr:to>
      <cdr:x>0.7396</cdr:x>
      <cdr:y>0.91549</cdr:y>
    </cdr:to>
    <cdr:cxnSp macro="">
      <cdr:nvCxnSpPr>
        <cdr:cNvPr id="23" name="Прямая соединительная линия 22"/>
        <cdr:cNvCxnSpPr/>
      </cdr:nvCxnSpPr>
      <cdr:spPr>
        <a:xfrm xmlns:a="http://schemas.openxmlformats.org/drawingml/2006/main">
          <a:off x="4330724" y="4680520"/>
          <a:ext cx="1847083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0.51847</cdr:x>
      <cdr:y>0.77465</cdr:y>
    </cdr:from>
    <cdr:to>
      <cdr:x>0.56858</cdr:x>
      <cdr:y>0.91032</cdr:y>
    </cdr:to>
    <cdr:cxnSp macro="">
      <cdr:nvCxnSpPr>
        <cdr:cNvPr id="25" name="Прямая соединительная линия 24"/>
        <cdr:cNvCxnSpPr/>
      </cdr:nvCxnSpPr>
      <cdr:spPr>
        <a:xfrm xmlns:a="http://schemas.openxmlformats.org/drawingml/2006/main" flipV="1">
          <a:off x="4330724" y="3960440"/>
          <a:ext cx="418566" cy="693623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0.81157</cdr:x>
      <cdr:y>0.3662</cdr:y>
    </cdr:from>
    <cdr:to>
      <cdr:x>0.96375</cdr:x>
      <cdr:y>0.3662</cdr:y>
    </cdr:to>
    <cdr:cxnSp macro="">
      <cdr:nvCxnSpPr>
        <cdr:cNvPr id="31" name="Прямая соединительная линия 30"/>
        <cdr:cNvCxnSpPr/>
      </cdr:nvCxnSpPr>
      <cdr:spPr>
        <a:xfrm xmlns:a="http://schemas.openxmlformats.org/drawingml/2006/main">
          <a:off x="6778996" y="1872208"/>
          <a:ext cx="1271148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0.69088</cdr:x>
      <cdr:y>0.3662</cdr:y>
    </cdr:from>
    <cdr:to>
      <cdr:x>0.81157</cdr:x>
      <cdr:y>0.41121</cdr:y>
    </cdr:to>
    <cdr:cxnSp macro="">
      <cdr:nvCxnSpPr>
        <cdr:cNvPr id="33" name="Прямая соединительная линия 32"/>
        <cdr:cNvCxnSpPr/>
      </cdr:nvCxnSpPr>
      <cdr:spPr>
        <a:xfrm xmlns:a="http://schemas.openxmlformats.org/drawingml/2006/main" flipH="1">
          <a:off x="5770884" y="1872208"/>
          <a:ext cx="1008111" cy="230117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0.61334</cdr:x>
      <cdr:y>0.18212</cdr:y>
    </cdr:from>
    <cdr:to>
      <cdr:x>0.73058</cdr:x>
      <cdr:y>0.29188</cdr:y>
    </cdr:to>
    <cdr:cxnSp macro="">
      <cdr:nvCxnSpPr>
        <cdr:cNvPr id="7" name="Прямая соединительная линия 6"/>
        <cdr:cNvCxnSpPr/>
      </cdr:nvCxnSpPr>
      <cdr:spPr>
        <a:xfrm xmlns:a="http://schemas.openxmlformats.org/drawingml/2006/main" flipV="1">
          <a:off x="6403949" y="1075357"/>
          <a:ext cx="1224136" cy="648073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0.73103</cdr:x>
      <cdr:y>0.18293</cdr:y>
    </cdr:from>
    <cdr:to>
      <cdr:x>0.93972</cdr:x>
      <cdr:y>0.18293</cdr:y>
    </cdr:to>
    <cdr:cxnSp macro="">
      <cdr:nvCxnSpPr>
        <cdr:cNvPr id="9" name="Прямая соединительная линия 8"/>
        <cdr:cNvCxnSpPr/>
      </cdr:nvCxnSpPr>
      <cdr:spPr>
        <a:xfrm xmlns:a="http://schemas.openxmlformats.org/drawingml/2006/main">
          <a:off x="6000961" y="1001104"/>
          <a:ext cx="1713118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0.20175</cdr:x>
      <cdr:y>0.35526</cdr:y>
    </cdr:from>
    <cdr:to>
      <cdr:x>0.27193</cdr:x>
      <cdr:y>0.5</cdr:y>
    </cdr:to>
    <cdr:cxnSp macro="">
      <cdr:nvCxnSpPr>
        <cdr:cNvPr id="17" name="Прямая соединительная линия 16"/>
        <cdr:cNvCxnSpPr/>
      </cdr:nvCxnSpPr>
      <cdr:spPr>
        <a:xfrm xmlns:a="http://schemas.openxmlformats.org/drawingml/2006/main" flipH="1" flipV="1">
          <a:off x="1656184" y="1944217"/>
          <a:ext cx="576064" cy="792087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0.03509</cdr:x>
      <cdr:y>0.35526</cdr:y>
    </cdr:from>
    <cdr:to>
      <cdr:x>0.2003</cdr:x>
      <cdr:y>0.35526</cdr:y>
    </cdr:to>
    <cdr:cxnSp macro="">
      <cdr:nvCxnSpPr>
        <cdr:cNvPr id="19" name="Прямая соединительная линия 18"/>
        <cdr:cNvCxnSpPr/>
      </cdr:nvCxnSpPr>
      <cdr:spPr>
        <a:xfrm xmlns:a="http://schemas.openxmlformats.org/drawingml/2006/main" flipH="1">
          <a:off x="288032" y="1944216"/>
          <a:ext cx="1356195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0.21929</cdr:x>
      <cdr:y>0.19737</cdr:y>
    </cdr:from>
    <cdr:to>
      <cdr:x>0.27193</cdr:x>
      <cdr:y>0.47368</cdr:y>
    </cdr:to>
    <cdr:cxnSp macro="">
      <cdr:nvCxnSpPr>
        <cdr:cNvPr id="21" name="Прямая соединительная линия 20"/>
        <cdr:cNvCxnSpPr/>
      </cdr:nvCxnSpPr>
      <cdr:spPr>
        <a:xfrm xmlns:a="http://schemas.openxmlformats.org/drawingml/2006/main" flipH="1" flipV="1">
          <a:off x="1800126" y="1080120"/>
          <a:ext cx="432122" cy="1512168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0.02195</cdr:x>
      <cdr:y>0.19737</cdr:y>
    </cdr:from>
    <cdr:to>
      <cdr:x>0.21929</cdr:x>
      <cdr:y>0.20057</cdr:y>
    </cdr:to>
    <cdr:cxnSp macro="">
      <cdr:nvCxnSpPr>
        <cdr:cNvPr id="24" name="Прямая соединительная линия 23"/>
        <cdr:cNvCxnSpPr/>
      </cdr:nvCxnSpPr>
      <cdr:spPr>
        <a:xfrm xmlns:a="http://schemas.openxmlformats.org/drawingml/2006/main" flipH="1">
          <a:off x="180179" y="1080120"/>
          <a:ext cx="1619947" cy="17512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0.43477</cdr:x>
      <cdr:y>0.40244</cdr:y>
    </cdr:from>
    <cdr:to>
      <cdr:x>0.54519</cdr:x>
      <cdr:y>0.5573</cdr:y>
    </cdr:to>
    <cdr:sp macro="" textlink="">
      <cdr:nvSpPr>
        <cdr:cNvPr id="31" name="TextBox 30"/>
        <cdr:cNvSpPr txBox="1"/>
      </cdr:nvSpPr>
      <cdr:spPr>
        <a:xfrm xmlns:a="http://schemas.openxmlformats.org/drawingml/2006/main">
          <a:off x="3600403" y="2376270"/>
          <a:ext cx="914407" cy="91439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14 593,7</a:t>
          </a:r>
        </a:p>
        <a:p xmlns:a="http://schemas.openxmlformats.org/drawingml/2006/main">
          <a:pPr algn="ctr"/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(100%)</a:t>
          </a:r>
          <a:endParaRPr lang="ru-RU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0.81737</cdr:x>
      <cdr:y>0.02439</cdr:y>
    </cdr:from>
    <cdr:to>
      <cdr:x>0.92779</cdr:x>
      <cdr:y>0.17925</cdr:y>
    </cdr:to>
    <cdr:sp macro="" textlink="">
      <cdr:nvSpPr>
        <cdr:cNvPr id="32" name="TextBox 31"/>
        <cdr:cNvSpPr txBox="1"/>
      </cdr:nvSpPr>
      <cdr:spPr>
        <a:xfrm xmlns:a="http://schemas.openxmlformats.org/drawingml/2006/main">
          <a:off x="6768752" y="144016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 rtl="0">
            <a:defRPr sz="1400" b="1" i="0" u="none" strike="noStrike" kern="1200" baseline="0">
              <a:solidFill>
                <a:prstClr val="black"/>
              </a:solidFill>
              <a:latin typeface="+mn-lt"/>
              <a:ea typeface="+mn-ea"/>
              <a:cs typeface="+mn-cs"/>
            </a:defRPr>
          </a:pPr>
          <a:r>
            <a:rPr lang="ru-RU" sz="1200" b="1" kern="1200" dirty="0"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Georgia" panose="02040502050405020303" pitchFamily="18" charset="0"/>
              <a:ea typeface="+mj-ea"/>
              <a:cs typeface="+mj-cs"/>
            </a:rPr>
            <a:t>млн</a:t>
          </a:r>
          <a:r>
            <a:rPr lang="ru-RU" sz="1200" b="1" kern="1200" dirty="0" smtClean="0"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Georgia" panose="02040502050405020303" pitchFamily="18" charset="0"/>
              <a:ea typeface="+mj-ea"/>
              <a:cs typeface="+mj-cs"/>
            </a:rPr>
            <a:t>. руб</a:t>
          </a:r>
          <a:r>
            <a:rPr lang="ru-RU" sz="1400" b="1" kern="1200" dirty="0"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Georgia" panose="02040502050405020303" pitchFamily="18" charset="0"/>
              <a:ea typeface="+mj-ea"/>
              <a:cs typeface="+mj-cs"/>
            </a:rPr>
            <a:t>., %</a:t>
          </a:r>
        </a:p>
      </cdr:txBody>
    </cdr:sp>
  </cdr:relSizeAnchor>
  <cdr:relSizeAnchor xmlns:cdr="http://schemas.openxmlformats.org/drawingml/2006/chartDrawing">
    <cdr:from>
      <cdr:x>0.52726</cdr:x>
      <cdr:y>0.76316</cdr:y>
    </cdr:from>
    <cdr:to>
      <cdr:x>0.55263</cdr:x>
      <cdr:y>0.92105</cdr:y>
    </cdr:to>
    <cdr:cxnSp macro="">
      <cdr:nvCxnSpPr>
        <cdr:cNvPr id="34" name="Прямая соединительная линия 33"/>
        <cdr:cNvCxnSpPr/>
      </cdr:nvCxnSpPr>
      <cdr:spPr>
        <a:xfrm xmlns:a="http://schemas.openxmlformats.org/drawingml/2006/main">
          <a:off x="4328244" y="4176464"/>
          <a:ext cx="208260" cy="864096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0.54861</cdr:x>
      <cdr:y>0.7595</cdr:y>
    </cdr:from>
    <cdr:to>
      <cdr:x>0.73684</cdr:x>
      <cdr:y>0.85526</cdr:y>
    </cdr:to>
    <cdr:cxnSp macro="">
      <cdr:nvCxnSpPr>
        <cdr:cNvPr id="36" name="Прямая соединительная линия 35"/>
        <cdr:cNvCxnSpPr/>
      </cdr:nvCxnSpPr>
      <cdr:spPr>
        <a:xfrm xmlns:a="http://schemas.openxmlformats.org/drawingml/2006/main">
          <a:off x="4503503" y="4156431"/>
          <a:ext cx="1545169" cy="524089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0.55263</cdr:x>
      <cdr:y>0.92105</cdr:y>
    </cdr:from>
    <cdr:to>
      <cdr:x>0.72647</cdr:x>
      <cdr:y>0.92105</cdr:y>
    </cdr:to>
    <cdr:cxnSp macro="">
      <cdr:nvCxnSpPr>
        <cdr:cNvPr id="18" name="Прямая соединительная линия 17"/>
        <cdr:cNvCxnSpPr/>
      </cdr:nvCxnSpPr>
      <cdr:spPr>
        <a:xfrm xmlns:a="http://schemas.openxmlformats.org/drawingml/2006/main" flipV="1">
          <a:off x="4536504" y="5040546"/>
          <a:ext cx="1427024" cy="14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0.78947</cdr:x>
      <cdr:y>0.51316</cdr:y>
    </cdr:from>
    <cdr:to>
      <cdr:x>0.9546</cdr:x>
      <cdr:y>0.51316</cdr:y>
    </cdr:to>
    <cdr:cxnSp macro="">
      <cdr:nvCxnSpPr>
        <cdr:cNvPr id="28" name="Прямая соединительная линия 27"/>
        <cdr:cNvCxnSpPr/>
      </cdr:nvCxnSpPr>
      <cdr:spPr>
        <a:xfrm xmlns:a="http://schemas.openxmlformats.org/drawingml/2006/main">
          <a:off x="6480720" y="2808312"/>
          <a:ext cx="1355522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0.75439</cdr:x>
      <cdr:y>0.76316</cdr:y>
    </cdr:from>
    <cdr:to>
      <cdr:x>0.937</cdr:x>
      <cdr:y>0.76316</cdr:y>
    </cdr:to>
    <cdr:cxnSp macro="">
      <cdr:nvCxnSpPr>
        <cdr:cNvPr id="5" name="Прямая соединительная линия 4"/>
        <cdr:cNvCxnSpPr/>
      </cdr:nvCxnSpPr>
      <cdr:spPr>
        <a:xfrm xmlns:a="http://schemas.openxmlformats.org/drawingml/2006/main" flipH="1">
          <a:off x="6192688" y="4176464"/>
          <a:ext cx="1499030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0.62281</cdr:x>
      <cdr:y>0.51316</cdr:y>
    </cdr:from>
    <cdr:to>
      <cdr:x>0.78947</cdr:x>
      <cdr:y>0.68421</cdr:y>
    </cdr:to>
    <cdr:cxnSp macro="">
      <cdr:nvCxnSpPr>
        <cdr:cNvPr id="8" name="Прямая соединительная линия 7"/>
        <cdr:cNvCxnSpPr/>
      </cdr:nvCxnSpPr>
      <cdr:spPr>
        <a:xfrm xmlns:a="http://schemas.openxmlformats.org/drawingml/2006/main" flipH="1">
          <a:off x="5112568" y="2808312"/>
          <a:ext cx="1368152" cy="936104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0.08847</cdr:x>
      <cdr:y>0.88158</cdr:y>
    </cdr:from>
    <cdr:to>
      <cdr:x>0.28847</cdr:x>
      <cdr:y>0.88158</cdr:y>
    </cdr:to>
    <cdr:cxnSp macro="">
      <cdr:nvCxnSpPr>
        <cdr:cNvPr id="16" name="Прямая соединительная линия 15"/>
        <cdr:cNvCxnSpPr/>
      </cdr:nvCxnSpPr>
      <cdr:spPr>
        <a:xfrm xmlns:a="http://schemas.openxmlformats.org/drawingml/2006/main">
          <a:off x="726267" y="4824536"/>
          <a:ext cx="1641782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0.28847</cdr:x>
      <cdr:y>0.7439</cdr:y>
    </cdr:from>
    <cdr:to>
      <cdr:x>0.4069</cdr:x>
      <cdr:y>0.88158</cdr:y>
    </cdr:to>
    <cdr:cxnSp macro="">
      <cdr:nvCxnSpPr>
        <cdr:cNvPr id="22" name="Прямая соединительная линия 21"/>
        <cdr:cNvCxnSpPr/>
      </cdr:nvCxnSpPr>
      <cdr:spPr>
        <a:xfrm xmlns:a="http://schemas.openxmlformats.org/drawingml/2006/main" flipH="1">
          <a:off x="2368049" y="4071073"/>
          <a:ext cx="972158" cy="753463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0.73684</cdr:x>
      <cdr:y>0.85526</cdr:y>
    </cdr:from>
    <cdr:to>
      <cdr:x>0.90205</cdr:x>
      <cdr:y>0.85526</cdr:y>
    </cdr:to>
    <cdr:cxnSp macro="">
      <cdr:nvCxnSpPr>
        <cdr:cNvPr id="25" name="Прямая соединительная линия 24"/>
        <cdr:cNvCxnSpPr/>
      </cdr:nvCxnSpPr>
      <cdr:spPr>
        <a:xfrm xmlns:a="http://schemas.openxmlformats.org/drawingml/2006/main">
          <a:off x="6048672" y="4680520"/>
          <a:ext cx="1356194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0.44737</cdr:x>
      <cdr:y>0.77632</cdr:y>
    </cdr:from>
    <cdr:to>
      <cdr:x>0.51754</cdr:x>
      <cdr:y>0.92105</cdr:y>
    </cdr:to>
    <cdr:cxnSp macro="">
      <cdr:nvCxnSpPr>
        <cdr:cNvPr id="6" name="Прямая соединительная линия 5"/>
        <cdr:cNvCxnSpPr/>
      </cdr:nvCxnSpPr>
      <cdr:spPr>
        <a:xfrm xmlns:a="http://schemas.openxmlformats.org/drawingml/2006/main" flipH="1">
          <a:off x="3672422" y="4248472"/>
          <a:ext cx="576050" cy="792074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0.29825</cdr:x>
      <cdr:y>0.92105</cdr:y>
    </cdr:from>
    <cdr:to>
      <cdr:x>0.45042</cdr:x>
      <cdr:y>0.92105</cdr:y>
    </cdr:to>
    <cdr:cxnSp macro="">
      <cdr:nvCxnSpPr>
        <cdr:cNvPr id="12" name="Прямая соединительная линия 11"/>
        <cdr:cNvCxnSpPr/>
      </cdr:nvCxnSpPr>
      <cdr:spPr>
        <a:xfrm xmlns:a="http://schemas.openxmlformats.org/drawingml/2006/main">
          <a:off x="2448272" y="5040560"/>
          <a:ext cx="1249150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0.57895</cdr:x>
      <cdr:y>0.73684</cdr:y>
    </cdr:from>
    <cdr:to>
      <cdr:x>0.75439</cdr:x>
      <cdr:y>0.76316</cdr:y>
    </cdr:to>
    <cdr:cxnSp macro="">
      <cdr:nvCxnSpPr>
        <cdr:cNvPr id="42" name="Прямая соединительная линия 41"/>
        <cdr:cNvCxnSpPr/>
      </cdr:nvCxnSpPr>
      <cdr:spPr>
        <a:xfrm xmlns:a="http://schemas.openxmlformats.org/drawingml/2006/main">
          <a:off x="4752528" y="4032448"/>
          <a:ext cx="1440160" cy="144016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0.23246</cdr:x>
      <cdr:y>0.73684</cdr:y>
    </cdr:from>
    <cdr:to>
      <cdr:x>0.35965</cdr:x>
      <cdr:y>0.75</cdr:y>
    </cdr:to>
    <cdr:cxnSp macro="">
      <cdr:nvCxnSpPr>
        <cdr:cNvPr id="27" name="Прямая соединительная линия 26"/>
        <cdr:cNvCxnSpPr/>
      </cdr:nvCxnSpPr>
      <cdr:spPr>
        <a:xfrm xmlns:a="http://schemas.openxmlformats.org/drawingml/2006/main" flipH="1">
          <a:off x="1908244" y="4032448"/>
          <a:ext cx="1044084" cy="72008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0.21929</cdr:x>
      <cdr:y>0.52632</cdr:y>
    </cdr:from>
    <cdr:to>
      <cdr:x>0.32456</cdr:x>
      <cdr:y>0.68421</cdr:y>
    </cdr:to>
    <cdr:cxnSp macro="">
      <cdr:nvCxnSpPr>
        <cdr:cNvPr id="29" name="Прямая соединительная линия 28"/>
        <cdr:cNvCxnSpPr/>
      </cdr:nvCxnSpPr>
      <cdr:spPr>
        <a:xfrm xmlns:a="http://schemas.openxmlformats.org/drawingml/2006/main" flipH="1" flipV="1">
          <a:off x="1800126" y="2880320"/>
          <a:ext cx="864170" cy="864096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8.xml><?xml version="1.0" encoding="utf-8"?>
<c:userShapes xmlns:c="http://schemas.openxmlformats.org/drawingml/2006/chart">
  <cdr:relSizeAnchor xmlns:cdr="http://schemas.openxmlformats.org/drawingml/2006/chartDrawing">
    <cdr:from>
      <cdr:x>0.44967</cdr:x>
      <cdr:y>0.47125</cdr:y>
    </cdr:from>
    <cdr:to>
      <cdr:x>0.57197</cdr:x>
      <cdr:y>0.72171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647700" y="1219373"/>
          <a:ext cx="720081" cy="64807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ru-RU" sz="18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1 686,2</a:t>
          </a:r>
        </a:p>
        <a:p xmlns:a="http://schemas.openxmlformats.org/drawingml/2006/main">
          <a:pPr algn="ctr"/>
          <a:r>
            <a: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(100%</a:t>
          </a:r>
          <a:r>
            <a:rPr lang="ru-RU" sz="1400" dirty="0" smtClean="0"/>
            <a:t>)</a:t>
          </a:r>
          <a:endParaRPr lang="ru-RU" sz="1400" dirty="0"/>
        </a:p>
      </cdr:txBody>
    </cdr:sp>
  </cdr:relSizeAnchor>
  <cdr:relSizeAnchor xmlns:cdr="http://schemas.openxmlformats.org/drawingml/2006/chartDrawing">
    <cdr:from>
      <cdr:x>0.5319</cdr:x>
      <cdr:y>0.14151</cdr:y>
    </cdr:from>
    <cdr:to>
      <cdr:x>0.71747</cdr:x>
      <cdr:y>0.14286</cdr:y>
    </cdr:to>
    <cdr:cxnSp macro="">
      <cdr:nvCxnSpPr>
        <cdr:cNvPr id="4" name="Прямая соединительная линия 3"/>
        <cdr:cNvCxnSpPr/>
      </cdr:nvCxnSpPr>
      <cdr:spPr>
        <a:xfrm xmlns:a="http://schemas.openxmlformats.org/drawingml/2006/main" flipV="1">
          <a:off x="3384373" y="499293"/>
          <a:ext cx="1180771" cy="4773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0.52058</cdr:x>
      <cdr:y>0.14286</cdr:y>
    </cdr:from>
    <cdr:to>
      <cdr:x>0.5319</cdr:x>
      <cdr:y>0.2195</cdr:y>
    </cdr:to>
    <cdr:cxnSp macro="">
      <cdr:nvCxnSpPr>
        <cdr:cNvPr id="6" name="Прямая соединительная линия 5"/>
        <cdr:cNvCxnSpPr/>
      </cdr:nvCxnSpPr>
      <cdr:spPr>
        <a:xfrm xmlns:a="http://schemas.openxmlformats.org/drawingml/2006/main" flipH="1">
          <a:off x="3312369" y="504056"/>
          <a:ext cx="72007" cy="270443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0.09565</cdr:x>
      <cdr:y>0.26873</cdr:y>
    </cdr:from>
    <cdr:to>
      <cdr:x>0.28123</cdr:x>
      <cdr:y>0.26873</cdr:y>
    </cdr:to>
    <cdr:cxnSp macro="">
      <cdr:nvCxnSpPr>
        <cdr:cNvPr id="8" name="Прямая соединительная линия 7"/>
        <cdr:cNvCxnSpPr/>
      </cdr:nvCxnSpPr>
      <cdr:spPr>
        <a:xfrm xmlns:a="http://schemas.openxmlformats.org/drawingml/2006/main">
          <a:off x="792088" y="792088"/>
          <a:ext cx="1536773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0.27826</cdr:x>
      <cdr:y>0.26287</cdr:y>
    </cdr:from>
    <cdr:to>
      <cdr:x>0.4</cdr:x>
      <cdr:y>0.4153</cdr:y>
    </cdr:to>
    <cdr:cxnSp macro="">
      <cdr:nvCxnSpPr>
        <cdr:cNvPr id="10" name="Прямая соединительная линия 9"/>
        <cdr:cNvCxnSpPr/>
      </cdr:nvCxnSpPr>
      <cdr:spPr>
        <a:xfrm xmlns:a="http://schemas.openxmlformats.org/drawingml/2006/main">
          <a:off x="2304256" y="774837"/>
          <a:ext cx="1008112" cy="449299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0.09565</cdr:x>
      <cdr:y>0.53745</cdr:y>
    </cdr:from>
    <cdr:to>
      <cdr:x>0.28123</cdr:x>
      <cdr:y>0.53745</cdr:y>
    </cdr:to>
    <cdr:cxnSp macro="">
      <cdr:nvCxnSpPr>
        <cdr:cNvPr id="12" name="Прямая соединительная линия 11"/>
        <cdr:cNvCxnSpPr/>
      </cdr:nvCxnSpPr>
      <cdr:spPr>
        <a:xfrm xmlns:a="http://schemas.openxmlformats.org/drawingml/2006/main">
          <a:off x="792070" y="1584169"/>
          <a:ext cx="1536773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0.27826</cdr:x>
      <cdr:y>0.4153</cdr:y>
    </cdr:from>
    <cdr:to>
      <cdr:x>0.4</cdr:x>
      <cdr:y>0.53745</cdr:y>
    </cdr:to>
    <cdr:cxnSp macro="">
      <cdr:nvCxnSpPr>
        <cdr:cNvPr id="14" name="Прямая соединительная линия 13"/>
        <cdr:cNvCxnSpPr/>
      </cdr:nvCxnSpPr>
      <cdr:spPr>
        <a:xfrm xmlns:a="http://schemas.openxmlformats.org/drawingml/2006/main" flipV="1">
          <a:off x="2304256" y="1224136"/>
          <a:ext cx="1008112" cy="360042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0.03478</cdr:x>
      <cdr:y>0.75732</cdr:y>
    </cdr:from>
    <cdr:to>
      <cdr:x>0.22036</cdr:x>
      <cdr:y>0.75732</cdr:y>
    </cdr:to>
    <cdr:cxnSp macro="">
      <cdr:nvCxnSpPr>
        <cdr:cNvPr id="16" name="Прямая соединительная линия 15"/>
        <cdr:cNvCxnSpPr/>
      </cdr:nvCxnSpPr>
      <cdr:spPr>
        <a:xfrm xmlns:a="http://schemas.openxmlformats.org/drawingml/2006/main">
          <a:off x="288032" y="2232248"/>
          <a:ext cx="1536773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0.21739</cdr:x>
      <cdr:y>0.68403</cdr:y>
    </cdr:from>
    <cdr:to>
      <cdr:x>0.41739</cdr:x>
      <cdr:y>0.75732</cdr:y>
    </cdr:to>
    <cdr:cxnSp macro="">
      <cdr:nvCxnSpPr>
        <cdr:cNvPr id="18" name="Прямая соединительная линия 17"/>
        <cdr:cNvCxnSpPr/>
      </cdr:nvCxnSpPr>
      <cdr:spPr>
        <a:xfrm xmlns:a="http://schemas.openxmlformats.org/drawingml/2006/main" flipV="1">
          <a:off x="1800200" y="2016224"/>
          <a:ext cx="1656173" cy="216024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0.7442</cdr:x>
      <cdr:y>0.68403</cdr:y>
    </cdr:from>
    <cdr:to>
      <cdr:x>0.89095</cdr:x>
      <cdr:y>0.68403</cdr:y>
    </cdr:to>
    <cdr:cxnSp macro="">
      <cdr:nvCxnSpPr>
        <cdr:cNvPr id="13" name="Прямая соединительная линия 12"/>
        <cdr:cNvCxnSpPr/>
      </cdr:nvCxnSpPr>
      <cdr:spPr>
        <a:xfrm xmlns:a="http://schemas.openxmlformats.org/drawingml/2006/main">
          <a:off x="6162657" y="2016224"/>
          <a:ext cx="1215225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0.63478</cdr:x>
      <cdr:y>0.46416</cdr:y>
    </cdr:from>
    <cdr:to>
      <cdr:x>0.74783</cdr:x>
      <cdr:y>0.68403</cdr:y>
    </cdr:to>
    <cdr:cxnSp macro="">
      <cdr:nvCxnSpPr>
        <cdr:cNvPr id="17" name="Прямая соединительная линия 16"/>
        <cdr:cNvCxnSpPr/>
      </cdr:nvCxnSpPr>
      <cdr:spPr>
        <a:xfrm xmlns:a="http://schemas.openxmlformats.org/drawingml/2006/main">
          <a:off x="5256584" y="1368152"/>
          <a:ext cx="936104" cy="648072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9.xml><?xml version="1.0" encoding="utf-8"?>
<c:userShapes xmlns:c="http://schemas.openxmlformats.org/drawingml/2006/chart">
  <cdr:relSizeAnchor xmlns:cdr="http://schemas.openxmlformats.org/drawingml/2006/chartDrawing">
    <cdr:from>
      <cdr:x>0.20513</cdr:x>
      <cdr:y>0.60925</cdr:y>
    </cdr:from>
    <cdr:to>
      <cdr:x>0.37718</cdr:x>
      <cdr:y>0.79972</cdr:y>
    </cdr:to>
    <cdr:cxnSp macro="">
      <cdr:nvCxnSpPr>
        <cdr:cNvPr id="3" name="Прямая соединительная линия 2"/>
        <cdr:cNvCxnSpPr/>
      </cdr:nvCxnSpPr>
      <cdr:spPr>
        <a:xfrm xmlns:a="http://schemas.openxmlformats.org/drawingml/2006/main" flipH="1">
          <a:off x="1373736" y="1842577"/>
          <a:ext cx="1152143" cy="576052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0.03309</cdr:x>
      <cdr:y>0.79972</cdr:y>
    </cdr:from>
    <cdr:to>
      <cdr:x>0.20876</cdr:x>
      <cdr:y>0.79972</cdr:y>
    </cdr:to>
    <cdr:cxnSp macro="">
      <cdr:nvCxnSpPr>
        <cdr:cNvPr id="5" name="Прямая соединительная линия 4"/>
        <cdr:cNvCxnSpPr/>
      </cdr:nvCxnSpPr>
      <cdr:spPr>
        <a:xfrm xmlns:a="http://schemas.openxmlformats.org/drawingml/2006/main" flipH="1">
          <a:off x="221608" y="2418629"/>
          <a:ext cx="1176417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0.41538</cdr:x>
      <cdr:y>0.50087</cdr:y>
    </cdr:from>
    <cdr:to>
      <cdr:x>0.59678</cdr:x>
      <cdr:y>0.75434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944216" y="1695124"/>
          <a:ext cx="849046" cy="8578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105,7</a:t>
          </a:r>
        </a:p>
        <a:p xmlns:a="http://schemas.openxmlformats.org/drawingml/2006/main">
          <a:pPr algn="ctr"/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(100%)</a:t>
          </a:r>
          <a:endParaRPr lang="ru-RU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0.77503</cdr:x>
      <cdr:y>0.72829</cdr:y>
    </cdr:from>
    <cdr:to>
      <cdr:x>0.97582</cdr:x>
      <cdr:y>0.7322</cdr:y>
    </cdr:to>
    <cdr:cxnSp macro="">
      <cdr:nvCxnSpPr>
        <cdr:cNvPr id="6" name="Прямая соединительная линия 5"/>
        <cdr:cNvCxnSpPr/>
      </cdr:nvCxnSpPr>
      <cdr:spPr>
        <a:xfrm xmlns:a="http://schemas.openxmlformats.org/drawingml/2006/main">
          <a:off x="5190160" y="2202605"/>
          <a:ext cx="1344657" cy="11825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0.67825</cdr:x>
      <cdr:y>0.51401</cdr:y>
    </cdr:from>
    <cdr:to>
      <cdr:x>0.77503</cdr:x>
      <cdr:y>0.72829</cdr:y>
    </cdr:to>
    <cdr:cxnSp macro="">
      <cdr:nvCxnSpPr>
        <cdr:cNvPr id="20" name="Прямая соединительная линия 19"/>
        <cdr:cNvCxnSpPr/>
      </cdr:nvCxnSpPr>
      <cdr:spPr>
        <a:xfrm xmlns:a="http://schemas.openxmlformats.org/drawingml/2006/main" flipH="1" flipV="1">
          <a:off x="4542088" y="1554533"/>
          <a:ext cx="648072" cy="648072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0.58148</cdr:x>
      <cdr:y>0.13306</cdr:y>
    </cdr:from>
    <cdr:to>
      <cdr:x>0.78578</cdr:x>
      <cdr:y>0.13306</cdr:y>
    </cdr:to>
    <cdr:cxnSp macro="">
      <cdr:nvCxnSpPr>
        <cdr:cNvPr id="7" name="Прямая соединительная линия 6"/>
        <cdr:cNvCxnSpPr/>
      </cdr:nvCxnSpPr>
      <cdr:spPr>
        <a:xfrm xmlns:a="http://schemas.openxmlformats.org/drawingml/2006/main">
          <a:off x="3894016" y="402405"/>
          <a:ext cx="1368145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0.53847</cdr:x>
      <cdr:y>0.13306</cdr:y>
    </cdr:from>
    <cdr:to>
      <cdr:x>0.58148</cdr:x>
      <cdr:y>0.22829</cdr:y>
    </cdr:to>
    <cdr:cxnSp macro="">
      <cdr:nvCxnSpPr>
        <cdr:cNvPr id="8" name="Прямая соединительная линия 7"/>
        <cdr:cNvCxnSpPr/>
      </cdr:nvCxnSpPr>
      <cdr:spPr>
        <a:xfrm xmlns:a="http://schemas.openxmlformats.org/drawingml/2006/main" flipH="1">
          <a:off x="3605984" y="402405"/>
          <a:ext cx="288032" cy="288032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6351" cy="4961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729" y="0"/>
            <a:ext cx="2946351" cy="4961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95E10CA7-BBEA-4EF3-884B-0B0CF035B57D}" type="datetimeFigureOut">
              <a:rPr lang="ru-RU"/>
              <a:pPr>
                <a:defRPr/>
              </a:pPr>
              <a:t>27.12.2023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2075" y="746125"/>
            <a:ext cx="6613525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929" y="4716026"/>
            <a:ext cx="5437821" cy="446873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30468"/>
            <a:ext cx="2946351" cy="49617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729" y="9430468"/>
            <a:ext cx="2946351" cy="49617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BC58F918-3DDE-4F17-AE4B-95175577632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9594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110A91-3DE8-476F-BD13-0442765ACDE1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36944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2075" y="746125"/>
            <a:ext cx="6613525" cy="37211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F2BBFA-BBA3-4040-B994-6DE3EBBF427C}" type="slidenum">
              <a:rPr lang="ru-RU" smtClean="0"/>
              <a:t>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37338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2075" y="746125"/>
            <a:ext cx="6613525" cy="37211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F2BBFA-BBA3-4040-B994-6DE3EBBF427C}" type="slidenum">
              <a:rPr lang="ru-RU" smtClean="0"/>
              <a:pPr/>
              <a:t>22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60203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2075" y="746125"/>
            <a:ext cx="6613525" cy="37211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F2BBFA-BBA3-4040-B994-6DE3EBBF427C}" type="slidenum">
              <a:rPr lang="ru-RU" smtClean="0"/>
              <a:t>34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5899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2075" y="746125"/>
            <a:ext cx="6613525" cy="37211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F2BBFA-BBA3-4040-B994-6DE3EBBF427C}" type="slidenum">
              <a:rPr lang="ru-RU" smtClean="0"/>
              <a:t>35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58995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2075" y="746125"/>
            <a:ext cx="6613525" cy="37211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F2BBFA-BBA3-4040-B994-6DE3EBBF427C}" type="slidenum">
              <a:rPr lang="ru-RU" smtClean="0"/>
              <a:t>36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605667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2075" y="746125"/>
            <a:ext cx="6613525" cy="37211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F2BBFA-BBA3-4040-B994-6DE3EBBF427C}" type="slidenum">
              <a:rPr lang="ru-RU" smtClean="0"/>
              <a:t>37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5899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ый треугольник 9"/>
          <p:cNvSpPr/>
          <p:nvPr/>
        </p:nvSpPr>
        <p:spPr>
          <a:xfrm>
            <a:off x="0" y="4664075"/>
            <a:ext cx="12200467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Группа 1"/>
          <p:cNvGrpSpPr>
            <a:grpSpLocks/>
          </p:cNvGrpSpPr>
          <p:nvPr/>
        </p:nvGrpSpPr>
        <p:grpSpPr bwMode="auto">
          <a:xfrm>
            <a:off x="-4233" y="4953000"/>
            <a:ext cx="12196233" cy="1911350"/>
            <a:chOff x="-3765" y="4832896"/>
            <a:chExt cx="9147765" cy="2032192"/>
          </a:xfrm>
        </p:grpSpPr>
        <p:sp>
          <p:nvSpPr>
            <p:cNvPr id="6" name="Полилиния 6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7" name="Полилиния 7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8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10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914400" y="1752602"/>
            <a:ext cx="103632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914400" y="3611607"/>
            <a:ext cx="103632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1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4804D913-ADC6-40DF-BB74-8E58EF4FEC5A}" type="datetimeFigureOut">
              <a:rPr lang="ru-RU"/>
              <a:pPr>
                <a:defRPr/>
              </a:pPr>
              <a:t>27.12.2023</a:t>
            </a:fld>
            <a:endParaRPr lang="ru-RU"/>
          </a:p>
        </p:txBody>
      </p:sp>
      <p:sp>
        <p:nvSpPr>
          <p:cNvPr id="12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33CBABEE-18B9-4A1F-B645-068F7FB3F81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1481330"/>
            <a:ext cx="10972800" cy="438607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9707A2-CF8C-4D1A-BE48-40644E7714D7}" type="datetimeFigureOut">
              <a:rPr lang="ru-RU"/>
              <a:pPr>
                <a:defRPr/>
              </a:pPr>
              <a:t>27.12.2023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AAB24E-A641-49BD-BDA8-9A638EFBA7D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125351" y="274641"/>
            <a:ext cx="2369960" cy="559276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432800" cy="559276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0FBB0A-3B58-4C5A-9506-3F83057CCF64}" type="datetimeFigureOut">
              <a:rPr lang="ru-RU"/>
              <a:pPr>
                <a:defRPr/>
              </a:pPr>
              <a:t>27.12.2023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C99585-26AC-4D80-99D4-027223101F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0DD802-1231-44EB-852B-231C8C1F6B3E}" type="datetimeFigureOut">
              <a:rPr lang="ru-RU"/>
              <a:pPr>
                <a:defRPr/>
              </a:pPr>
              <a:t>27.12.2023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D3CAE6-66AD-44FD-8403-CE839602F29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ашивка 6"/>
          <p:cNvSpPr/>
          <p:nvPr/>
        </p:nvSpPr>
        <p:spPr>
          <a:xfrm>
            <a:off x="4849284" y="3005138"/>
            <a:ext cx="243416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Нашивка 7"/>
          <p:cNvSpPr/>
          <p:nvPr/>
        </p:nvSpPr>
        <p:spPr>
          <a:xfrm>
            <a:off x="4599518" y="3005138"/>
            <a:ext cx="24553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168" y="1059712"/>
            <a:ext cx="103632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230284" y="2931712"/>
            <a:ext cx="6096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6721BBA-0082-434D-8870-D5FF261B7EA8}" type="datetimeFigureOut">
              <a:rPr lang="ru-RU"/>
              <a:pPr>
                <a:defRPr/>
              </a:pPr>
              <a:t>27.12.2023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41A6DB5-3BC6-432B-B49D-B976DA9543F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09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97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233D3A-A907-4191-BB28-3A54E70ED366}" type="datetimeFigureOut">
              <a:rPr lang="ru-RU"/>
              <a:pPr>
                <a:defRPr/>
              </a:pPr>
              <a:t>27.12.2023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571872-639A-42D6-8134-2D81ACED1E3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5410200"/>
            <a:ext cx="5386917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6193369" y="5410200"/>
            <a:ext cx="5389033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609600" y="1444295"/>
            <a:ext cx="5386917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93368" y="1444295"/>
            <a:ext cx="5389033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964BC22-80D9-4F55-BA6A-75EAC49D7634}" type="datetimeFigureOut">
              <a:rPr lang="ru-RU"/>
              <a:pPr>
                <a:defRPr/>
              </a:pPr>
              <a:t>27.12.2023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BFAD031-5DA8-4977-A462-E56665B7715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E09036-69FB-41C2-8480-24B09DD4E1AB}" type="datetimeFigureOut">
              <a:rPr lang="ru-RU"/>
              <a:pPr>
                <a:defRPr/>
              </a:pPr>
              <a:t>27.12.2023</a:t>
            </a:fld>
            <a:endParaRPr lang="ru-RU"/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AF564E-6B50-42EB-8319-DB5BAAE0963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105773-0A16-489B-893A-BDEBF5D34F22}" type="datetimeFigureOut">
              <a:rPr lang="ru-RU"/>
              <a:pPr>
                <a:defRPr/>
              </a:pPr>
              <a:t>27.12.2023</a:t>
            </a:fld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1B9139-32FF-4697-A2E7-9B0D52055F0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4876800"/>
            <a:ext cx="9975701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892800" y="5355102"/>
            <a:ext cx="5299456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1219200" y="274320"/>
            <a:ext cx="9973056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D5E424A-D11A-4D8F-AB02-E29BD7FE3B9E}" type="datetimeFigureOut">
              <a:rPr lang="ru-RU"/>
              <a:pPr>
                <a:defRPr/>
              </a:pPr>
              <a:t>27.12.2023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541442E-B78C-45A5-B5EA-2B978FF5BC0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лилиния 7"/>
          <p:cNvSpPr>
            <a:spLocks/>
          </p:cNvSpPr>
          <p:nvPr/>
        </p:nvSpPr>
        <p:spPr bwMode="auto">
          <a:xfrm>
            <a:off x="666751" y="5945188"/>
            <a:ext cx="6587067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Полилиния 8"/>
          <p:cNvSpPr>
            <a:spLocks/>
          </p:cNvSpPr>
          <p:nvPr/>
        </p:nvSpPr>
        <p:spPr bwMode="auto">
          <a:xfrm>
            <a:off x="647700" y="5938838"/>
            <a:ext cx="49212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Прямоугольный треугольник 9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Прямая соединительная линия 10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Нашивка 11"/>
          <p:cNvSpPr/>
          <p:nvPr/>
        </p:nvSpPr>
        <p:spPr>
          <a:xfrm>
            <a:off x="11552768" y="4987925"/>
            <a:ext cx="243417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Нашивка 12"/>
          <p:cNvSpPr/>
          <p:nvPr/>
        </p:nvSpPr>
        <p:spPr>
          <a:xfrm>
            <a:off x="11303001" y="4987925"/>
            <a:ext cx="243417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521643" y="5443402"/>
            <a:ext cx="95504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4800" y="189968"/>
            <a:ext cx="115824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865122"/>
            <a:ext cx="10767243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753EAE9C-3C1B-4EBA-9DD4-B7F8FDE35E67}" type="datetimeFigureOut">
              <a:rPr lang="ru-RU"/>
              <a:pPr>
                <a:defRPr/>
              </a:pPr>
              <a:t>27.12.2023</a:t>
            </a:fld>
            <a:endParaRPr lang="ru-RU"/>
          </a:p>
        </p:txBody>
      </p:sp>
      <p:sp>
        <p:nvSpPr>
          <p:cNvPr id="12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A4D07D64-14B7-4744-BC55-36C4962C74C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666751" y="5945188"/>
            <a:ext cx="6587067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647700" y="5938838"/>
            <a:ext cx="49212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3" name="Текст 29"/>
          <p:cNvSpPr>
            <a:spLocks noGrp="1"/>
          </p:cNvSpPr>
          <p:nvPr>
            <p:ph type="body" idx="1"/>
          </p:nvPr>
        </p:nvSpPr>
        <p:spPr bwMode="auto">
          <a:xfrm>
            <a:off x="609600" y="1481138"/>
            <a:ext cx="109728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8970433" y="6408739"/>
            <a:ext cx="2559051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75805D39-F4CA-4905-A79C-564E13AF9B42}" type="datetimeFigureOut">
              <a:rPr lang="ru-RU"/>
              <a:pPr>
                <a:defRPr/>
              </a:pPr>
              <a:t>27.12.2023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5839884" y="6408739"/>
            <a:ext cx="3134783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11529484" y="6408739"/>
            <a:ext cx="488949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 smtClean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41DD700E-8A6F-4FEA-A2B9-1B66F020750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0" r:id="rId2"/>
    <p:sldLayoutId id="2147483697" r:id="rId3"/>
    <p:sldLayoutId id="2147483691" r:id="rId4"/>
    <p:sldLayoutId id="2147483698" r:id="rId5"/>
    <p:sldLayoutId id="2147483692" r:id="rId6"/>
    <p:sldLayoutId id="2147483693" r:id="rId7"/>
    <p:sldLayoutId id="2147483699" r:id="rId8"/>
    <p:sldLayoutId id="2147483700" r:id="rId9"/>
    <p:sldLayoutId id="2147483694" r:id="rId10"/>
    <p:sldLayoutId id="2147483695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budget.mosreg.ru/byudzhet-dlya-grazhdan/informaciya-ob-ispolnenii-byudzheta/" TargetMode="External"/><Relationship Id="rId7" Type="http://schemas.openxmlformats.org/officeDocument/2006/relationships/hyperlink" Target="https://volok-go.ru/activities/finance?tab=tab2386" TargetMode="External"/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balashiha.ru/docs/resheniya-soveta-deputatov-1747" TargetMode="External"/><Relationship Id="rId5" Type="http://schemas.openxmlformats.org/officeDocument/2006/relationships/hyperlink" Target="http://www.balfin.ru/byudzhet-2022" TargetMode="External"/><Relationship Id="rId4" Type="http://schemas.openxmlformats.org/officeDocument/2006/relationships/hyperlink" Target="http://budget.admhimki.ru/byudzhet/reshenie-o-byudzhete/resheniya-o-byudzhete" TargetMode="Externa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4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4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4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4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4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3.xml"/><Relationship Id="rId1" Type="http://schemas.openxmlformats.org/officeDocument/2006/relationships/slideLayout" Target="../slideLayouts/slideLayout4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4.xml"/><Relationship Id="rId1" Type="http://schemas.openxmlformats.org/officeDocument/2006/relationships/slideLayout" Target="../slideLayouts/slideLayout4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5.xml"/><Relationship Id="rId1" Type="http://schemas.openxmlformats.org/officeDocument/2006/relationships/slideLayout" Target="../slideLayouts/slideLayout4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7.xml"/><Relationship Id="rId2" Type="http://schemas.openxmlformats.org/officeDocument/2006/relationships/chart" Target="../charts/chart26.xml"/><Relationship Id="rId1" Type="http://schemas.openxmlformats.org/officeDocument/2006/relationships/slideLayout" Target="../slideLayouts/slideLayout4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8.xml"/><Relationship Id="rId1" Type="http://schemas.openxmlformats.org/officeDocument/2006/relationships/slideLayout" Target="../slideLayouts/slideLayout4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9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919536" y="2060848"/>
            <a:ext cx="8229600" cy="1656184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400" dirty="0">
                <a:latin typeface="Georgia" panose="02040502050405020303" pitchFamily="18" charset="0"/>
              </a:rPr>
              <a:t>Бюджет для граждан на основе </a:t>
            </a:r>
            <a:br>
              <a:rPr lang="ru-RU" sz="2400" dirty="0">
                <a:latin typeface="Georgia" panose="02040502050405020303" pitchFamily="18" charset="0"/>
              </a:rPr>
            </a:br>
            <a:r>
              <a:rPr lang="ru-RU" sz="2400" dirty="0" smtClean="0">
                <a:latin typeface="Georgia" panose="02040502050405020303" pitchFamily="18" charset="0"/>
              </a:rPr>
              <a:t> </a:t>
            </a:r>
            <a:r>
              <a:rPr lang="ru-RU" sz="2400" dirty="0">
                <a:latin typeface="Georgia" panose="02040502050405020303" pitchFamily="18" charset="0"/>
              </a:rPr>
              <a:t>бюджета городского округа Домодедово </a:t>
            </a:r>
            <a:br>
              <a:rPr lang="ru-RU" sz="2400" dirty="0">
                <a:latin typeface="Georgia" panose="02040502050405020303" pitchFamily="18" charset="0"/>
              </a:rPr>
            </a:br>
            <a:r>
              <a:rPr lang="ru-RU" sz="2400" dirty="0">
                <a:latin typeface="Georgia" panose="02040502050405020303" pitchFamily="18" charset="0"/>
              </a:rPr>
              <a:t>на </a:t>
            </a:r>
            <a:r>
              <a:rPr lang="ru-RU" sz="2400" dirty="0" smtClean="0">
                <a:latin typeface="Georgia" panose="02040502050405020303" pitchFamily="18" charset="0"/>
              </a:rPr>
              <a:t>2024 </a:t>
            </a:r>
            <a:r>
              <a:rPr lang="ru-RU" sz="2400" dirty="0">
                <a:latin typeface="Georgia" panose="02040502050405020303" pitchFamily="18" charset="0"/>
              </a:rPr>
              <a:t>год и плановый период </a:t>
            </a:r>
            <a:r>
              <a:rPr lang="ru-RU" sz="2400" dirty="0" smtClean="0">
                <a:latin typeface="Georgia" panose="02040502050405020303" pitchFamily="18" charset="0"/>
              </a:rPr>
              <a:t>2025 </a:t>
            </a:r>
            <a:r>
              <a:rPr lang="ru-RU" sz="2400" dirty="0">
                <a:latin typeface="Georgia" panose="02040502050405020303" pitchFamily="18" charset="0"/>
              </a:rPr>
              <a:t>и </a:t>
            </a:r>
            <a:r>
              <a:rPr lang="ru-RU" sz="2400" dirty="0" smtClean="0">
                <a:latin typeface="Georgia" panose="02040502050405020303" pitchFamily="18" charset="0"/>
              </a:rPr>
              <a:t>2026 </a:t>
            </a:r>
            <a:r>
              <a:rPr lang="ru-RU" sz="2400" dirty="0">
                <a:latin typeface="Georgia" panose="02040502050405020303" pitchFamily="18" charset="0"/>
              </a:rPr>
              <a:t>гг. </a:t>
            </a:r>
          </a:p>
        </p:txBody>
      </p:sp>
      <p:pic>
        <p:nvPicPr>
          <p:cNvPr id="14338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48300" y="188914"/>
            <a:ext cx="863600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1466" y="288150"/>
            <a:ext cx="11017224" cy="757970"/>
          </a:xfrm>
        </p:spPr>
        <p:txBody>
          <a:bodyPr>
            <a:noAutofit/>
          </a:bodyPr>
          <a:lstStyle/>
          <a:p>
            <a:pPr marL="137160" algn="ctr"/>
            <a:r>
              <a:rPr lang="ru-RU" sz="1400" dirty="0">
                <a:latin typeface="Georgia" panose="02040502050405020303" pitchFamily="18" charset="0"/>
              </a:rPr>
              <a:t>Муниципальный (местный) бюджет - форма образования и расходования денежных средств, предназначенных для финансового обеспечения задач и функций местного самоуправления</a:t>
            </a:r>
          </a:p>
        </p:txBody>
      </p:sp>
      <p:grpSp>
        <p:nvGrpSpPr>
          <p:cNvPr id="5" name="Группа 4"/>
          <p:cNvGrpSpPr/>
          <p:nvPr/>
        </p:nvGrpSpPr>
        <p:grpSpPr>
          <a:xfrm>
            <a:off x="2135561" y="2780928"/>
            <a:ext cx="2124475" cy="1095896"/>
            <a:chOff x="0" y="0"/>
            <a:chExt cx="2124475" cy="1095896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2124475" cy="1095896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Прямоугольник 6"/>
            <p:cNvSpPr/>
            <p:nvPr/>
          </p:nvSpPr>
          <p:spPr>
            <a:xfrm>
              <a:off x="0" y="0"/>
              <a:ext cx="2124475" cy="109589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21920" tIns="60960" rIns="121920" bIns="60960" numCol="1" spcCol="1270" anchor="ctr" anchorCtr="0">
              <a:noAutofit/>
            </a:bodyPr>
            <a:lstStyle/>
            <a:p>
              <a:pPr algn="ctr" defTabSz="1422400">
                <a:lnSpc>
                  <a:spcPct val="90000"/>
                </a:lnSpc>
                <a:spcAft>
                  <a:spcPct val="35000"/>
                </a:spcAft>
              </a:pPr>
              <a:r>
                <a:rPr lang="ru-RU" sz="3200" b="1" dirty="0">
                  <a:latin typeface="Georgia" panose="02040502050405020303" pitchFamily="18" charset="0"/>
                </a:rPr>
                <a:t>Бюджет</a:t>
              </a:r>
            </a:p>
          </p:txBody>
        </p:sp>
      </p:grpSp>
      <p:sp>
        <p:nvSpPr>
          <p:cNvPr id="8" name="Стрелка вправо 7"/>
          <p:cNvSpPr/>
          <p:nvPr/>
        </p:nvSpPr>
        <p:spPr>
          <a:xfrm>
            <a:off x="4275553" y="2780928"/>
            <a:ext cx="1039615" cy="1095896"/>
          </a:xfrm>
          <a:prstGeom prst="rightArrow">
            <a:avLst>
              <a:gd name="adj1" fmla="val 75000"/>
              <a:gd name="adj2" fmla="val 50000"/>
            </a:avLst>
          </a:prstGeom>
        </p:spPr>
        <p:style>
          <a:ln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9" name="Прямоугольник 8"/>
          <p:cNvSpPr/>
          <p:nvPr/>
        </p:nvSpPr>
        <p:spPr>
          <a:xfrm>
            <a:off x="5283050" y="1772816"/>
            <a:ext cx="2088232" cy="93610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latin typeface="Georgia" panose="02040502050405020303" pitchFamily="18" charset="0"/>
              </a:rPr>
              <a:t>Доходы</a:t>
            </a:r>
          </a:p>
        </p:txBody>
      </p:sp>
      <p:sp>
        <p:nvSpPr>
          <p:cNvPr id="10" name="Плюс 9"/>
          <p:cNvSpPr/>
          <p:nvPr/>
        </p:nvSpPr>
        <p:spPr>
          <a:xfrm>
            <a:off x="6168008" y="3214292"/>
            <a:ext cx="318316" cy="288032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4838935" y="4283613"/>
            <a:ext cx="3182287" cy="151216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latin typeface="Georgia" panose="02040502050405020303" pitchFamily="18" charset="0"/>
              </a:rPr>
              <a:t>Источники финансирования дефицита бюджета</a:t>
            </a:r>
          </a:p>
        </p:txBody>
      </p:sp>
      <p:sp>
        <p:nvSpPr>
          <p:cNvPr id="12" name="Равно 11"/>
          <p:cNvSpPr/>
          <p:nvPr/>
        </p:nvSpPr>
        <p:spPr>
          <a:xfrm>
            <a:off x="7589173" y="3214292"/>
            <a:ext cx="432048" cy="329112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8184233" y="2643257"/>
            <a:ext cx="2016223" cy="146855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latin typeface="Georgia" panose="02040502050405020303" pitchFamily="18" charset="0"/>
              </a:rPr>
              <a:t>Расходы</a:t>
            </a:r>
          </a:p>
        </p:txBody>
      </p:sp>
    </p:spTree>
    <p:extLst>
      <p:ext uri="{BB962C8B-B14F-4D97-AF65-F5344CB8AC3E}">
        <p14:creationId xmlns:p14="http://schemas.microsoft.com/office/powerpoint/2010/main" val="2596085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2458646934"/>
              </p:ext>
            </p:extLst>
          </p:nvPr>
        </p:nvGraphicFramePr>
        <p:xfrm>
          <a:off x="1919536" y="260648"/>
          <a:ext cx="8352928" cy="41044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20329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09211478"/>
              </p:ext>
            </p:extLst>
          </p:nvPr>
        </p:nvGraphicFramePr>
        <p:xfrm>
          <a:off x="531664" y="908721"/>
          <a:ext cx="10820920" cy="54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1384" y="332656"/>
            <a:ext cx="11233248" cy="720080"/>
          </a:xfrm>
        </p:spPr>
        <p:txBody>
          <a:bodyPr>
            <a:normAutofit fontScale="90000"/>
          </a:bodyPr>
          <a:lstStyle/>
          <a:p>
            <a:r>
              <a:rPr lang="ru-RU" sz="1400" dirty="0">
                <a:latin typeface="Georgia" panose="02040502050405020303" pitchFamily="18" charset="0"/>
              </a:rPr>
              <a:t>Основные параметры бюджета на 20</a:t>
            </a:r>
            <a:r>
              <a:rPr lang="en-US" sz="1400" dirty="0" smtClean="0">
                <a:latin typeface="Georgia" panose="02040502050405020303" pitchFamily="18" charset="0"/>
              </a:rPr>
              <a:t>2</a:t>
            </a:r>
            <a:r>
              <a:rPr lang="ru-RU" sz="1400" dirty="0">
                <a:latin typeface="Georgia" panose="02040502050405020303" pitchFamily="18" charset="0"/>
              </a:rPr>
              <a:t>4</a:t>
            </a:r>
            <a:r>
              <a:rPr lang="ru-RU" sz="1400" dirty="0" smtClean="0">
                <a:latin typeface="Georgia" panose="02040502050405020303" pitchFamily="18" charset="0"/>
              </a:rPr>
              <a:t> </a:t>
            </a:r>
            <a:r>
              <a:rPr lang="ru-RU" sz="1400" dirty="0">
                <a:latin typeface="Georgia" panose="02040502050405020303" pitchFamily="18" charset="0"/>
              </a:rPr>
              <a:t>год и плановый период </a:t>
            </a:r>
            <a:r>
              <a:rPr lang="ru-RU" sz="1400" dirty="0" smtClean="0">
                <a:latin typeface="Georgia" panose="02040502050405020303" pitchFamily="18" charset="0"/>
              </a:rPr>
              <a:t>2025 </a:t>
            </a:r>
            <a:r>
              <a:rPr lang="ru-RU" sz="1400" dirty="0">
                <a:latin typeface="Georgia" panose="02040502050405020303" pitchFamily="18" charset="0"/>
              </a:rPr>
              <a:t>и </a:t>
            </a:r>
            <a:r>
              <a:rPr lang="ru-RU" sz="1400" dirty="0" smtClean="0">
                <a:latin typeface="Georgia" panose="02040502050405020303" pitchFamily="18" charset="0"/>
              </a:rPr>
              <a:t>2026 </a:t>
            </a:r>
            <a:r>
              <a:rPr lang="ru-RU" sz="1400" dirty="0">
                <a:latin typeface="Georgia" panose="02040502050405020303" pitchFamily="18" charset="0"/>
              </a:rPr>
              <a:t>гг. в сравнении с фактическим исполнением </a:t>
            </a:r>
            <a:r>
              <a:rPr lang="ru-RU" sz="1400" dirty="0" smtClean="0">
                <a:latin typeface="Georgia" panose="02040502050405020303" pitchFamily="18" charset="0"/>
              </a:rPr>
              <a:t>2020-2022 </a:t>
            </a:r>
            <a:r>
              <a:rPr lang="ru-RU" sz="1400" dirty="0">
                <a:latin typeface="Georgia" panose="02040502050405020303" pitchFamily="18" charset="0"/>
              </a:rPr>
              <a:t>годов и ожидаемым исполнением </a:t>
            </a:r>
            <a:r>
              <a:rPr lang="ru-RU" sz="1400" dirty="0" smtClean="0">
                <a:latin typeface="Georgia" panose="02040502050405020303" pitchFamily="18" charset="0"/>
              </a:rPr>
              <a:t>2023 </a:t>
            </a:r>
            <a:r>
              <a:rPr lang="ru-RU" sz="1400" dirty="0">
                <a:latin typeface="Georgia" panose="02040502050405020303" pitchFamily="18" charset="0"/>
              </a:rPr>
              <a:t>года                                </a:t>
            </a:r>
            <a:r>
              <a:rPr lang="ru-RU" sz="1400" dirty="0" smtClean="0">
                <a:latin typeface="Georgia" panose="02040502050405020303" pitchFamily="18" charset="0"/>
              </a:rPr>
              <a:t>                                                                                             </a:t>
            </a:r>
            <a:r>
              <a:rPr lang="ru-RU" sz="1400" dirty="0">
                <a:latin typeface="Georgia" panose="02040502050405020303" pitchFamily="18" charset="0"/>
              </a:rPr>
              <a:t>млн. руб.</a:t>
            </a:r>
          </a:p>
        </p:txBody>
      </p:sp>
    </p:spTree>
    <p:extLst>
      <p:ext uri="{BB962C8B-B14F-4D97-AF65-F5344CB8AC3E}">
        <p14:creationId xmlns:p14="http://schemas.microsoft.com/office/powerpoint/2010/main" val="4048170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32793424"/>
              </p:ext>
            </p:extLst>
          </p:nvPr>
        </p:nvGraphicFramePr>
        <p:xfrm>
          <a:off x="551384" y="980728"/>
          <a:ext cx="11233248" cy="5472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7368" y="202630"/>
            <a:ext cx="11377264" cy="850106"/>
          </a:xfrm>
        </p:spPr>
        <p:txBody>
          <a:bodyPr>
            <a:normAutofit/>
          </a:bodyPr>
          <a:lstStyle/>
          <a:p>
            <a:r>
              <a:rPr lang="ru-RU" sz="1400" dirty="0">
                <a:latin typeface="Georgia" panose="02040502050405020303" pitchFamily="18" charset="0"/>
              </a:rPr>
              <a:t>Основные параметры бюджета на 20</a:t>
            </a:r>
            <a:r>
              <a:rPr lang="en-US" sz="1400" dirty="0" smtClean="0">
                <a:latin typeface="Georgia" panose="02040502050405020303" pitchFamily="18" charset="0"/>
              </a:rPr>
              <a:t>2</a:t>
            </a:r>
            <a:r>
              <a:rPr lang="ru-RU" sz="1400" dirty="0">
                <a:latin typeface="Georgia" panose="02040502050405020303" pitchFamily="18" charset="0"/>
              </a:rPr>
              <a:t>4</a:t>
            </a:r>
            <a:r>
              <a:rPr lang="ru-RU" sz="1400" dirty="0" smtClean="0">
                <a:latin typeface="Georgia" panose="02040502050405020303" pitchFamily="18" charset="0"/>
              </a:rPr>
              <a:t> </a:t>
            </a:r>
            <a:r>
              <a:rPr lang="ru-RU" sz="1400" dirty="0">
                <a:latin typeface="Georgia" panose="02040502050405020303" pitchFamily="18" charset="0"/>
              </a:rPr>
              <a:t>год и плановый период </a:t>
            </a:r>
            <a:r>
              <a:rPr lang="ru-RU" sz="1400" dirty="0" smtClean="0">
                <a:latin typeface="Georgia" panose="02040502050405020303" pitchFamily="18" charset="0"/>
              </a:rPr>
              <a:t>2025 </a:t>
            </a:r>
            <a:r>
              <a:rPr lang="ru-RU" sz="1400" dirty="0">
                <a:latin typeface="Georgia" panose="02040502050405020303" pitchFamily="18" charset="0"/>
              </a:rPr>
              <a:t>и </a:t>
            </a:r>
            <a:r>
              <a:rPr lang="ru-RU" sz="1400" dirty="0" smtClean="0">
                <a:latin typeface="Georgia" panose="02040502050405020303" pitchFamily="18" charset="0"/>
              </a:rPr>
              <a:t>2026 </a:t>
            </a:r>
            <a:r>
              <a:rPr lang="ru-RU" sz="1400" dirty="0">
                <a:latin typeface="Georgia" panose="02040502050405020303" pitchFamily="18" charset="0"/>
              </a:rPr>
              <a:t>гг. в сравнении с фактическим исполнением </a:t>
            </a:r>
            <a:r>
              <a:rPr lang="ru-RU" sz="1400" dirty="0" smtClean="0">
                <a:latin typeface="Georgia" panose="02040502050405020303" pitchFamily="18" charset="0"/>
              </a:rPr>
              <a:t>2021-2022 </a:t>
            </a:r>
            <a:r>
              <a:rPr lang="ru-RU" sz="1400" dirty="0">
                <a:latin typeface="Georgia" panose="02040502050405020303" pitchFamily="18" charset="0"/>
              </a:rPr>
              <a:t>годов и ожидаемым исполнением </a:t>
            </a:r>
            <a:r>
              <a:rPr lang="ru-RU" sz="1400" dirty="0" smtClean="0">
                <a:latin typeface="Georgia" panose="02040502050405020303" pitchFamily="18" charset="0"/>
              </a:rPr>
              <a:t>2023 </a:t>
            </a:r>
            <a:r>
              <a:rPr lang="ru-RU" sz="1400" dirty="0">
                <a:latin typeface="Georgia" panose="02040502050405020303" pitchFamily="18" charset="0"/>
              </a:rPr>
              <a:t>года                 </a:t>
            </a:r>
            <a:r>
              <a:rPr lang="ru-RU" sz="1400" dirty="0" smtClean="0">
                <a:latin typeface="Georgia" panose="02040502050405020303" pitchFamily="18" charset="0"/>
              </a:rPr>
              <a:t>                                                           </a:t>
            </a:r>
            <a:r>
              <a:rPr lang="ru-RU" sz="1400" dirty="0">
                <a:latin typeface="Georgia" panose="02040502050405020303" pitchFamily="18" charset="0"/>
              </a:rPr>
              <a:t>млн. руб.</a:t>
            </a:r>
          </a:p>
        </p:txBody>
      </p:sp>
    </p:spTree>
    <p:extLst>
      <p:ext uri="{BB962C8B-B14F-4D97-AF65-F5344CB8AC3E}">
        <p14:creationId xmlns:p14="http://schemas.microsoft.com/office/powerpoint/2010/main" val="1003435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Муниципальный долг</a:t>
            </a:r>
            <a:r>
              <a:rPr lang="en-US" sz="1400" dirty="0">
                <a:latin typeface="Georgia" panose="02040502050405020303" pitchFamily="18" charset="0"/>
              </a:rPr>
              <a:t> </a:t>
            </a:r>
            <a:r>
              <a:rPr lang="ru-RU" sz="1400" dirty="0">
                <a:latin typeface="Georgia" panose="02040502050405020303" pitchFamily="18" charset="0"/>
              </a:rPr>
              <a:t>                                                                                                                </a:t>
            </a:r>
            <a:r>
              <a:rPr lang="ru-RU" sz="1400" dirty="0" err="1">
                <a:latin typeface="Georgia" panose="02040502050405020303" pitchFamily="18" charset="0"/>
              </a:rPr>
              <a:t>млн.руб</a:t>
            </a:r>
            <a:r>
              <a:rPr lang="ru-RU" sz="1400" dirty="0">
                <a:latin typeface="Georgia" panose="02040502050405020303" pitchFamily="18" charset="0"/>
              </a:rPr>
              <a:t>.</a:t>
            </a:r>
          </a:p>
        </p:txBody>
      </p:sp>
      <p:graphicFrame>
        <p:nvGraphicFramePr>
          <p:cNvPr id="6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91743584"/>
              </p:ext>
            </p:extLst>
          </p:nvPr>
        </p:nvGraphicFramePr>
        <p:xfrm>
          <a:off x="1981200" y="1484784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82398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Объем и структура муниципального внутреннего долга городского округа Домодедово   </a:t>
            </a:r>
            <a:r>
              <a:rPr lang="ru-RU" sz="1400" dirty="0" smtClean="0">
                <a:latin typeface="Georgia" panose="02040502050405020303" pitchFamily="18" charset="0"/>
              </a:rPr>
              <a:t>                         </a:t>
            </a:r>
            <a:r>
              <a:rPr lang="ru-RU" sz="1400" dirty="0" err="1">
                <a:latin typeface="Georgia" panose="02040502050405020303" pitchFamily="18" charset="0"/>
              </a:rPr>
              <a:t>млн.руб</a:t>
            </a:r>
            <a:r>
              <a:rPr lang="ru-RU" sz="1400" dirty="0">
                <a:latin typeface="Georgia" panose="02040502050405020303" pitchFamily="18" charset="0"/>
              </a:rPr>
              <a:t>.</a:t>
            </a:r>
          </a:p>
        </p:txBody>
      </p:sp>
      <p:graphicFrame>
        <p:nvGraphicFramePr>
          <p:cNvPr id="5" name="Объект 5"/>
          <p:cNvGraphicFramePr>
            <a:graphicFrameLocks noGrp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1048506783"/>
              </p:ext>
            </p:extLst>
          </p:nvPr>
        </p:nvGraphicFramePr>
        <p:xfrm>
          <a:off x="479376" y="1268760"/>
          <a:ext cx="10808847" cy="47123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02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5215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3877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521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5215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5215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5215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751463">
                <a:tc>
                  <a:txBody>
                    <a:bodyPr/>
                    <a:lstStyle/>
                    <a:p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год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год исполнение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год ожидаемое</a:t>
                      </a:r>
                      <a:r>
                        <a:rPr lang="ru-RU" sz="1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исполнение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 год план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(отражен на диаграмме)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2025 год 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2026 год план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997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Муниципальный внутренний долг - всего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649,9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748,1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1 149, 9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2 391,4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2 798,3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2 762,2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997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 том числе: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883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Муниципальные ценные бумаги</a:t>
                      </a: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292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Бюджетные кредиты</a:t>
                      </a: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164,0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164,0</a:t>
                      </a:r>
                      <a:endParaRPr kumimoji="0" lang="ru-RU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164,0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109,9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55,8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3926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Кредиты коммерческих банков и иных кредитных организаций</a:t>
                      </a: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435,0</a:t>
                      </a:r>
                      <a:endParaRPr kumimoji="0" lang="ru-RU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720,0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1 783,2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2 437,4</a:t>
                      </a:r>
                    </a:p>
                    <a:p>
                      <a:pPr marL="0" algn="ctr" rtl="0" eaLnBrk="1" fontAlgn="ctr" latinLnBrk="0" hangingPunct="1"/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2 593,1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997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Муниципальные гарантии</a:t>
                      </a: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265,9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149,1</a:t>
                      </a:r>
                      <a:endParaRPr kumimoji="0" lang="ru-RU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541,5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498,3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305,1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169,1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997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Предельный объем муниципального долга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x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x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2 827,8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4 435,5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3 947,2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6997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Расходы на обслуживание муниципального долга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17,7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18,5</a:t>
                      </a:r>
                      <a:endParaRPr kumimoji="0" lang="ru-RU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90,0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200,0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250,0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280,0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11691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053014" y="188640"/>
            <a:ext cx="9155554" cy="418058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1400" dirty="0" smtClean="0">
                <a:latin typeface="Georgia" panose="02040502050405020303" pitchFamily="18" charset="0"/>
              </a:rPr>
              <a:t>                                 </a:t>
            </a:r>
            <a:r>
              <a:rPr lang="ru-RU" sz="1400" dirty="0" smtClean="0">
                <a:latin typeface="Georgia" panose="02040502050405020303" pitchFamily="18" charset="0"/>
              </a:rPr>
              <a:t>Динамика </a:t>
            </a:r>
            <a:r>
              <a:rPr lang="ru-RU" sz="1400" dirty="0">
                <a:latin typeface="Georgia" panose="02040502050405020303" pitchFamily="18" charset="0"/>
              </a:rPr>
              <a:t>доходов </a:t>
            </a:r>
            <a:r>
              <a:rPr lang="ru-RU" sz="1400" dirty="0" smtClean="0">
                <a:latin typeface="Georgia" panose="02040502050405020303" pitchFamily="18" charset="0"/>
              </a:rPr>
              <a:t>202</a:t>
            </a:r>
            <a:r>
              <a:rPr lang="en-US" sz="1400" dirty="0" smtClean="0">
                <a:latin typeface="Georgia" panose="02040502050405020303" pitchFamily="18" charset="0"/>
              </a:rPr>
              <a:t>2</a:t>
            </a:r>
            <a:r>
              <a:rPr lang="ru-RU" sz="1400" dirty="0" smtClean="0">
                <a:latin typeface="Georgia" panose="02040502050405020303" pitchFamily="18" charset="0"/>
              </a:rPr>
              <a:t>-202</a:t>
            </a:r>
            <a:r>
              <a:rPr lang="en-US" sz="1400" dirty="0" smtClean="0">
                <a:latin typeface="Georgia" panose="02040502050405020303" pitchFamily="18" charset="0"/>
              </a:rPr>
              <a:t>6</a:t>
            </a:r>
            <a:r>
              <a:rPr lang="ru-RU" sz="1400" dirty="0" smtClean="0">
                <a:latin typeface="Georgia" panose="02040502050405020303" pitchFamily="18" charset="0"/>
              </a:rPr>
              <a:t> </a:t>
            </a:r>
            <a:r>
              <a:rPr lang="ru-RU" sz="1400" dirty="0">
                <a:latin typeface="Georgia" panose="02040502050405020303" pitchFamily="18" charset="0"/>
              </a:rPr>
              <a:t>гг. </a:t>
            </a:r>
            <a:r>
              <a:rPr lang="ru-RU" sz="1400" dirty="0" smtClean="0">
                <a:latin typeface="Georgia" panose="02040502050405020303" pitchFamily="18" charset="0"/>
              </a:rPr>
              <a:t> </a:t>
            </a:r>
            <a:r>
              <a:rPr lang="ru-RU" sz="1200" dirty="0">
                <a:latin typeface="Georgia" panose="02040502050405020303" pitchFamily="18" charset="0"/>
              </a:rPr>
              <a:t>млн. руб</a:t>
            </a:r>
            <a:r>
              <a:rPr lang="ru-RU" sz="1400" dirty="0">
                <a:latin typeface="Georgia" panose="02040502050405020303" pitchFamily="18" charset="0"/>
              </a:rPr>
              <a:t>.</a:t>
            </a:r>
          </a:p>
        </p:txBody>
      </p:sp>
      <p:graphicFrame>
        <p:nvGraphicFramePr>
          <p:cNvPr id="8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5037433"/>
              </p:ext>
            </p:extLst>
          </p:nvPr>
        </p:nvGraphicFramePr>
        <p:xfrm>
          <a:off x="299096" y="934650"/>
          <a:ext cx="9901360" cy="53026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9264352" y="3047689"/>
            <a:ext cx="792088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12 028,9</a:t>
            </a:r>
            <a:endParaRPr lang="ru-RU" sz="13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264352" y="3681318"/>
            <a:ext cx="86409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1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r>
              <a:rPr lang="ru-RU" sz="1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766,6 (+2,7%)</a:t>
            </a:r>
            <a:endParaRPr lang="ru-RU" sz="13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264352" y="4293096"/>
            <a:ext cx="792088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1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3 302,4</a:t>
            </a:r>
            <a:endParaRPr lang="ru-RU" sz="13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 rot="10800000" flipV="1">
            <a:off x="2711624" y="4025424"/>
            <a:ext cx="720080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+ 7,6%</a:t>
            </a:r>
            <a:endParaRPr lang="ru-RU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4061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896472824"/>
              </p:ext>
            </p:extLst>
          </p:nvPr>
        </p:nvGraphicFramePr>
        <p:xfrm>
          <a:off x="695400" y="854515"/>
          <a:ext cx="10530656" cy="26555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Объект 4"/>
          <p:cNvGraphicFramePr>
            <a:graphicFrameLocks/>
          </p:cNvGraphicFramePr>
          <p:nvPr>
            <p:extLst/>
          </p:nvPr>
        </p:nvGraphicFramePr>
        <p:xfrm>
          <a:off x="911424" y="3532622"/>
          <a:ext cx="9361040" cy="2592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3791745" y="363431"/>
            <a:ext cx="3928938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 sz="216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ru-RU" sz="14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Структура доходов бюджета </a:t>
            </a:r>
            <a:r>
              <a:rPr lang="ru-RU" sz="1400" b="1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2024 </a:t>
            </a:r>
            <a:r>
              <a:rPr lang="ru-RU" sz="14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года</a:t>
            </a:r>
          </a:p>
        </p:txBody>
      </p:sp>
      <p:sp>
        <p:nvSpPr>
          <p:cNvPr id="7" name="TextBox 1"/>
          <p:cNvSpPr txBox="1"/>
          <p:nvPr/>
        </p:nvSpPr>
        <p:spPr>
          <a:xfrm>
            <a:off x="9148061" y="416801"/>
            <a:ext cx="514350" cy="514350"/>
          </a:xfrm>
          <a:prstGeom prst="rect">
            <a:avLst/>
          </a:prstGeom>
        </p:spPr>
        <p:txBody>
          <a:bodyPr wrap="none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млн. руб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., </a:t>
            </a:r>
            <a:r>
              <a:rPr lang="ru-RU" sz="14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%</a:t>
            </a: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1415480" y="2204864"/>
            <a:ext cx="237626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3793426" y="2197208"/>
            <a:ext cx="1078438" cy="24764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7558875" y="2197208"/>
            <a:ext cx="157967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flipH="1">
            <a:off x="6650713" y="2204864"/>
            <a:ext cx="908162" cy="2938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2495600" y="5517232"/>
            <a:ext cx="11209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flipV="1">
            <a:off x="3616532" y="4985830"/>
            <a:ext cx="1413568" cy="53140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7848246" y="5251531"/>
            <a:ext cx="101995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6528048" y="4985830"/>
            <a:ext cx="1320198" cy="26570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9329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Объект 8"/>
          <p:cNvGraphicFramePr>
            <a:graphicFrameLocks noGrp="1"/>
          </p:cNvGraphicFramePr>
          <p:nvPr>
            <p:ph sz="half" idx="1"/>
            <p:extLst/>
          </p:nvPr>
        </p:nvGraphicFramePr>
        <p:xfrm>
          <a:off x="1775520" y="836712"/>
          <a:ext cx="8424936" cy="5256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" name="Заголовок 3"/>
          <p:cNvSpPr>
            <a:spLocks noGrp="1"/>
          </p:cNvSpPr>
          <p:nvPr>
            <p:ph type="title"/>
          </p:nvPr>
        </p:nvSpPr>
        <p:spPr>
          <a:xfrm>
            <a:off x="2063552" y="260648"/>
            <a:ext cx="8640960" cy="432048"/>
          </a:xfrm>
        </p:spPr>
        <p:txBody>
          <a:bodyPr>
            <a:noAutofit/>
          </a:bodyPr>
          <a:lstStyle/>
          <a:p>
            <a:pPr algn="ctr">
              <a:defRPr sz="216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ru-RU" sz="1400" dirty="0">
                <a:latin typeface="Georgia" panose="02040502050405020303" pitchFamily="18" charset="0"/>
              </a:rPr>
              <a:t>Структура налоговых доходов </a:t>
            </a:r>
            <a:r>
              <a:rPr lang="ru-RU" sz="1400" dirty="0" smtClean="0">
                <a:latin typeface="Georgia" panose="02040502050405020303" pitchFamily="18" charset="0"/>
              </a:rPr>
              <a:t>202</a:t>
            </a:r>
            <a:r>
              <a:rPr lang="en-US" sz="1400" dirty="0" smtClean="0">
                <a:latin typeface="Georgia" panose="02040502050405020303" pitchFamily="18" charset="0"/>
              </a:rPr>
              <a:t>4</a:t>
            </a:r>
            <a:r>
              <a:rPr lang="ru-RU" sz="1400" dirty="0" smtClean="0">
                <a:latin typeface="Georgia" panose="02040502050405020303" pitchFamily="18" charset="0"/>
              </a:rPr>
              <a:t> </a:t>
            </a:r>
            <a:r>
              <a:rPr lang="ru-RU" sz="1400" dirty="0">
                <a:latin typeface="Georgia" panose="02040502050405020303" pitchFamily="18" charset="0"/>
              </a:rPr>
              <a:t>года, </a:t>
            </a:r>
            <a:r>
              <a:rPr lang="ru-RU" sz="1400" dirty="0" err="1">
                <a:latin typeface="Georgia" panose="02040502050405020303" pitchFamily="18" charset="0"/>
              </a:rPr>
              <a:t>млн.руб</a:t>
            </a:r>
            <a:r>
              <a:rPr lang="ru-RU" sz="1400" dirty="0">
                <a:latin typeface="Georgia" panose="02040502050405020303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49719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Объект 8"/>
          <p:cNvGraphicFramePr>
            <a:graphicFrameLocks noGrp="1"/>
          </p:cNvGraphicFramePr>
          <p:nvPr>
            <p:ph sz="half" idx="1"/>
            <p:extLst/>
          </p:nvPr>
        </p:nvGraphicFramePr>
        <p:xfrm>
          <a:off x="1909292" y="908720"/>
          <a:ext cx="8352928" cy="511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631504" y="260648"/>
            <a:ext cx="8630716" cy="360040"/>
          </a:xfrm>
        </p:spPr>
        <p:txBody>
          <a:bodyPr>
            <a:noAutofit/>
          </a:bodyPr>
          <a:lstStyle/>
          <a:p>
            <a:pPr algn="ctr">
              <a:defRPr sz="216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ru-RU" sz="1400" dirty="0">
                <a:latin typeface="Georgia" panose="02040502050405020303" pitchFamily="18" charset="0"/>
              </a:rPr>
              <a:t>Структура неналоговых доходов </a:t>
            </a:r>
            <a:r>
              <a:rPr lang="ru-RU" sz="1400" dirty="0" smtClean="0">
                <a:latin typeface="Georgia" panose="02040502050405020303" pitchFamily="18" charset="0"/>
              </a:rPr>
              <a:t>202</a:t>
            </a:r>
            <a:r>
              <a:rPr lang="en-US" sz="1400" dirty="0" smtClean="0">
                <a:latin typeface="Georgia" panose="02040502050405020303" pitchFamily="18" charset="0"/>
              </a:rPr>
              <a:t>4</a:t>
            </a:r>
            <a:r>
              <a:rPr lang="ru-RU" sz="1400" dirty="0" smtClean="0">
                <a:latin typeface="Georgia" panose="02040502050405020303" pitchFamily="18" charset="0"/>
              </a:rPr>
              <a:t> </a:t>
            </a:r>
            <a:r>
              <a:rPr lang="ru-RU" sz="1400" dirty="0">
                <a:latin typeface="Georgia" panose="02040502050405020303" pitchFamily="18" charset="0"/>
              </a:rPr>
              <a:t>года, </a:t>
            </a:r>
            <a:r>
              <a:rPr lang="ru-RU" sz="1400" dirty="0" err="1">
                <a:latin typeface="Georgia" panose="02040502050405020303" pitchFamily="18" charset="0"/>
              </a:rPr>
              <a:t>млн.руб</a:t>
            </a:r>
            <a:r>
              <a:rPr lang="ru-RU" sz="1400" dirty="0">
                <a:latin typeface="Georgia" panose="02040502050405020303" pitchFamily="18" charset="0"/>
              </a:rPr>
              <a:t>.</a:t>
            </a:r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>
            <a:off x="2639616" y="2703674"/>
            <a:ext cx="11521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>
            <a:off x="4568049" y="1488086"/>
            <a:ext cx="1167911" cy="50075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3814482" y="2126800"/>
            <a:ext cx="1455088" cy="5865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49142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7408" y="188640"/>
            <a:ext cx="8147248" cy="562074"/>
          </a:xfrm>
        </p:spPr>
        <p:txBody>
          <a:bodyPr>
            <a:normAutofit/>
          </a:bodyPr>
          <a:lstStyle/>
          <a:p>
            <a:pPr marL="137160"/>
            <a:r>
              <a:rPr lang="ru-RU" sz="1400" dirty="0">
                <a:latin typeface="Georgia" panose="02040502050405020303" pitchFamily="18" charset="0"/>
              </a:rPr>
              <a:t>Глоссарий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95400" y="836712"/>
            <a:ext cx="10729192" cy="46628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Бюджет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– форма образования и расходования денежных средств, предназначенных для финансового обеспечения задач и функций местного самоуправления в городском округе Домодедово.  </a:t>
            </a:r>
            <a:b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Доходы бюджета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- поступающие в бюджет городского округа Домодедово денежные средства, за исключением средств, являющихся в соответствии с Бюджетным кодексом Российской Федерации источниками финансирования дефицита бюджета городского округа Домодедово. К доходам бюджета относятся: </a:t>
            </a:r>
            <a:b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налоговые доходы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– часть доходов граждан и организаций, которые они обязаны уплачивать государству (например земельный налог, налоги на имущество и т.д.); </a:t>
            </a:r>
            <a:b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неналоговые доходы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– платежи за пользование государственным и муниципальным имуществом, платежи в виде штрафов, санкций за нарушение законодательства; </a:t>
            </a:r>
            <a:b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безвозмездные поступления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– денежные средства из других бюджетов бюджетной системы (в виде межбюджетных трансфертов), а также от физических и юридических лиц (в том числе добровольные пожертвования); </a:t>
            </a:r>
            <a:b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межбюджетные трансферты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- средства, предоставляемые одним бюджетом бюджетной системы Российской Федерации другому бюджету бюджетной системы Российской Федерации: </a:t>
            </a:r>
            <a:b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 </a:t>
            </a:r>
            <a:r>
              <a:rPr lang="ru-RU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субвенция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- вид денежного пособия местным органам власти со стороны государства, выделяемого на определенный срок на конкретные цели; в отличие от дотации подлежит возврату в случае нецелевого использования или использования не в установленные ранее сроки; </a:t>
            </a:r>
            <a:b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 </a:t>
            </a:r>
            <a:r>
              <a:rPr lang="ru-RU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субсидия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- межбюджетный трансферт, предоставляемый в целях </a:t>
            </a:r>
            <a:r>
              <a:rPr lang="ru-RU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софинансирования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расходных обязательств нижестоящего бюджета; </a:t>
            </a:r>
            <a:b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 </a:t>
            </a:r>
            <a:r>
              <a:rPr lang="ru-RU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дотации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- межбюджетные трансферты, предоставляемые на безвозмездной и безвозвратной основе без установления направлений и (или) условий их использования. </a:t>
            </a:r>
            <a:b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бюджета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- выплачиваемые из бюджета городского округа Домодедово денежные средства, за исключением средств, являющихся в соответствии с Бюджетным кодексом Российской Федерации источниками финансирования дефицита бюджета городского округа Домодедово. </a:t>
            </a:r>
            <a:b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Дефицит бюджета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- превышение расходов бюджета городского округа Домодедово над его доходами. </a:t>
            </a:r>
            <a:b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Профицит бюджета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- превышение доходов бюджета городского округа Домодедово над его расходами. </a:t>
            </a:r>
          </a:p>
          <a:p>
            <a:endParaRPr lang="ru-RU" sz="11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Бюджетный процесс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- регламентируемая законодательством Российской Федерации деятельность органов местного самоуправления городского округа Домодедово и иных участников бюджетного процесса по составлению и рассмотрению проектов бюджета городского округа Домодедово, утверждению и исполнению бюджета городского округа Домодедово, контролю за его исполнением, осуществлению бюджетного учета, составлению, внешней проверке, рассмотрению и утверждению бюджетной отчетности. </a:t>
            </a:r>
          </a:p>
          <a:p>
            <a:endParaRPr lang="ru-RU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4560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17966315"/>
              </p:ext>
            </p:extLst>
          </p:nvPr>
        </p:nvGraphicFramePr>
        <p:xfrm>
          <a:off x="551384" y="1124744"/>
          <a:ext cx="11233247" cy="5256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27448" y="332656"/>
            <a:ext cx="10090121" cy="648072"/>
          </a:xfrm>
        </p:spPr>
        <p:txBody>
          <a:bodyPr>
            <a:normAutofit/>
          </a:bodyPr>
          <a:lstStyle/>
          <a:p>
            <a:r>
              <a:rPr lang="ru-RU" altLang="ru-RU" sz="1050" dirty="0">
                <a:latin typeface="Georgia" panose="02040502050405020303" pitchFamily="18" charset="0"/>
              </a:rPr>
              <a:t>Изменение структуры налоговых и неналоговых доходов городского округа Домодедово за </a:t>
            </a:r>
            <a:r>
              <a:rPr lang="ru-RU" altLang="ru-RU" sz="1050" dirty="0" smtClean="0">
                <a:latin typeface="Georgia" panose="02040502050405020303" pitchFamily="18" charset="0"/>
              </a:rPr>
              <a:t>2022-2026 </a:t>
            </a:r>
            <a:r>
              <a:rPr lang="ru-RU" altLang="ru-RU" sz="1050" dirty="0">
                <a:latin typeface="Georgia" panose="02040502050405020303" pitchFamily="18" charset="0"/>
              </a:rPr>
              <a:t>гг.  </a:t>
            </a:r>
            <a:r>
              <a:rPr lang="ru-RU" altLang="ru-RU" sz="1050" dirty="0" smtClean="0">
                <a:latin typeface="Georgia" panose="02040502050405020303" pitchFamily="18" charset="0"/>
              </a:rPr>
              <a:t>                                           </a:t>
            </a:r>
            <a:r>
              <a:rPr lang="ru-RU" altLang="ru-RU" sz="1050" dirty="0">
                <a:latin typeface="Georgia" panose="02040502050405020303" pitchFamily="18" charset="0"/>
              </a:rPr>
              <a:t>(млн. руб.)</a:t>
            </a:r>
            <a:endParaRPr lang="ru-RU" sz="105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5317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562074"/>
          </a:xfrm>
        </p:spPr>
        <p:txBody>
          <a:bodyPr>
            <a:noAutofit/>
          </a:bodyPr>
          <a:lstStyle/>
          <a:p>
            <a:r>
              <a:rPr lang="ru-RU" sz="1400" dirty="0">
                <a:solidFill>
                  <a:schemeClr val="tx1"/>
                </a:solidFill>
                <a:latin typeface="Georgia" panose="02040502050405020303" pitchFamily="18" charset="0"/>
              </a:rPr>
              <a:t>Удельный вес налоговых и неналоговых доходов на душу населения (руб./чел.)</a:t>
            </a: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88453149"/>
              </p:ext>
            </p:extLst>
          </p:nvPr>
        </p:nvGraphicFramePr>
        <p:xfrm>
          <a:off x="839416" y="980728"/>
          <a:ext cx="8229600" cy="50263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9696400" y="2276872"/>
            <a:ext cx="2088232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Источник информации:</a:t>
            </a:r>
          </a:p>
          <a:p>
            <a:pPr marL="171450" indent="-171450">
              <a:buFontTx/>
              <a:buChar char="-"/>
            </a:pPr>
            <a:r>
              <a:rPr lang="en-US" sz="10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</a:t>
            </a:r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://budget.mosreg.ru/byudzhet-dlya-grazhdan/informaciya-ob-ispolnenii-byudzheta</a:t>
            </a:r>
            <a:r>
              <a:rPr lang="en-US" sz="10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/</a:t>
            </a:r>
            <a:endParaRPr lang="ru-RU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(Открытый бюджет Московской области)</a:t>
            </a:r>
          </a:p>
          <a:p>
            <a:pPr marL="171450" indent="-171450">
              <a:buFontTx/>
              <a:buChar char="-"/>
            </a:pPr>
            <a:r>
              <a:rPr lang="en-US" sz="10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http</a:t>
            </a:r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://</a:t>
            </a:r>
            <a:r>
              <a:rPr lang="en-US" sz="10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budget.admhimki.ru/byudzhet/reshenie-o-byudzhete/resheniya-o-byudzhete</a:t>
            </a:r>
            <a:endParaRPr lang="ru-RU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(Сайт </a:t>
            </a:r>
            <a:r>
              <a:rPr lang="ru-RU" sz="1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г.о.Химки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«Бюджет»)</a:t>
            </a:r>
          </a:p>
          <a:p>
            <a:pPr marL="171450" indent="-171450">
              <a:buFontTx/>
              <a:buChar char="-"/>
            </a:pPr>
            <a:r>
              <a:rPr lang="en-US" sz="10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http</a:t>
            </a:r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://</a:t>
            </a:r>
            <a:r>
              <a:rPr lang="en-US" sz="10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www.balfin.ru/byudzhet-2022</a:t>
            </a:r>
            <a:endParaRPr lang="ru-RU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(Сайт Финансового управления Администрации </a:t>
            </a:r>
            <a:r>
              <a:rPr lang="ru-RU" sz="1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г.о.Балашиха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https://</a:t>
            </a:r>
            <a:r>
              <a:rPr lang="en-US" sz="10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balashiha.ru/docs/resheniya-soveta-deputatov-1747</a:t>
            </a:r>
            <a:endParaRPr lang="ru-RU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(Сайт Администрации городского округа Волоколамск)</a:t>
            </a:r>
          </a:p>
          <a:p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https://volok-go.ru/activities/finance?tab=tab2386</a:t>
            </a:r>
          </a:p>
          <a:p>
            <a:endParaRPr lang="ru-RU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4037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60569915"/>
              </p:ext>
            </p:extLst>
          </p:nvPr>
        </p:nvGraphicFramePr>
        <p:xfrm>
          <a:off x="839416" y="980728"/>
          <a:ext cx="10729192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27448" y="260648"/>
            <a:ext cx="8568952" cy="529568"/>
          </a:xfrm>
        </p:spPr>
        <p:txBody>
          <a:bodyPr>
            <a:normAutofit/>
          </a:bodyPr>
          <a:lstStyle/>
          <a:p>
            <a:r>
              <a:rPr lang="ru-RU" altLang="ru-RU" sz="1400" dirty="0">
                <a:latin typeface="Georgia" panose="02040502050405020303" pitchFamily="18" charset="0"/>
              </a:rPr>
              <a:t>Изменение структуры межбюджетных трансфертов в </a:t>
            </a:r>
            <a:r>
              <a:rPr lang="ru-RU" altLang="ru-RU" sz="1400" dirty="0" smtClean="0">
                <a:latin typeface="Georgia" panose="02040502050405020303" pitchFamily="18" charset="0"/>
              </a:rPr>
              <a:t>202</a:t>
            </a:r>
            <a:r>
              <a:rPr lang="en-US" altLang="ru-RU" sz="1400" dirty="0" smtClean="0">
                <a:latin typeface="Georgia" panose="02040502050405020303" pitchFamily="18" charset="0"/>
              </a:rPr>
              <a:t>2</a:t>
            </a:r>
            <a:r>
              <a:rPr lang="ru-RU" altLang="ru-RU" sz="1400" dirty="0" smtClean="0">
                <a:latin typeface="Georgia" panose="02040502050405020303" pitchFamily="18" charset="0"/>
              </a:rPr>
              <a:t>-202</a:t>
            </a:r>
            <a:r>
              <a:rPr lang="en-US" altLang="ru-RU" sz="1400" dirty="0" smtClean="0">
                <a:latin typeface="Georgia" panose="02040502050405020303" pitchFamily="18" charset="0"/>
              </a:rPr>
              <a:t>6</a:t>
            </a:r>
            <a:r>
              <a:rPr lang="ru-RU" altLang="ru-RU" sz="1400" dirty="0" smtClean="0">
                <a:latin typeface="Georgia" panose="02040502050405020303" pitchFamily="18" charset="0"/>
              </a:rPr>
              <a:t> </a:t>
            </a:r>
            <a:r>
              <a:rPr lang="ru-RU" altLang="ru-RU" sz="1400" dirty="0">
                <a:latin typeface="Georgia" panose="02040502050405020303" pitchFamily="18" charset="0"/>
              </a:rPr>
              <a:t>гг. (млн. руб.)</a:t>
            </a:r>
            <a:endParaRPr lang="ru-RU" sz="1400" dirty="0">
              <a:latin typeface="Georgia" panose="02040502050405020303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79576" y="1916832"/>
            <a:ext cx="72007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5 031,6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503712" y="1075049"/>
            <a:ext cx="79208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531,9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799856" y="980728"/>
            <a:ext cx="79208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833,2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095998" y="1288505"/>
            <a:ext cx="8640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4 778,9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320135" y="1746842"/>
            <a:ext cx="115212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4 052,9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0882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205212144"/>
              </p:ext>
            </p:extLst>
          </p:nvPr>
        </p:nvGraphicFramePr>
        <p:xfrm>
          <a:off x="695400" y="673670"/>
          <a:ext cx="10657185" cy="54130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762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328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120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3289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9112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1201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79713">
                <a:tc>
                  <a:txBody>
                    <a:bodyPr/>
                    <a:lstStyle/>
                    <a:p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Факт за отчетный год </a:t>
                      </a:r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(2022)</a:t>
                      </a:r>
                      <a:endParaRPr kumimoji="0" lang="ru-RU" sz="1000" b="1" kern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Плановое </a:t>
                      </a:r>
                      <a: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исполнение текущего года</a:t>
                      </a:r>
                      <a:b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(2023)</a:t>
                      </a:r>
                      <a:endParaRPr kumimoji="0" lang="ru-RU" sz="1000" b="1" kern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Прогноз </a:t>
                      </a:r>
                      <a: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 очередной год </a:t>
                      </a:r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(2024)</a:t>
                      </a:r>
                      <a:endParaRPr kumimoji="0" lang="ru-RU" sz="1000" b="1" kern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Прогноз на первый год планового периода (2025)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Прогноз на второй год планового периода (2026)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9419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НАЛОГОВЫЕ И НЕНАЛОГОВЫЕ ДОХОДЫ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5 944 630,6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6 398 086,4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6 933 485,0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7 249 981,3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7 499 978,8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2797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НАЛОГИ НА ПРИБЫЛЬ, ДОХОДЫ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1 801 232,9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1 878 100,0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2 257 158,0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2 488 000,0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2 673 000,0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2797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 на доходы физических лиц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1 801 232,9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1 878 100,0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2 257 158,0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2 488 000,0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2 673 000,0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67037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 на доходы физических лиц с доходов, источником которых является налоговый агент, за исключением доходов, в отношении которых исчисление и уплата налога осуществляются в соответствии со статьями 227, 227.1 и 228 Налогового кодекса Российской Федерации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1 512 117,9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1 670 000,0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1 861 898,0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2 084 500,0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2 228 500,0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216459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 на доходы физических лиц с доходов, полученных от осуществления деятельности физическими лицами, зарегистрированными в качестве индивидуальных предпринимателей, нотариусов, занимающихся частной практикой, адвокатов, учредивших адвокатские кабинеты, и других лиц, занимающихся частной практикой в соответствии со статьей 227 Налогового кодекса Российской Федерации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3 655,2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3 000,0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3525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 на доходы физических лиц с доходов, полученных физическими лицами в соответствии со статьей 228 Налогового кодекса Российской Федерации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124 149,6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15 000,0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15 000,0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15 000,0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15 000,0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065872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 на доходы физических лиц в части суммы налога, превышающей 650 000 рублей, относящейся к части налоговой базы, превышающей 5 000 000 рублей (за исключением налога на доходы физических лиц с сумм прибыли контролируемой иностранной компании, в том числе фиксированной прибыли контролируемой иностранной компании)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89 969,6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170 000,0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290 000,0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295 000,0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325 500,0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5400" y="130622"/>
            <a:ext cx="10801200" cy="562074"/>
          </a:xfrm>
        </p:spPr>
        <p:txBody>
          <a:bodyPr>
            <a:noAutofit/>
          </a:bodyPr>
          <a:lstStyle/>
          <a:p>
            <a:r>
              <a:rPr lang="ru-RU" sz="1400" dirty="0">
                <a:latin typeface="Georgia" panose="02040502050405020303" pitchFamily="18" charset="0"/>
              </a:rPr>
              <a:t>Информация об объеме и структуре налоговых и неналоговых доходов, а также межбюджетных трансфертах (тыс. руб.)</a:t>
            </a:r>
          </a:p>
        </p:txBody>
      </p:sp>
    </p:spTree>
    <p:extLst>
      <p:ext uri="{BB962C8B-B14F-4D97-AF65-F5344CB8AC3E}">
        <p14:creationId xmlns:p14="http://schemas.microsoft.com/office/powerpoint/2010/main" val="1082669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430860387"/>
              </p:ext>
            </p:extLst>
          </p:nvPr>
        </p:nvGraphicFramePr>
        <p:xfrm>
          <a:off x="695400" y="673670"/>
          <a:ext cx="10657185" cy="57537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762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328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120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3289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9112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1201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79713">
                <a:tc>
                  <a:txBody>
                    <a:bodyPr/>
                    <a:lstStyle/>
                    <a:p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Факт за отчетный год </a:t>
                      </a:r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(2022)</a:t>
                      </a:r>
                      <a:endParaRPr kumimoji="0" lang="ru-RU" sz="1000" b="1" kern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Плановое </a:t>
                      </a:r>
                      <a: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исполнение текущего года</a:t>
                      </a:r>
                      <a:b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(2023)</a:t>
                      </a:r>
                      <a:endParaRPr kumimoji="0" lang="ru-RU" sz="1000" b="1" kern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Прогноз </a:t>
                      </a:r>
                      <a: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 очередной год </a:t>
                      </a:r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(2024)</a:t>
                      </a:r>
                      <a:endParaRPr kumimoji="0" lang="ru-RU" sz="1000" b="1" kern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Прогноз на первый год планового периода (2025)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Прогноз на второй год планового периода (2026)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941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НАЛОГИ НА ТОВАРЫ (РАБОТЫ, УСЛУГИ), РЕАЛИЗУЕМЫЕ НА ТЕРРИТОРИИ РОССИЙСКОЙ ФЕДЕРАЦИИ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119 042,9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114 954,0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108 682,0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112 617,0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112 617,0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279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Акцизы по подакцизным товарам (продукции), производимым на территории Российской Федерации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119 042,9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114 954,0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108 682,0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112 617,0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112 617,0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279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от уплаты акцизов на дизельное топливо, подлежащие распределению между бюджетами субъектов Российской Федерации и местными бюджетами с учетом установленных дифференцированных нормативов отчислений в местные бюджеты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59 677,1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55 430,0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54 251,0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56 413,0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56 413,0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6703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от уплаты акцизов на моторные масла для дизельных и (или) карбюраторных (инжекторных) двигателей, подлежащие распределению между бюджетами субъектов Российской Федерации и местными бюджетами с учетом установленных дифференцированных нормативов отчислений в местные бюджеты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322,3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317,0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307,0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367,0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367,0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21645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от уплаты акцизов на автомобильный бензин, подлежащие распределению между бюджетами субъектов Российской Федерации и местными бюджетами с учетом установленных дифференцированных нормативов отчислений в местные бюджеты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65 890,2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65 693,0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60 137,0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62 852,0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62 852,0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352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от уплаты акцизов на прямогонный бензин, подлежащие распределению между бюджетами субъектов Российской Федерации и местными бюджетами с учетом установленных дифференцированных нормативов отчислений в местные бюджеты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-6 846,7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-6 486,0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-6 013,0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-7 015,0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-7 015,0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5400" y="130622"/>
            <a:ext cx="10801200" cy="562074"/>
          </a:xfrm>
        </p:spPr>
        <p:txBody>
          <a:bodyPr>
            <a:noAutofit/>
          </a:bodyPr>
          <a:lstStyle/>
          <a:p>
            <a:r>
              <a:rPr lang="ru-RU" sz="1400" dirty="0">
                <a:latin typeface="Georgia" panose="02040502050405020303" pitchFamily="18" charset="0"/>
              </a:rPr>
              <a:t>Информация об объеме и структуре налоговых и неналоговых доходов, а также межбюджетных трансфертах (тыс. руб.)</a:t>
            </a:r>
          </a:p>
        </p:txBody>
      </p:sp>
    </p:spTree>
    <p:extLst>
      <p:ext uri="{BB962C8B-B14F-4D97-AF65-F5344CB8AC3E}">
        <p14:creationId xmlns:p14="http://schemas.microsoft.com/office/powerpoint/2010/main" val="4288419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606001133"/>
              </p:ext>
            </p:extLst>
          </p:nvPr>
        </p:nvGraphicFramePr>
        <p:xfrm>
          <a:off x="695400" y="673670"/>
          <a:ext cx="10657185" cy="57679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762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328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120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3289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9112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1201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79713">
                <a:tc>
                  <a:txBody>
                    <a:bodyPr/>
                    <a:lstStyle/>
                    <a:p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Факт за отчетный год </a:t>
                      </a:r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(2022)</a:t>
                      </a:r>
                      <a:endParaRPr kumimoji="0" lang="ru-RU" sz="1000" b="1" kern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Плановое </a:t>
                      </a:r>
                      <a: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исполнение текущего года</a:t>
                      </a:r>
                      <a:b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(2023)</a:t>
                      </a:r>
                      <a:endParaRPr kumimoji="0" lang="ru-RU" sz="1000" b="1" kern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Прогноз </a:t>
                      </a:r>
                      <a: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 очередной год </a:t>
                      </a:r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(2024)</a:t>
                      </a:r>
                      <a:endParaRPr kumimoji="0" lang="ru-RU" sz="1000" b="1" kern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Прогноз на первый год планового периода (2025)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Прогноз на второй год планового периода (2026)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941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НАЛОГИ НА СОВОКУПНЫЙ ДОХОД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946 560,6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1 195 000,0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1 382 719,0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1 610 000,0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1 610 000,0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941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Налог, взимаемый в связи с применением упрощенной системы налогообложения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848 243,3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1 085 000,0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1 271 653,0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1 487 440,0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1 487 440,0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941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Налог, взимаемый с налогоплательщиков, выбравших в качестве объекта налогообложения доходы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674 415,1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865 000,0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1 013 653,0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1 197 440,0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1 197 440,0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279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Налог, взимаемый с налогоплательщиков, выбравших в качестве объекта налогообложения доходы, уменьшенные на величину расходов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173 795,9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220 000,0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258 000,0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290 000,0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290 000,0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279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Налог, взимаемый в связи с применением патентной системы налогообложения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98 061,4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110 000,0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108 515,0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120 000,0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120 000,0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7381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Налог, взимаемый в связи с применением патентной системы налогообложения, зачисляемый в бюджеты городских округов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98 061,4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110 000,0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108 515,0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120 000,0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120 000,0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НАЛОГИ НА ИМУЩЕСТВО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2 002 839,8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2 254 417,0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2 319 329,0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2 404 400,0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2 469 360,0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 на имущество физических лиц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250 990,4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270 000,0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326 179,0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380 000,0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422 360,0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6352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 на имущество физических лиц, взимаемый по ставкам, применяемым к объектам налогообложения, расположенным в границах городских округов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250 990,4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270 000,0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326 179,0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380 000,0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422 360,0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2856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Земельный налог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1 751 849,4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1 984 417,0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1 993 150,0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2 024 400,0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2 047 000,0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Земельный налог с организаций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1 379 185,5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1 644 417,0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1 591 150,0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1 552 000,0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1 552 000,0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6352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Земельный налог с физических лиц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372 663,8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340 000,0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402 000,0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472 400,0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495 000,0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5400" y="130622"/>
            <a:ext cx="10801200" cy="562074"/>
          </a:xfrm>
        </p:spPr>
        <p:txBody>
          <a:bodyPr>
            <a:noAutofit/>
          </a:bodyPr>
          <a:lstStyle/>
          <a:p>
            <a:r>
              <a:rPr lang="ru-RU" sz="1400" dirty="0">
                <a:latin typeface="Georgia" panose="02040502050405020303" pitchFamily="18" charset="0"/>
              </a:rPr>
              <a:t>Информация об объеме и структуре налоговых и неналоговых доходов, а также межбюджетных трансфертах (тыс. руб.)</a:t>
            </a:r>
          </a:p>
        </p:txBody>
      </p:sp>
    </p:spTree>
    <p:extLst>
      <p:ext uri="{BB962C8B-B14F-4D97-AF65-F5344CB8AC3E}">
        <p14:creationId xmlns:p14="http://schemas.microsoft.com/office/powerpoint/2010/main" val="3988872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715364885"/>
              </p:ext>
            </p:extLst>
          </p:nvPr>
        </p:nvGraphicFramePr>
        <p:xfrm>
          <a:off x="695400" y="673670"/>
          <a:ext cx="10657185" cy="54200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762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328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120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3289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9112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1201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79713">
                <a:tc>
                  <a:txBody>
                    <a:bodyPr/>
                    <a:lstStyle/>
                    <a:p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Факт за отчетный год </a:t>
                      </a:r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(2022)</a:t>
                      </a:r>
                      <a:endParaRPr kumimoji="0" lang="ru-RU" sz="1000" b="1" kern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Плановое </a:t>
                      </a:r>
                      <a: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исполнение текущего года</a:t>
                      </a:r>
                      <a:b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(2023)</a:t>
                      </a:r>
                      <a:endParaRPr kumimoji="0" lang="ru-RU" sz="1000" b="1" kern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Прогноз </a:t>
                      </a:r>
                      <a: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 очередной год </a:t>
                      </a:r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(2024)</a:t>
                      </a:r>
                      <a:endParaRPr kumimoji="0" lang="ru-RU" sz="1000" b="1" kern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Прогноз на первый год планового периода (2025)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Прогноз на второй год планового периода (2026)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9419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ГОСУДАРСТВЕННАЯ ПОШЛИНА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38 959,4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38 050,0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115 060,0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47 050,0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47 050,0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9419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Государственная пошлина по делам, рассматриваемым в судах общей юрисдикции, мировыми судьями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38 684,4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38 000,0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115 000,0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47 000,0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47 000,0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9419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Государственная пошлина по делам, рассматриваемым в судах общей юрисдикции, мировыми судьями (за исключением Верховного Суда Российской Федерации)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38 684,4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38 000,0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115 000,0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47 000,0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47 000,0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2797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Государственная пошлина за государственную регистрацию, а также за совершение прочих юридически значимых действий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275,0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50,0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2797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Государственная пошлина за выдачу разрешения на установку рекламной конструкции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275,0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50,0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73814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ОТ ИСПОЛЬЗОВАНИЯ ИМУЩЕСТВА, НАХОДЯЩЕГОСЯ В ГОСУДАРСТВЕННОЙ И МУНИЦИПАЛЬНОЙ СОБСТВЕННОСТИ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528 645,6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512 680,0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500 236,0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466 680,0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466 680,0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Доходы, получаемые в виде арендной либо иной платы за передачу в возмездное пользование государственного и муниципального имущества (за исключением имущества бюджетных и автономных учреждений, а также имущества государственных и муниципальных унитарных предприятий, в том числе казенных)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479 268,3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476 000,0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464 741,0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430 000,0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430 000,0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Доходы, получаемые в виде арендной платы за земельные участки, государственная собственность на которые не разграничена, а также средства от продажи права на заключение договоров аренды указанных земельных участков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331 191,7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330 000,0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377 486,0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300 000,0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300 000,0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63525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Доходы, получаемые в виде арендной платы за земли после разграничения государственной собственности на землю, а также средства от продажи права на заключение договоров аренды указанных земельных участков (за исключением земельных участков бюджетных и автономных учреждений)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84 247,0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86 000,0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40 000,0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80 000,0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80 000,0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28563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от сдачи в аренду имущества, составляющего государственную (муниципальную) казну (за исключением земельных участков)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63 151,0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60 000,0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47 255,0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50 000,0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50 000,0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5400" y="130622"/>
            <a:ext cx="10801200" cy="562074"/>
          </a:xfrm>
        </p:spPr>
        <p:txBody>
          <a:bodyPr>
            <a:noAutofit/>
          </a:bodyPr>
          <a:lstStyle/>
          <a:p>
            <a:r>
              <a:rPr lang="ru-RU" sz="1400" dirty="0">
                <a:latin typeface="Georgia" panose="02040502050405020303" pitchFamily="18" charset="0"/>
              </a:rPr>
              <a:t>Информация об объеме и структуре налоговых и неналоговых доходов, а также межбюджетных трансфертах (тыс. руб.)</a:t>
            </a:r>
          </a:p>
        </p:txBody>
      </p:sp>
    </p:spTree>
    <p:extLst>
      <p:ext uri="{BB962C8B-B14F-4D97-AF65-F5344CB8AC3E}">
        <p14:creationId xmlns:p14="http://schemas.microsoft.com/office/powerpoint/2010/main" val="3177255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965434827"/>
              </p:ext>
            </p:extLst>
          </p:nvPr>
        </p:nvGraphicFramePr>
        <p:xfrm>
          <a:off x="695400" y="673670"/>
          <a:ext cx="10657185" cy="60708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762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328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120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3289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9112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1201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79713">
                <a:tc>
                  <a:txBody>
                    <a:bodyPr/>
                    <a:lstStyle/>
                    <a:p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Факт за отчетный год </a:t>
                      </a:r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(2022)</a:t>
                      </a:r>
                      <a:endParaRPr kumimoji="0" lang="ru-RU" sz="1000" b="1" kern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Плановое </a:t>
                      </a:r>
                      <a: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исполнение текущего года</a:t>
                      </a:r>
                      <a:b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(2023)</a:t>
                      </a:r>
                      <a:endParaRPr kumimoji="0" lang="ru-RU" sz="1000" b="1" kern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Прогноз </a:t>
                      </a:r>
                      <a: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 очередной год </a:t>
                      </a:r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(2024)</a:t>
                      </a:r>
                      <a:endParaRPr kumimoji="0" lang="ru-RU" sz="1000" b="1" kern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Прогноз на первый год планового периода (2025)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Прогноз на второй год планового периода (2026)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941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Плата по соглашениям об установлении сервитута в отношении земельных участков, находящихся в государственной или муниципальной собственности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1 720,5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210,0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210,0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210,0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210,0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941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Плата по соглашениям об установлении сервитута в отношении земельных участков, государственная собственность на которые не разграничена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1 713,0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200,0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941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Плата по соглашениям об установлении сервитута в отношении земельных участков после разграничения государственной собственности на землю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7,5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10,0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279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Прочие доходы от использования имущества и прав, находящихся в государственной и муниципальной собственности (за исключением имущества бюджетных и автономных учреждений, а также имущества государственных и муниципальных унитарных предприятий, в том числе казенных)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47 524,2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36 470,0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35 285,0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36 470,0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36 470,0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279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Прочие поступления от использования имущества, находящегося в государственной и муниципальной собственности (за исключением имущества бюджетных и автономных учреждений, а также имущества государственных и муниципальных унитарных предприятий, в том числе казенных)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38 530,2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26 300,0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26 250,0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26 300,0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26 300,0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7381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Плата, поступившая в рамках договора за предоставление права на размещение и эксплуатацию нестационарного торгового объекта, установку и эксплуатацию рекламных конструкций на землях или земельных участках, находящихся в государственной или муниципальной собственности, и на землях или земельных участках, государственная собственность на которые не разграничена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8 994,0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10 170,0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9 035,0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10 170,0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10 170,0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5400" y="130622"/>
            <a:ext cx="10801200" cy="562074"/>
          </a:xfrm>
        </p:spPr>
        <p:txBody>
          <a:bodyPr>
            <a:noAutofit/>
          </a:bodyPr>
          <a:lstStyle/>
          <a:p>
            <a:r>
              <a:rPr lang="ru-RU" sz="1400" dirty="0">
                <a:latin typeface="Georgia" panose="02040502050405020303" pitchFamily="18" charset="0"/>
              </a:rPr>
              <a:t>Информация об объеме и структуре налоговых и неналоговых доходов, а также межбюджетных трансфертах (тыс. руб.)</a:t>
            </a:r>
          </a:p>
        </p:txBody>
      </p:sp>
    </p:spTree>
    <p:extLst>
      <p:ext uri="{BB962C8B-B14F-4D97-AF65-F5344CB8AC3E}">
        <p14:creationId xmlns:p14="http://schemas.microsoft.com/office/powerpoint/2010/main" val="1402150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213291985"/>
              </p:ext>
            </p:extLst>
          </p:nvPr>
        </p:nvGraphicFramePr>
        <p:xfrm>
          <a:off x="695401" y="673670"/>
          <a:ext cx="10657185" cy="49155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762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328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120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3289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9112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1201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824953">
                <a:tc>
                  <a:txBody>
                    <a:bodyPr/>
                    <a:lstStyle/>
                    <a:p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Факт за отчетный год </a:t>
                      </a:r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(2022)</a:t>
                      </a:r>
                      <a:endParaRPr kumimoji="0" lang="ru-RU" sz="1000" b="1" kern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Плановое </a:t>
                      </a:r>
                      <a: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исполнение текущего года</a:t>
                      </a:r>
                      <a:b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(2023)</a:t>
                      </a:r>
                      <a:endParaRPr kumimoji="0" lang="ru-RU" sz="1000" b="1" kern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Прогноз </a:t>
                      </a:r>
                      <a: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 очередной год </a:t>
                      </a:r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(2024)</a:t>
                      </a:r>
                      <a:endParaRPr kumimoji="0" lang="ru-RU" sz="1000" b="1" kern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Прогноз на первый год планового периода (2025)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Прогноз на второй год планового периода (2026)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262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ПЛАТЕЖИ ПРИ ПОЛЬЗОВАНИИ ПРИРОДНЫМИ РЕСУРСАМИ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60 759,4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52 200,0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10 801,0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7 200,0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7 200,0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262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Плата за негативное воздействие на окружающую среду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60 759,4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52 200,0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10 801,0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7 200,0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7 200,0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262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Плата за выбросы загрязняющих веществ в атмосферный воздух стационарными объектами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1 283,8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1 200,0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1 300,0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1 200,0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1 200,0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262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Плата за сбросы загрязняющих веществ в водные объекты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58 536,5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50 000,0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8 401,0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5 000,0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262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Плата за размещение отходов производства и потребления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939,1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1 000,0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1 100,0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1 000,0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6645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ОТ ОКАЗАНИЯ ПЛАТНЫХ УСЛУГ И КОМПЕНСАЦИИ ЗАТРАТ ГОСУДАРСТВА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26 803,0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33 892,3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12 000,0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500,0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459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от компенсации затрат государства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6 545,5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33 892,3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12 000,0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500,0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9642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Прочие доходы от компенсации затрат государства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6 483,4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33 892,3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12 000,0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500,0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5400" y="130622"/>
            <a:ext cx="10801200" cy="562074"/>
          </a:xfrm>
        </p:spPr>
        <p:txBody>
          <a:bodyPr>
            <a:noAutofit/>
          </a:bodyPr>
          <a:lstStyle/>
          <a:p>
            <a:r>
              <a:rPr lang="ru-RU" sz="1400" dirty="0">
                <a:latin typeface="Georgia" panose="02040502050405020303" pitchFamily="18" charset="0"/>
              </a:rPr>
              <a:t>Информация об объеме и структуре налоговых и неналоговых доходов, а также межбюджетных трансфертах (тыс. руб.)</a:t>
            </a:r>
          </a:p>
        </p:txBody>
      </p:sp>
    </p:spTree>
    <p:extLst>
      <p:ext uri="{BB962C8B-B14F-4D97-AF65-F5344CB8AC3E}">
        <p14:creationId xmlns:p14="http://schemas.microsoft.com/office/powerpoint/2010/main" val="2657574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767864865"/>
              </p:ext>
            </p:extLst>
          </p:nvPr>
        </p:nvGraphicFramePr>
        <p:xfrm>
          <a:off x="695401" y="673671"/>
          <a:ext cx="10873208" cy="59727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325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619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446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6194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2743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4468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788243">
                <a:tc>
                  <a:txBody>
                    <a:bodyPr/>
                    <a:lstStyle/>
                    <a:p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Факт за отчетный год </a:t>
                      </a:r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(2022)</a:t>
                      </a:r>
                      <a:endParaRPr kumimoji="0" lang="ru-RU" sz="1000" b="1" kern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Плановое </a:t>
                      </a:r>
                      <a: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исполнение текущего года</a:t>
                      </a:r>
                      <a:b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(2023)</a:t>
                      </a:r>
                      <a:endParaRPr kumimoji="0" lang="ru-RU" sz="1000" b="1" kern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Прогноз </a:t>
                      </a:r>
                      <a: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 очередной год </a:t>
                      </a:r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(2024)</a:t>
                      </a:r>
                      <a:endParaRPr kumimoji="0" lang="ru-RU" sz="1000" b="1" kern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Прогноз на первый год планового периода (2025)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Прогноз на второй год планового периода (2026)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1597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ОТ ПРОДАЖИ МАТЕРИАЛЬНЫХ И НЕМАТЕРИАЛЬНЫХ АКТИВОВ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303 412,9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300 000,0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210 550,0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100 000,0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100 000,0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8069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от реализации имущества, находящегося в государственной и муниципальной собственности (за исключением движимого имущества бюджетных и автономных учреждений, а также имущества государственных и муниципальных унитарных предприятий, в том числе казенных)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18 170,1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5 000,0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3 500,0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4 950,0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4 950,0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8069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от реализации имущества, находящегося в собственности городских округов (за исключением движимого имущества муниципальных бюджетных и автономных учреждений, а также имущества муниципальных унитарных предприятий, в том числе казенных), в части реализации основных средств по указанному имуществу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18 170,1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5 000,0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3 500,0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4 950,0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4 950,0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1597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от продажи земельных участков, находящихся в государственной и муниципальной собственности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54 431,8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25 000,0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25 000,0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25 000,0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25 000,0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1597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от продажи земельных участков, государственная собственность на которые не разграничена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54 431,8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25 000,0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25 000,0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25 000,0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25 000,0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91574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Плата за увеличение площади земельных участков, находящихся в частной собственности, в результате перераспределения таких земельных участков и земель (или) земельных участков, находящихся в государственной или муниципальной собственности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117 879,2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70 000,0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77 000,0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50 000,0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50 000,0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91574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Плата за увеличение площади земельных участков, находящихся в частной собственности, в результате перераспределения таких земельных участков и земель (или) земельных участков, государственная собственность на которые не разграничена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117 879,2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70 000,0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77 000,0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50 000,0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50 000,0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43918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от приватизации имущества, находящегося в государственной и муниципальной собственности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119 654,0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200 000,0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105 000,0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20 000,0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665435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от приватизации имущества, находящегося в собственности городских округов, в части приватизации нефинансовых активов имущества казны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119 654,0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200 000,0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105 000,0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20 000,0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5400" y="130622"/>
            <a:ext cx="10801200" cy="562074"/>
          </a:xfrm>
        </p:spPr>
        <p:txBody>
          <a:bodyPr>
            <a:noAutofit/>
          </a:bodyPr>
          <a:lstStyle/>
          <a:p>
            <a:r>
              <a:rPr lang="ru-RU" sz="1400" dirty="0">
                <a:latin typeface="Georgia" panose="02040502050405020303" pitchFamily="18" charset="0"/>
              </a:rPr>
              <a:t>Информация об объеме и структуре налоговых и неналоговых доходов, а также межбюджетных трансфертах (тыс. руб.)</a:t>
            </a:r>
          </a:p>
        </p:txBody>
      </p:sp>
    </p:spTree>
    <p:extLst>
      <p:ext uri="{BB962C8B-B14F-4D97-AF65-F5344CB8AC3E}">
        <p14:creationId xmlns:p14="http://schemas.microsoft.com/office/powerpoint/2010/main" val="3433707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392" y="274638"/>
            <a:ext cx="8147248" cy="562074"/>
          </a:xfrm>
        </p:spPr>
        <p:txBody>
          <a:bodyPr>
            <a:normAutofit/>
          </a:bodyPr>
          <a:lstStyle/>
          <a:p>
            <a:pPr marL="137160"/>
            <a:r>
              <a:rPr lang="ru-RU" sz="1400" dirty="0">
                <a:latin typeface="Georgia" panose="02040502050405020303" pitchFamily="18" charset="0"/>
              </a:rPr>
              <a:t>Социально-экономические условия реализации бюджетной и налоговой политики Московской области</a:t>
            </a:r>
          </a:p>
        </p:txBody>
      </p:sp>
      <p:sp>
        <p:nvSpPr>
          <p:cNvPr id="14" name="Объект 2"/>
          <p:cNvSpPr>
            <a:spLocks noGrp="1"/>
          </p:cNvSpPr>
          <p:nvPr>
            <p:ph idx="1"/>
          </p:nvPr>
        </p:nvSpPr>
        <p:spPr>
          <a:xfrm>
            <a:off x="767408" y="980728"/>
            <a:ext cx="10585176" cy="5112568"/>
          </a:xfrm>
        </p:spPr>
        <p:txBody>
          <a:bodyPr>
            <a:normAutofit/>
          </a:bodyPr>
          <a:lstStyle/>
          <a:p>
            <a:pPr marL="137160" indent="0">
              <a:buNone/>
            </a:pP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Базируясь на ключевых параметрах прогноза социально - экономического развития городского округа Домодедово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2024-2026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годов, определены подходы к формированию бюджетной и налоговой политики округа и основные параметры бюджета городского округа Домодедово на трехлетний период. Бюджет сформирован на основе базового варианта прогноза, который отражает сложившуюся тенденцию развития экономики городского округа Домодедово.</a:t>
            </a:r>
          </a:p>
        </p:txBody>
      </p:sp>
    </p:spTree>
    <p:extLst>
      <p:ext uri="{BB962C8B-B14F-4D97-AF65-F5344CB8AC3E}">
        <p14:creationId xmlns:p14="http://schemas.microsoft.com/office/powerpoint/2010/main" val="1187209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272341087"/>
              </p:ext>
            </p:extLst>
          </p:nvPr>
        </p:nvGraphicFramePr>
        <p:xfrm>
          <a:off x="695399" y="673670"/>
          <a:ext cx="10945216" cy="56356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512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716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5557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7162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3953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5557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831190">
                <a:tc>
                  <a:txBody>
                    <a:bodyPr/>
                    <a:lstStyle/>
                    <a:p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Факт за отчетный год </a:t>
                      </a:r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(2022)</a:t>
                      </a:r>
                      <a:endParaRPr kumimoji="0" lang="ru-RU" sz="1000" b="1" kern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Плановое </a:t>
                      </a:r>
                      <a: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исполнение текущего года</a:t>
                      </a:r>
                      <a:b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(2023)</a:t>
                      </a:r>
                      <a:endParaRPr kumimoji="0" lang="ru-RU" sz="1000" b="1" kern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Прогноз </a:t>
                      </a:r>
                      <a: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 очередной год </a:t>
                      </a:r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(2024)</a:t>
                      </a:r>
                      <a:endParaRPr kumimoji="0" lang="ru-RU" sz="1000" b="1" kern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Прогноз на первый год планового периода (2025)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Прогноз на второй год планового периода (2026)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620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ШТРАФЫ, САНКЦИИ, ВОЗМЕЩЕНИЕ УЩЕРБА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52 621,2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12 000,0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12 000,0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12 000,0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9 000,0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1707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Штрафы, неустойки, пени, уплаченные в соответствии с законом или договором в случае неисполнения или ненадлежащего исполнения обязательств перед государственным (муниципальным) органом, органом управления государственным внебюджетным фондом, казенным учреждением, Центральным банком Российской Федерации, иной организацией, действующей от имени Российской Федерации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47 830,1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17 546,2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12 000,0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12 000,0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9 000,0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3496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Иные штрафы, неустойки, пени, уплаченные в соответствии с законом или договором в случае неисполнения или ненадлежащего исполнения обязательств перед государственным (муниципальным) органом, казенным учреждением, Центральным банком Российской Федерации, государственной корпорацией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47 830,1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17 546,2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12 000,0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12 000,0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9 000,0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620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ПРОЧИЕ НЕНАЛОГОВЫЕ ДОХОДЫ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63 754,0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6 793,1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4 534,3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4 571,8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620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Прочие неналоговые доходы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63 754,0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6 793,1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4 534,3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4 571,8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2380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Прочие неналоговые доходы бюджетов городских округов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63 754,0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6 793,1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4 534,3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4 571,8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5400" y="130622"/>
            <a:ext cx="10801200" cy="562074"/>
          </a:xfrm>
        </p:spPr>
        <p:txBody>
          <a:bodyPr>
            <a:noAutofit/>
          </a:bodyPr>
          <a:lstStyle/>
          <a:p>
            <a:r>
              <a:rPr lang="ru-RU" sz="1400" dirty="0">
                <a:latin typeface="Georgia" panose="02040502050405020303" pitchFamily="18" charset="0"/>
              </a:rPr>
              <a:t>Информация об объеме и структуре налоговых и неналоговых доходов, а также межбюджетных трансфертах (тыс. руб.)</a:t>
            </a:r>
          </a:p>
        </p:txBody>
      </p:sp>
    </p:spTree>
    <p:extLst>
      <p:ext uri="{BB962C8B-B14F-4D97-AF65-F5344CB8AC3E}">
        <p14:creationId xmlns:p14="http://schemas.microsoft.com/office/powerpoint/2010/main" val="3026823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371160677"/>
              </p:ext>
            </p:extLst>
          </p:nvPr>
        </p:nvGraphicFramePr>
        <p:xfrm>
          <a:off x="695399" y="673670"/>
          <a:ext cx="10945216" cy="56795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512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716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5557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7162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3953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5557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831190">
                <a:tc>
                  <a:txBody>
                    <a:bodyPr/>
                    <a:lstStyle/>
                    <a:p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Факт за отчетный год </a:t>
                      </a:r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(2022)</a:t>
                      </a:r>
                      <a:endParaRPr kumimoji="0" lang="ru-RU" sz="1000" b="1" kern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Плановое </a:t>
                      </a:r>
                      <a: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исполнение текущего года</a:t>
                      </a:r>
                      <a:b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(2023)</a:t>
                      </a:r>
                      <a:endParaRPr kumimoji="0" lang="ru-RU" sz="1000" b="1" kern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Прогноз </a:t>
                      </a:r>
                      <a: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 очередной год </a:t>
                      </a:r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(2024)</a:t>
                      </a:r>
                      <a:endParaRPr kumimoji="0" lang="ru-RU" sz="1000" b="1" kern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Прогноз на первый год планового периода (2025)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Прогноз на второй год планового периода (2026)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620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БЕЗВОЗМЕЗДНЫЕ ПОСТУПЛЕНИЯ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5 020 408,2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6 904 336,7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6 730 876,9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6 079 291,8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5 203 639,3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5585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БЕЗВОЗМЕЗДНЫЕ ПОСТУПЛЕНИЯ ОТ ДРУГИХ БЮДЖЕТОВ БЮДЖЕТНОЙ СИСТЕМЫ РОССИЙСКОЙ ФЕДЕРАЦИИ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5 110 069,3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6 924 937,8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6 730 876,9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6 079 291,8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5 203 639,3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9208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Субсидии бюджетам бюджетной системы Российской Федерации (межбюджетные субсидии)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1 951 505,8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3 303 892,5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2 868 358,7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2 269 266,3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1 386 823,9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620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Субсидии бюджетам на строительство, модернизацию, ремонт и содержание автомобильных дорог общего пользования, в том числе дорог в поселениях (за исключением автомобильных дорог федерального значения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131 060,8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278 161,8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96 770,0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91 113,0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71 697,0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620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Субсидии бюджетам на осуществление дорожной деятельности в отношении автомобильных дорог общего пользования, а также капитального ремонта и ремонта дворовых территорий многоквартирных домов, проездов к дворовым территориям многоквартирных домов населенных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пунктов</a:t>
                      </a:r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33 864,4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172 603,0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87 224,0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2380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Субсидии бюджетам на создание и обеспечение функционирования центров образования естественно-научной и технологической направленностей в общеобразовательных организациях, расположенных в сельской местности и малых городах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2 987,4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4 706,2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2 195,1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4 419,8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5400" y="130622"/>
            <a:ext cx="10801200" cy="562074"/>
          </a:xfrm>
        </p:spPr>
        <p:txBody>
          <a:bodyPr>
            <a:noAutofit/>
          </a:bodyPr>
          <a:lstStyle/>
          <a:p>
            <a:r>
              <a:rPr lang="ru-RU" sz="1400" dirty="0">
                <a:latin typeface="Georgia" panose="02040502050405020303" pitchFamily="18" charset="0"/>
              </a:rPr>
              <a:t>Информация об объеме и структуре налоговых и неналоговых доходов, а также межбюджетных трансфертах (тыс. руб.)</a:t>
            </a:r>
          </a:p>
        </p:txBody>
      </p:sp>
    </p:spTree>
    <p:extLst>
      <p:ext uri="{BB962C8B-B14F-4D97-AF65-F5344CB8AC3E}">
        <p14:creationId xmlns:p14="http://schemas.microsoft.com/office/powerpoint/2010/main" val="3656597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070289640"/>
              </p:ext>
            </p:extLst>
          </p:nvPr>
        </p:nvGraphicFramePr>
        <p:xfrm>
          <a:off x="695399" y="673670"/>
          <a:ext cx="10945216" cy="59362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512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716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5557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7162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3953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5557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831190">
                <a:tc>
                  <a:txBody>
                    <a:bodyPr/>
                    <a:lstStyle/>
                    <a:p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Факт за отчетный год </a:t>
                      </a:r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(2022)</a:t>
                      </a:r>
                      <a:endParaRPr kumimoji="0" lang="ru-RU" sz="1000" b="1" kern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Плановое </a:t>
                      </a:r>
                      <a: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исполнение текущего года</a:t>
                      </a:r>
                      <a:b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(2023)</a:t>
                      </a:r>
                      <a:endParaRPr kumimoji="0" lang="ru-RU" sz="1000" b="1" kern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Прогноз </a:t>
                      </a:r>
                      <a: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 очередной год </a:t>
                      </a:r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(2024)</a:t>
                      </a:r>
                      <a:endParaRPr kumimoji="0" lang="ru-RU" sz="1000" b="1" kern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Прогноз на первый год планового периода (2025)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Прогноз на второй год планового периода (2026)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6202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Субсидии бюджетам на обеспечение образовательных организаций материально-технической базой для внедрения цифровой образовательной среды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3 196,9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1 345,0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6202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Субсидии бюджетам на строительство и реконструкцию (модернизацию) объектов питьевого водоснабжения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47 799,2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49 591,6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6202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Субсидии бюджетам на организацию бесплатного горячего питания обучающихся, получающих начальное общее образование в государственных и муниципальных образовательных организациях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108 276,4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136 108,7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152 385,3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152 385,3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168 077,1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6202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Субсидии бюджетам на создание новых мест в общеобразовательных организациях в связи с ростом числа обучающихся, вызванным демографическим фактором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278 847,2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374 919,5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6202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Субсидии бюджетам на реализацию мероприятий по обеспечению жильем молодых семей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2 234,4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4 148,9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1 819,2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3 908,5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3 616,9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5220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Субсидии бюджетам на поддержку отрасли культуры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771,6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7 096,5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730,4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730,4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4144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Субсидии бюджетам на реализацию программ формирования современной городской среды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112 887,0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178 627,4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270 994,5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56 463,6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142 986,5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76202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Субсидии бюджетам на </a:t>
                      </a:r>
                      <a:r>
                        <a:rPr lang="ru-RU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софинансирование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капитальных вложений в объекты муниципальной собственности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8 175,6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214 673,1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307 299,9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308 869,2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76202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Субсидии бюджетам на </a:t>
                      </a:r>
                      <a:r>
                        <a:rPr lang="ru-RU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софинансирование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капитальных вложений в объекты государственной (муниципальной) собственности в рамках создания и модернизации объектов спортивной инфраструктуры региональной собственности (муниципальной собственности) для занятий физической культурой и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спортом</a:t>
                      </a:r>
                    </a:p>
                    <a:p>
                      <a:pPr algn="l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404 116,5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1 111 149,4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94921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Прочие субсидии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246 778,3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429 332,7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764 908,2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797 847,4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728 498,4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5400" y="130622"/>
            <a:ext cx="10801200" cy="562074"/>
          </a:xfrm>
        </p:spPr>
        <p:txBody>
          <a:bodyPr>
            <a:noAutofit/>
          </a:bodyPr>
          <a:lstStyle/>
          <a:p>
            <a:r>
              <a:rPr lang="ru-RU" sz="1400" dirty="0">
                <a:latin typeface="Georgia" panose="02040502050405020303" pitchFamily="18" charset="0"/>
              </a:rPr>
              <a:t>Информация об объеме и структуре налоговых и неналоговых доходов, а также межбюджетных трансфертах (тыс. руб.)</a:t>
            </a:r>
          </a:p>
        </p:txBody>
      </p:sp>
    </p:spTree>
    <p:extLst>
      <p:ext uri="{BB962C8B-B14F-4D97-AF65-F5344CB8AC3E}">
        <p14:creationId xmlns:p14="http://schemas.microsoft.com/office/powerpoint/2010/main" val="3753054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038878820"/>
              </p:ext>
            </p:extLst>
          </p:nvPr>
        </p:nvGraphicFramePr>
        <p:xfrm>
          <a:off x="695399" y="673670"/>
          <a:ext cx="10945216" cy="59364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512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716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5557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7162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3953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5557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831190">
                <a:tc>
                  <a:txBody>
                    <a:bodyPr/>
                    <a:lstStyle/>
                    <a:p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Факт за отчетный год </a:t>
                      </a:r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(2022)</a:t>
                      </a:r>
                      <a:endParaRPr kumimoji="0" lang="ru-RU" sz="1000" b="1" kern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Плановое </a:t>
                      </a:r>
                      <a: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исполнение текущего года</a:t>
                      </a:r>
                      <a:b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(2023)</a:t>
                      </a:r>
                      <a:endParaRPr kumimoji="0" lang="ru-RU" sz="1000" b="1" kern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Прогноз </a:t>
                      </a:r>
                      <a: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 очередной год </a:t>
                      </a:r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(2024)</a:t>
                      </a:r>
                      <a:endParaRPr kumimoji="0" lang="ru-RU" sz="1000" b="1" kern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Прогноз на первый год планового периода (2025)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Прогноз на второй год планового периода (2026)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9964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Субвенции бюджетам бюджетной системы Российской Федерации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3 080 130,6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3 595 543,3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3 862 518,1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3 810 025,4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3 816 815,4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6202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Субвенции местным бюджетам на выполнение передаваемых полномочий субъектов Российской Федерации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48 673,3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41 995,0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55 783,7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55 908,7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56 001,7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6202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Субвенции бюджетам на компенсацию части платы, взимаемой с родителей (законных представителей) за присмотр и уход за детьми, посещающими образовательные организации, реализующие образовательные программы дошкольного образования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46 090,2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48 936,8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72 805,0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72 805,0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72 805,0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6202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Субвенции бюджетам муниципальных образований на предоставление жилых помещений детям-сиротам и детям, оставшимся без попечения родителей, лицам из их числа по договорам найма специализированных жилых помещений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50 975,7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64 585,0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61 198,0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91 797,0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56 098,0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6202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Субвенции бюджетам на осуществление полномочий по составлению (изменению) списков кандидатов в присяжные заседатели федеральных судов общей юрисдикции в Российской Федерации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49 339,4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83 667,0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6,2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6202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Субвенции бюджетам на осуществление полномочий по обеспечению жильем отдельных категорий граждан, установленных Федеральным законом от 12 января 1995 года № 5-ФЗ "О ветеранах"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1 265,0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2 450,0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2 450,0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5220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Субвенции бюджетам на осуществление полномочий по обеспечению жильем отдельных категорий граждан, установленных Федеральным законом от 24 ноября 1995 года № 181-ФЗ "О социальной защите инвалидов в Российской Федерации"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1 366,0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2 430,0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2 430,0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38349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Субвенции бюджетам муниципальных образований на ежемесячное денежное вознаграждение за классное руководство педагогическим работникам государственных и муниципальных общеобразовательных организаций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65 037,2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1 366,0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79 909,0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78 409,0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78 409,0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15034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Прочие субвенции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74 370,0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3 317 746,0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3 317 746,0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3 317 746,0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16024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Иные межбюджетные трансферты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18 432,8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25 502,0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94921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Прочие межбюджетные трансферты, передаваемые бюджетам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109,4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25 155,0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9492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10 965 038,8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13 302 423,1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13</a:t>
                      </a:r>
                      <a:r>
                        <a:rPr kumimoji="0" lang="ru-RU" sz="1200" b="1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766 635,5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12</a:t>
                      </a:r>
                      <a:r>
                        <a:rPr kumimoji="0" lang="ru-RU" sz="1200" b="1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028 869,9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11</a:t>
                      </a:r>
                      <a:r>
                        <a:rPr kumimoji="0" lang="ru-RU" sz="1200" b="1" i="0" u="none" strike="noStrike" kern="1200" baseline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552 913,9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5400" y="130622"/>
            <a:ext cx="10801200" cy="562074"/>
          </a:xfrm>
        </p:spPr>
        <p:txBody>
          <a:bodyPr>
            <a:noAutofit/>
          </a:bodyPr>
          <a:lstStyle/>
          <a:p>
            <a:r>
              <a:rPr lang="ru-RU" sz="1400" dirty="0">
                <a:latin typeface="Georgia" panose="02040502050405020303" pitchFamily="18" charset="0"/>
              </a:rPr>
              <a:t>Информация об объеме и структуре налоговых и неналоговых доходов, а также межбюджетных трансфертах (тыс. руб.)</a:t>
            </a:r>
          </a:p>
        </p:txBody>
      </p:sp>
    </p:spTree>
    <p:extLst>
      <p:ext uri="{BB962C8B-B14F-4D97-AF65-F5344CB8AC3E}">
        <p14:creationId xmlns:p14="http://schemas.microsoft.com/office/powerpoint/2010/main" val="978427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91544" y="0"/>
            <a:ext cx="8229600" cy="432048"/>
          </a:xfrm>
        </p:spPr>
        <p:txBody>
          <a:bodyPr>
            <a:normAutofit/>
          </a:bodyPr>
          <a:lstStyle/>
          <a:p>
            <a:r>
              <a:rPr lang="ru-RU" altLang="ru-RU" sz="1400" dirty="0">
                <a:latin typeface="Georgia" panose="02040502050405020303" pitchFamily="18" charset="0"/>
              </a:rPr>
              <a:t>Информация о налоговых ставках и льготах по земельному налогу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0621570"/>
              </p:ext>
            </p:extLst>
          </p:nvPr>
        </p:nvGraphicFramePr>
        <p:xfrm>
          <a:off x="623392" y="432047"/>
          <a:ext cx="10873207" cy="602129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377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402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510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51010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6311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b="1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Дата и № нормативного правового акта</a:t>
                      </a:r>
                      <a:endParaRPr lang="ru-RU" sz="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b="1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Налоговые ставки </a:t>
                      </a:r>
                      <a:endParaRPr lang="ru-RU" sz="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b="1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Налоговые льготы, установленные в городском округе Домодедово дополнительно к льготам, предусмотренным Налоговым кодексом Российской Федерации</a:t>
                      </a:r>
                      <a:endParaRPr lang="ru-RU" sz="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645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категория земель и (или) вид разрешенного использования земельного участка</a:t>
                      </a:r>
                      <a:endParaRPr lang="ru-RU" sz="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54738"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Решение Совета депутатов</a:t>
                      </a:r>
                    </a:p>
                    <a:p>
                      <a:pPr algn="ctr" fontAlgn="ctr"/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«Об</a:t>
                      </a:r>
                      <a:r>
                        <a:rPr lang="ru-RU" sz="80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установлении и введении в действие земельного налога»</a:t>
                      </a:r>
                      <a:endParaRPr lang="ru-RU" sz="80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 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25.09.2007 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№1-4/53 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 изменениями 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kumimoji="0" lang="ru-RU" sz="800" u="none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от 22.02.2008 №1-4/77, 14.07.2009 №1-4/200, от 31.03.2010 № 1-4/271,</a:t>
                      </a:r>
                    </a:p>
                    <a:p>
                      <a:pPr algn="ctr"/>
                      <a:r>
                        <a:rPr kumimoji="0" lang="ru-RU" sz="800" u="none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от 29.09.2010 № 1-4/320, от 16.08.2011 № 1-4/387, от 11.11.2011 № 1-4/404,</a:t>
                      </a:r>
                    </a:p>
                    <a:p>
                      <a:pPr algn="ctr"/>
                      <a:r>
                        <a:rPr kumimoji="0" lang="ru-RU" sz="800" u="none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от 11.10.2012 № 1-4/482, от 10.10.2013 №1-4/540, от 22.11.2013 №1-4/549, от 25.07.2014 №1-4/601, от 12.11.2014 №1-4/615, от 17.12.2014 №1-4/629, от 02.03.2015 №1-4/646, от 22.06.2015 №1-4/661, от 21.08.2015 №1-4/675, от 22.10.2015 №1-4/686, от 09.12.2015 №1-4/697, от 12.12.2016 №1-4/751, от 17.11.2017 №1-4/842, от 20.12.2017 №1-4/854, от 21.02.2019 №1-4/948, от 13.09.2019 №1-4/991, от 14.11.2019 №1-4/999</a:t>
                      </a:r>
                    </a:p>
                    <a:p>
                      <a:pPr algn="ctr"/>
                      <a:r>
                        <a:rPr kumimoji="0" lang="ru-RU" sz="800" u="none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от 13.11.2020 №1-4/1083, от 23.07.2021 №1-4/1141, от 25.10.2021 </a:t>
                      </a:r>
                    </a:p>
                    <a:p>
                      <a:pPr algn="ctr"/>
                      <a:r>
                        <a:rPr kumimoji="0" lang="ru-RU" sz="800" u="none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№1-4/1173</a:t>
                      </a:r>
                    </a:p>
                  </a:txBody>
                  <a:tcPr marL="5963" marR="5963" marT="596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отнесенных к землям сельскохозяйственного назначения или к землям в составе зон сельскохозяйственного использования в населенных пунктах и используемых для сельскохозяйственного производства</a:t>
                      </a:r>
                    </a:p>
                    <a:p>
                      <a:pPr algn="l" fontAlgn="ctr"/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/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0,3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/>
                </a:tc>
                <a:tc rowSpan="6">
                  <a:txBody>
                    <a:bodyPr/>
                    <a:lstStyle/>
                    <a:p>
                      <a:pPr algn="l" fontAlgn="t"/>
                      <a:r>
                        <a:rPr lang="ru-RU" sz="800" u="sng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Налоговые льготы в размере 100 %: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ветераны и инвалиды Великой Отечественной войны, а также ветераны и инвалиды боевых действий;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-Герои Советского Союза, Герои Российской Федерации, полные кавалеры ордена Славы;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инвалиды I и II групп</a:t>
                      </a:r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;</a:t>
                      </a:r>
                    </a:p>
                    <a:p>
                      <a:pPr algn="l" fontAlgn="t"/>
                      <a:r>
                        <a:rPr kumimoji="0" lang="ru-RU" sz="8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инвалиды с детства, дети-инвалиды;</a:t>
                      </a:r>
                      <a:r>
                        <a:rPr kumimoji="0" lang="ru-RU" sz="80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/>
                      </a:r>
                      <a:br>
                        <a:rPr kumimoji="0" lang="ru-RU" sz="80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физические лица, имеющие право на получение социальной поддержки в соответствии с Законом Российской Федерации "О  социальной защите граждан, </a:t>
                      </a:r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подвергшихся 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воздействию радиации вследствие катастрофы на Чернобыльской АЭС" (в редакции Закона Российской Федерации от 18 июня 1992 года N 3061-1), в соответствии с Федеральным законом от 26 ноября 1998 года N 175-ФЗ "О социальной защите граждан Российской Федерации, подвергшихся воздействию радиации вследствие аварии в 1957 году на  производственном объединении "Маяк" и сбросов радиоактивных отходов в реку </a:t>
                      </a:r>
                      <a:r>
                        <a:rPr lang="ru-RU" sz="8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Теча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 и в соответствии с Федеральным законом от 10 января 2002 года N 2-ФЗ "О социальных гарантиях гражданам, подвергшимся радиационному воздействию вследствие ядерных испытаний на Семипалатинском полигоне", а также участники предотвращения Карибского кризиса 1962 года;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физические лица, принимавшие в составе подразделений особого риска непосредственное участие в испытаниях ядерного и термоядерного оружия, ликвидации аварий ядерных установок на средствах вооружения и военных объектах;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-физические лица, получившие или перенесшие лучевую болезнь или ставшие инвалидами в результате испытаний, учений и иных работ, связанных с любыми видами ядерных установок, включая ядерное оружие и космическую технику;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бывшие несовершеннолетние узники фашизма</a:t>
                      </a:r>
                    </a:p>
                    <a:p>
                      <a:pPr algn="l" fontAlgn="t"/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Герои Социалистического Труда, полные кавалеры ордена Трудовой Славы.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sng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Налоговые льготы в размере 50%: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члены семей погибших (умерших) инвалидов войны, участников Великой Отечественной войны, ветеранов боевых действий;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труженики тыла;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kumimoji="0" lang="ru-RU" sz="8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многодетные семьи, имеющие трех и более детей в возрасте до 18 лет, а также достигших совершеннолетия одного или несколько детей при условии, что совершеннолетние дети обучаются в образовательных организациях всех типов по очной форме обучения и не достигли 23 лет;</a:t>
                      </a:r>
                      <a:r>
                        <a:rPr kumimoji="0" lang="ru-RU" sz="80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/>
                      </a:r>
                      <a:br>
                        <a:rPr kumimoji="0" lang="ru-RU" sz="80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граждане, которым присвоено звание "Почетный гражданин городского округа Домодедово", "Почетный гражданин города Домодедово", "Почетный гражданин Домодедовского района";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малоимущие семьи и малоимущие одиноко проживающие граждане, среднедушевой доход которых ниже величины прожиточного минимума, установленного в Московской области на душу населения;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пенсионеры, доход которых ниже двукратной величины прожиточного минимума, установленной в Московской области для пенсионеров.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лица, имеющие статус добровольных пожарных в соответствии со ст. 13 Федерального закона от 06.05.2011 N 100-ФЗ "О добровольной пожарной охране" и стаж работы добровольного пожарного на территории городского округа Домодедово не менее 3-х лет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sng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Освобождаются от налогообложения: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получатели средств бюджета городского округа Домодедово Московской области;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муниципальные бюджетные и автономные учреждения, получающие субсидию из бюджета городского </a:t>
                      </a:r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округа;</a:t>
                      </a:r>
                    </a:p>
                    <a:p>
                      <a:pPr marL="171450" indent="-171450" algn="l" fontAlgn="t">
                        <a:buFontTx/>
                        <a:buChar char="-"/>
                      </a:pPr>
                      <a:r>
                        <a:rPr kumimoji="0" lang="ru-RU" sz="8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государственные учреждения Московской области, вид деятельности которых направлен на сопровождение процедуры оформления права собственности Московской области на объекты недвижимости, включая земельные участки;</a:t>
                      </a:r>
                      <a:endParaRPr lang="en-US" sz="80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/>
                      <a:r>
                        <a:rPr kumimoji="0" lang="ru-RU" sz="8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 ассоциации, в том числе некоммерческие партнерства, а также товарищества собственников недвижимости - в отношении земельных участков, границы которых установлены в соответствии с земельным законодательством, и расположенных в границах территорий ведения гражданами садоводства, огородничества, дачного или индивидуального жилищного строительства для собственных нужд, на которых размещены объекты инженерной, социальной и транспортной инфраструктуры, относящиеся к имуществу общего пользования;</a:t>
                      </a:r>
                    </a:p>
                    <a:p>
                      <a:pPr algn="l"/>
                      <a:r>
                        <a:rPr kumimoji="0" lang="ru-RU" sz="8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некоммерческие организации – в отношении земельных участков, имеющих вид разрешенного использования охота и рыбалка.</a:t>
                      </a:r>
                      <a:endParaRPr kumimoji="0" lang="ru-RU" sz="80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0121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занятых жилищным фондом и объектами инженерной инфраструктуры жилищно-коммунального комплекса (за исключением доли в праве на земельный участок, приходящейся на объект, не относящийся к жилищному фонду и к объектам инженерной инфраструктуры жилищно-коммунального комплекса) или приобретенных (предоставленных) для жилищного строительства (за исключением земельных участков, приобретенных (предоставленных) для индивидуального жилищного строительства, используемых в предпринимательской деятельности)</a:t>
                      </a:r>
                    </a:p>
                    <a:p>
                      <a:pPr algn="l" fontAlgn="ctr"/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000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 используемых в предпринимательской деятельности, приобретенных (предоставленных) для ведения личного подсобного хозяйства, садоводства или огородничества, а также земельных участков общего назначения, предусмотренных Федеральным законом от 29 июля 2017 года N 217-ФЗ "О ведении гражданами садоводства и огородничества для собственных нужд и о внесении изменений в отдельные законодательные акты Российской Федерации»</a:t>
                      </a:r>
                    </a:p>
                    <a:p>
                      <a:pPr algn="l" fontAlgn="ctr"/>
                      <a:endParaRPr lang="ru-RU" sz="80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4059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ограниченные в обороте в соответствии с законодательством Российской Федерации, предоставленные для обеспечения обороны, безопасности и таможенных нужд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33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kumimoji="0" lang="ru-RU" sz="8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приобретенных (предоставленных) для индивидуального и кооперативного гаражного строительства</a:t>
                      </a:r>
                      <a:endParaRPr kumimoji="0" lang="ru-RU" sz="80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3177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Прочие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1,5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75980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7408" y="116632"/>
            <a:ext cx="10513167" cy="706090"/>
          </a:xfrm>
        </p:spPr>
        <p:txBody>
          <a:bodyPr>
            <a:noAutofit/>
          </a:bodyPr>
          <a:lstStyle/>
          <a:p>
            <a:r>
              <a:rPr lang="ru-RU" altLang="ru-RU" sz="1400" dirty="0">
                <a:solidFill>
                  <a:schemeClr val="tx1"/>
                </a:solidFill>
                <a:latin typeface="Georgia" panose="02040502050405020303" pitchFamily="18" charset="0"/>
              </a:rPr>
              <a:t>Информация о </a:t>
            </a:r>
            <a:r>
              <a:rPr lang="ru-RU" altLang="ru-RU" sz="1400" dirty="0" smtClean="0">
                <a:solidFill>
                  <a:schemeClr val="tx1"/>
                </a:solidFill>
                <a:latin typeface="Georgia" panose="02040502050405020303" pitchFamily="18" charset="0"/>
              </a:rPr>
              <a:t>налоговых расходах в </a:t>
            </a:r>
            <a:r>
              <a:rPr lang="ru-RU" altLang="ru-RU" sz="1400" dirty="0">
                <a:solidFill>
                  <a:schemeClr val="tx1"/>
                </a:solidFill>
                <a:latin typeface="Georgia" panose="02040502050405020303" pitchFamily="18" charset="0"/>
              </a:rPr>
              <a:t>связи с предоставлением льгот, установленных Решением Совета депутатов городского округа Домодедово от 25.09.2007 №1-4/53 (с учет. изм. и доп.) «</a:t>
            </a:r>
            <a:r>
              <a:rPr lang="ru-RU" sz="1400" dirty="0">
                <a:solidFill>
                  <a:schemeClr val="tx1"/>
                </a:solidFill>
                <a:latin typeface="Georgia" panose="02040502050405020303" pitchFamily="18" charset="0"/>
              </a:rPr>
              <a:t>Об установлении и введении в действие земельного налога»</a:t>
            </a:r>
            <a:r>
              <a:rPr lang="ru-RU" altLang="ru-RU" sz="1400" dirty="0">
                <a:solidFill>
                  <a:schemeClr val="tx1"/>
                </a:solidFill>
                <a:latin typeface="Georgia" panose="02040502050405020303" pitchFamily="18" charset="0"/>
              </a:rPr>
              <a:t>                                                                                                                     тыс. руб.</a:t>
            </a:r>
            <a:endParaRPr lang="ru-RU" sz="1400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645642"/>
              </p:ext>
            </p:extLst>
          </p:nvPr>
        </p:nvGraphicFramePr>
        <p:xfrm>
          <a:off x="551384" y="980729"/>
          <a:ext cx="11377264" cy="566797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5274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584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5840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1721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0791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0791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316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Категория льготников</a:t>
                      </a:r>
                      <a:endParaRPr lang="ru-RU" sz="10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</a:t>
                      </a:r>
                      <a:r>
                        <a:rPr lang="ru-RU" sz="1000" b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 </a:t>
                      </a:r>
                      <a:r>
                        <a:rPr lang="ru-RU" sz="10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факт</a:t>
                      </a:r>
                      <a:endParaRPr lang="ru-RU" sz="10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2023 год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оценка</a:t>
                      </a:r>
                    </a:p>
                  </a:txBody>
                  <a:tcPr marL="31626" marR="316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2024 год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оценка</a:t>
                      </a:r>
                      <a:endParaRPr lang="ru-RU" sz="10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2025</a:t>
                      </a:r>
                      <a:r>
                        <a:rPr lang="ru-RU" sz="1000" b="0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год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оценка</a:t>
                      </a:r>
                      <a:endParaRPr lang="ru-RU" sz="10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2026 год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оценка</a:t>
                      </a:r>
                      <a:endParaRPr lang="ru-RU" sz="10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8377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Герои Советского Союза, Герои Российской Федерации, полные кавалеры ордена Славы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3026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Герои Социалистического Труда, полные кавалеры ордена Трудовой Славы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2709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инвалиды I и II групп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1 489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1 489</a:t>
                      </a: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1 489</a:t>
                      </a: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1 489</a:t>
                      </a: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1 489</a:t>
                      </a: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8377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ветераны и инвалиды Великой Отечественной войны, а также ветераны и инвалиды боевых действий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386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386</a:t>
                      </a: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386</a:t>
                      </a: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386</a:t>
                      </a: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386</a:t>
                      </a: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586073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физические лица, имеющие право на получение социальной поддержки в соответствии с </a:t>
                      </a:r>
                      <a:r>
                        <a:rPr lang="ru-RU" sz="1000" b="0" i="0" u="none" strike="noStrike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</a:rPr>
                        <a:t>Законом</a:t>
                      </a:r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Российской Федерации "О социальной защите граждан, подвергшихся воздействию радиации вследствие катастрофы на Чернобыльской АЭС" (в редакции Закона Российской Федерации от 18 июня 1992 года N 3061-1), в соответствии с Федеральным </a:t>
                      </a:r>
                      <a:r>
                        <a:rPr lang="ru-RU" sz="1000" b="0" i="0" u="none" strike="noStrike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</a:rPr>
                        <a:t>законом</a:t>
                      </a:r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от 26 ноября 1998 года N 175-ФЗ "О социальной защите граждан Российской Федерации, подвергшихся воздействию радиации вследствие аварии в 1957 году на производственном объединении "Маяк" и сбросов радиоактивных отходов в реку Теча" и в соответствии с Федеральным </a:t>
                      </a:r>
                      <a:r>
                        <a:rPr lang="ru-RU" sz="1000" b="0" i="0" u="none" strike="noStrike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</a:rPr>
                        <a:t>законом</a:t>
                      </a:r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от 10 января 2002 года N 2-ФЗ "О социальных гарантиях гражданам, подвергшимся радиационному воздействию вследствие ядерных испытаний на Семипалатинском полигоне"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120</a:t>
                      </a: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120</a:t>
                      </a: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120</a:t>
                      </a: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120</a:t>
                      </a: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20942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физические лица, принимавшие в составе подразделений особого риска непосредственное участие в испытаниях ядерного и термоядерного оружия, ликвидации аварий ядерных установок на средствах вооружения и военных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объектах</a:t>
                      </a:r>
                    </a:p>
                    <a:p>
                      <a:pPr algn="just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11</a:t>
                      </a: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11</a:t>
                      </a: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11</a:t>
                      </a: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11</a:t>
                      </a: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20942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физические лица, получившие или перенесшие лучевую болезнь или ставшие инвалидами в результате испытаний, учений и иных работ, связанных с любыми видами ядерных установок, включая ядерное оружие и космическую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технику</a:t>
                      </a:r>
                    </a:p>
                    <a:p>
                      <a:pPr algn="just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36020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инвалиды с детства, дети-инвалиды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24</a:t>
                      </a: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24</a:t>
                      </a: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24</a:t>
                      </a: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24</a:t>
                      </a: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96772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бывшие несовершеннолетние узники фашизма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9</a:t>
                      </a: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9</a:t>
                      </a: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9</a:t>
                      </a: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9</a:t>
                      </a: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88377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члены семей погибших (умерших) инвалидов, участников Великой Отечественной войны, ветеранов боевых действий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</a:t>
                      </a: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</a:t>
                      </a: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</a:t>
                      </a: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</a:t>
                      </a: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89361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труженики тыла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74727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7408" y="116632"/>
            <a:ext cx="10513167" cy="706090"/>
          </a:xfrm>
        </p:spPr>
        <p:txBody>
          <a:bodyPr>
            <a:noAutofit/>
          </a:bodyPr>
          <a:lstStyle/>
          <a:p>
            <a:r>
              <a:rPr lang="ru-RU" altLang="ru-RU" sz="1400" dirty="0">
                <a:solidFill>
                  <a:schemeClr val="tx1"/>
                </a:solidFill>
                <a:latin typeface="Georgia" panose="02040502050405020303" pitchFamily="18" charset="0"/>
              </a:rPr>
              <a:t>Информация о </a:t>
            </a:r>
            <a:r>
              <a:rPr lang="ru-RU" altLang="ru-RU" sz="1400" dirty="0" smtClean="0">
                <a:solidFill>
                  <a:schemeClr val="tx1"/>
                </a:solidFill>
                <a:latin typeface="Georgia" panose="02040502050405020303" pitchFamily="18" charset="0"/>
              </a:rPr>
              <a:t>налоговых расходах в </a:t>
            </a:r>
            <a:r>
              <a:rPr lang="ru-RU" altLang="ru-RU" sz="1400" dirty="0">
                <a:solidFill>
                  <a:schemeClr val="tx1"/>
                </a:solidFill>
                <a:latin typeface="Georgia" panose="02040502050405020303" pitchFamily="18" charset="0"/>
              </a:rPr>
              <a:t>связи с предоставлением льгот, установленных Решением Совета депутатов городского округа Домодедово от 25.09.2007 №1-4/53 (с учет. изм. и доп.) «</a:t>
            </a:r>
            <a:r>
              <a:rPr lang="ru-RU" sz="1400" dirty="0">
                <a:solidFill>
                  <a:schemeClr val="tx1"/>
                </a:solidFill>
                <a:latin typeface="Georgia" panose="02040502050405020303" pitchFamily="18" charset="0"/>
              </a:rPr>
              <a:t>Об установлении и введении в действие земельного налога»</a:t>
            </a:r>
            <a:r>
              <a:rPr lang="ru-RU" altLang="ru-RU" sz="1400" dirty="0">
                <a:solidFill>
                  <a:schemeClr val="tx1"/>
                </a:solidFill>
                <a:latin typeface="Georgia" panose="02040502050405020303" pitchFamily="18" charset="0"/>
              </a:rPr>
              <a:t>                                                                                                                     тыс. руб.</a:t>
            </a:r>
            <a:endParaRPr lang="ru-RU" sz="1400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2321134"/>
              </p:ext>
            </p:extLst>
          </p:nvPr>
        </p:nvGraphicFramePr>
        <p:xfrm>
          <a:off x="551384" y="1187924"/>
          <a:ext cx="11377264" cy="576946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5274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584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5840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1721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0791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0791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316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Категория льготников</a:t>
                      </a:r>
                      <a:endParaRPr lang="ru-RU" sz="10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</a:t>
                      </a:r>
                      <a:r>
                        <a:rPr lang="ru-RU" sz="1000" b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 </a:t>
                      </a:r>
                      <a:r>
                        <a:rPr lang="ru-RU" sz="10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факт</a:t>
                      </a:r>
                      <a:endParaRPr lang="ru-RU" sz="10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2023 год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оценка</a:t>
                      </a:r>
                    </a:p>
                  </a:txBody>
                  <a:tcPr marL="31626" marR="316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2024 год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оценка</a:t>
                      </a:r>
                      <a:endParaRPr lang="ru-RU" sz="10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2025</a:t>
                      </a:r>
                      <a:r>
                        <a:rPr lang="ru-RU" sz="1000" b="0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год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оценка</a:t>
                      </a:r>
                      <a:endParaRPr lang="ru-RU" sz="10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2026 год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оценка</a:t>
                      </a:r>
                      <a:endParaRPr lang="ru-RU" sz="10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3026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многодетные семьи, имеющие трех и более детей в возрасте до 18 лет, а также достигших совершеннолетия одного или несколько детей при условии, что совершеннолетние дети обучаются в образовательных организациях всех типов по очной форме обучения и не достигли 23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лет</a:t>
                      </a:r>
                    </a:p>
                    <a:p>
                      <a:pPr algn="just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415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415</a:t>
                      </a: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415</a:t>
                      </a: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415</a:t>
                      </a: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415</a:t>
                      </a: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2709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граждане, которым присвоено звание "Почетный гражданин городского округа Домодедово", "Почетный гражданин города Домодедово", "Почетный гражданин Домодедовского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района»</a:t>
                      </a:r>
                    </a:p>
                    <a:p>
                      <a:pPr algn="just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</a:t>
                      </a: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</a:t>
                      </a: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</a:t>
                      </a: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</a:t>
                      </a: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8377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малоимущие семьи и малоимущие одиноко проживающие граждане, среднедушевой доход которых ниже величины прожиточного минимума, установленного в Московской области на душу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населения</a:t>
                      </a:r>
                    </a:p>
                    <a:p>
                      <a:pPr algn="just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17422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лица, имеющие статус добровольных пожарных в соответствии со ст. 13 Федерального закона от 06.05.2011 N 100-ФЗ "О добровольной пожарной охране" и стаж работы добровольного пожарного на территории городского округа Домодедово не менее 3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лет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5462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получатели средств бюджета городского округа Домодедово Московской области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3 811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3 811</a:t>
                      </a: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3 811</a:t>
                      </a: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3 811</a:t>
                      </a: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3 811</a:t>
                      </a: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муниципальные бюджетные и автономные учреждения, получающим субсидию из бюджета городского округа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92 096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92 096</a:t>
                      </a: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92 096</a:t>
                      </a: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92 096</a:t>
                      </a: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92 096</a:t>
                      </a: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36020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государственные учреждения Московской области, вид деятельности которых направлен на сопровождение процедуры оформления права государственной собственности Московской области на объекты недвижимости, включая земельные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участки</a:t>
                      </a:r>
                    </a:p>
                    <a:p>
                      <a:pPr algn="just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6772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садоводческие, огороднические, дачные некоммерческие объединения граждан, некоммерческие партнерства - в отношении земельных участков (территорий) общего пользования, в том числе находящихся в общей долевой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собственности</a:t>
                      </a:r>
                    </a:p>
                    <a:p>
                      <a:pPr algn="just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52 325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52 325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52 325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52 325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52 325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8377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некоммерческие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организации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– в отношении земельных участков, имеющих вид разрешенного использования охота и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рыбалка</a:t>
                      </a:r>
                    </a:p>
                    <a:p>
                      <a:pPr algn="just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328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328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328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328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328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38906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91544" y="188640"/>
            <a:ext cx="8229600" cy="432048"/>
          </a:xfrm>
        </p:spPr>
        <p:txBody>
          <a:bodyPr>
            <a:normAutofit/>
          </a:bodyPr>
          <a:lstStyle/>
          <a:p>
            <a:r>
              <a:rPr lang="ru-RU" altLang="ru-RU" sz="1400" dirty="0">
                <a:latin typeface="Georgia" panose="02040502050405020303" pitchFamily="18" charset="0"/>
              </a:rPr>
              <a:t>Информация о налоговых ставках по налогу на имущество физических лиц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2186644"/>
              </p:ext>
            </p:extLst>
          </p:nvPr>
        </p:nvGraphicFramePr>
        <p:xfrm>
          <a:off x="957772" y="764704"/>
          <a:ext cx="10322804" cy="46023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527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483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16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55945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Дата и № нормативного правового акта</a:t>
                      </a:r>
                      <a:endParaRPr lang="ru-RU" sz="12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Налоговые ставки </a:t>
                      </a:r>
                      <a:endParaRPr lang="ru-RU" sz="12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594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Вид имущества</a:t>
                      </a:r>
                      <a:endParaRPr lang="ru-RU" sz="12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2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9974">
                <a:tc rowSpan="9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Решение Совета депутатов</a:t>
                      </a:r>
                    </a:p>
                    <a:p>
                      <a:pPr algn="ctr"/>
                      <a:r>
                        <a:rPr kumimoji="0" lang="ru-RU" sz="10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«Об установлении налога на</a:t>
                      </a:r>
                    </a:p>
                    <a:p>
                      <a:pPr algn="ctr"/>
                      <a:r>
                        <a:rPr kumimoji="0" lang="ru-RU" sz="10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имущество физических лиц»</a:t>
                      </a:r>
                    </a:p>
                    <a:p>
                      <a:pPr 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12.11.2014</a:t>
                      </a:r>
                      <a:b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№1-4/614</a:t>
                      </a:r>
                      <a:b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/>
                      </a:r>
                      <a:b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 изменениями</a:t>
                      </a:r>
                      <a:b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от 14.06.2016 №1-4/716, от 12.02.2018 №1-4/867, от 13.11.2018 №1-4/920, от 14.11.2019 №1-4/1000, от 19.11.2021 №1-4/1178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Квартира, часть квартиры, комната 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843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Жилой дом, часть жилого дома 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043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Объекты  незавершенного строительства в случае, если проектируемым назначением таких объектов является жилой дом</a:t>
                      </a: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66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Единые недвижимые комплексы, в состав которых входит хотя бы один жилой дом</a:t>
                      </a: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194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Гаражи и 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машино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-места</a:t>
                      </a: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963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Хозяйственные строения или сооружения, площадь каждого из которых не превышает 50 квадратных метров и которые расположены на земельных участках, предоставленных для ведения личного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подсобного хозяйства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, огородничества, садоводства или индивидуального жилищного строительства</a:t>
                      </a: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72950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Объекты налогообложения, включенные в перечень, определяемый в соответствии с пунктом 7 статьи 378.2 Налогового кодекса Российской Федерации, объекты налогообложения, предусмотренные абзацем вторым пункта 10 статьи 378.2 Налогового кодекса Российской Федерации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1,9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73181">
                <a:tc v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Объекты налогообложения, кадастровая стоимость каждого из которых превышает 300 млн. рублей 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2,0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898197">
                <a:tc v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Прочие объекты налогообложения 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0,5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845797" y="5661248"/>
            <a:ext cx="675261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Решением Совета депутатов </a:t>
            </a:r>
            <a:r>
              <a:rPr lang="ru-RU" sz="1200" dirty="0" smtClean="0"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1200" dirty="0"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 установлении налога </a:t>
            </a:r>
            <a:r>
              <a:rPr lang="ru-RU" sz="1200" dirty="0" smtClean="0"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имущество </a:t>
            </a:r>
            <a:r>
              <a:rPr lang="ru-RU" sz="1200" dirty="0"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физических лиц</a:t>
            </a:r>
            <a:r>
              <a:rPr lang="ru-RU" sz="1200" dirty="0" smtClean="0"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12.11.2014 №1-4/614 не предусмотрено предоставление налоговых льгот</a:t>
            </a:r>
            <a:endParaRPr lang="ru-RU" sz="12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0217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Объект 4"/>
          <p:cNvGraphicFramePr>
            <a:graphicFrameLocks/>
          </p:cNvGraphicFramePr>
          <p:nvPr>
            <p:extLst/>
          </p:nvPr>
        </p:nvGraphicFramePr>
        <p:xfrm>
          <a:off x="2063552" y="692696"/>
          <a:ext cx="8208912" cy="5472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4578" name="TextBox 8"/>
          <p:cNvSpPr txBox="1">
            <a:spLocks noChangeArrowheads="1"/>
          </p:cNvSpPr>
          <p:nvPr/>
        </p:nvSpPr>
        <p:spPr bwMode="auto">
          <a:xfrm>
            <a:off x="4431601" y="332657"/>
            <a:ext cx="397095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400" b="1" dirty="0">
                <a:latin typeface="Georgia" pitchFamily="18" charset="0"/>
              </a:rPr>
              <a:t>Структура расходов бюджета </a:t>
            </a:r>
            <a:r>
              <a:rPr lang="ru-RU" sz="1400" b="1" dirty="0" smtClean="0">
                <a:latin typeface="Georgia" pitchFamily="18" charset="0"/>
              </a:rPr>
              <a:t>2024 </a:t>
            </a:r>
            <a:r>
              <a:rPr lang="ru-RU" sz="1400" b="1" dirty="0">
                <a:latin typeface="Georgia" pitchFamily="18" charset="0"/>
              </a:rPr>
              <a:t>года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2351584" y="3573016"/>
            <a:ext cx="151209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2783632" y="4797152"/>
            <a:ext cx="11881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9849176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59026" y="-12619"/>
            <a:ext cx="8229600" cy="562074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1400" dirty="0">
                <a:solidFill>
                  <a:schemeClr val="tx1"/>
                </a:solidFill>
                <a:latin typeface="Georgia" panose="02040502050405020303" pitchFamily="18" charset="0"/>
              </a:rPr>
              <a:t>Раздел бюджета «Общегосударственные вопросы»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9369426" y="84139"/>
            <a:ext cx="1212191" cy="30777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млн. руб</a:t>
            </a:r>
            <a:r>
              <a:rPr lang="ru-RU" sz="14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., %</a:t>
            </a:r>
          </a:p>
        </p:txBody>
      </p:sp>
      <p:graphicFrame>
        <p:nvGraphicFramePr>
          <p:cNvPr id="13" name="Объект 5"/>
          <p:cNvGraphicFramePr>
            <a:graphicFrameLocks noGrp="1"/>
          </p:cNvGraphicFramePr>
          <p:nvPr>
            <p:ph sz="half" idx="2"/>
            <p:extLst/>
          </p:nvPr>
        </p:nvGraphicFramePr>
        <p:xfrm>
          <a:off x="767408" y="3424483"/>
          <a:ext cx="10297144" cy="31083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279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273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949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057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7051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7051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60313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расходов по подразделам бюджетной классификации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год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факт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год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ожидаемое исполнение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</a:t>
                      </a:r>
                      <a:r>
                        <a:rPr lang="ru-RU" sz="1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 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2025 год 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2026 год 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8300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1 460,6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1 619,8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1 686,2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2 105,0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2 270,8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Функционирование высшего должностного лица субъекта Российской Федерации и муниципального образования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4,2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7491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Функционирование законодательных (представительных) органов государственной власти и представительных органов муниципальных образований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9,4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6605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Функционирование Правительства РФ, высших исполнительных органов государственной власти субъектов РФ, местных администраций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462,0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545,8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558,0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558,3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559,8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8755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Обеспечение деятельности финансовых</a:t>
                      </a:r>
                      <a:r>
                        <a:rPr lang="ru-RU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органов и органов финансового контроля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43,4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49,2</a:t>
                      </a:r>
                      <a:endParaRPr kumimoji="0" lang="ru-RU" sz="10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50,8</a:t>
                      </a:r>
                      <a:endParaRPr kumimoji="0" lang="ru-RU" sz="10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50,8</a:t>
                      </a:r>
                      <a:endParaRPr kumimoji="0" lang="ru-RU" sz="10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50,8</a:t>
                      </a:r>
                      <a:endParaRPr kumimoji="0" lang="ru-RU" sz="10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8884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Обеспечение проведения выборов и референдумов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13,9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48884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Резервные фонды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9104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Другие общегосударственные вопросы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927,6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999,1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047,1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1 465,6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1 629,9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7" name="Объект 4"/>
          <p:cNvGraphicFramePr>
            <a:graphicFrameLocks noGrp="1"/>
          </p:cNvGraphicFramePr>
          <p:nvPr>
            <p:ph sz="half" idx="1"/>
            <p:extLst/>
          </p:nvPr>
        </p:nvGraphicFramePr>
        <p:xfrm>
          <a:off x="1991544" y="476672"/>
          <a:ext cx="8280920" cy="29475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5" name="Прямая соединительная линия 4"/>
          <p:cNvCxnSpPr/>
          <p:nvPr/>
        </p:nvCxnSpPr>
        <p:spPr>
          <a:xfrm>
            <a:off x="8112224" y="1340768"/>
            <a:ext cx="14401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7176120" y="1340768"/>
            <a:ext cx="931210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15586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1384" y="274638"/>
            <a:ext cx="8147248" cy="562074"/>
          </a:xfrm>
        </p:spPr>
        <p:txBody>
          <a:bodyPr>
            <a:normAutofit/>
          </a:bodyPr>
          <a:lstStyle/>
          <a:p>
            <a:pPr marL="137160"/>
            <a:r>
              <a:rPr lang="ru-RU" sz="1400" dirty="0">
                <a:latin typeface="Georgia" panose="02040502050405020303" pitchFamily="18" charset="0"/>
              </a:rPr>
              <a:t>Бюджетная политика городского округа Домодедово</a:t>
            </a:r>
          </a:p>
        </p:txBody>
      </p:sp>
      <p:sp>
        <p:nvSpPr>
          <p:cNvPr id="14" name="Объект 2"/>
          <p:cNvSpPr>
            <a:spLocks noGrp="1"/>
          </p:cNvSpPr>
          <p:nvPr>
            <p:ph idx="1"/>
          </p:nvPr>
        </p:nvSpPr>
        <p:spPr>
          <a:xfrm>
            <a:off x="695400" y="847800"/>
            <a:ext cx="10873208" cy="5029471"/>
          </a:xfrm>
        </p:spPr>
        <p:txBody>
          <a:bodyPr>
            <a:normAutofit fontScale="55000" lnSpcReduction="20000"/>
          </a:bodyPr>
          <a:lstStyle/>
          <a:p>
            <a:pPr marL="137160" indent="0">
              <a:buNone/>
            </a:pP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37160" indent="0" algn="just">
              <a:lnSpc>
                <a:spcPct val="120000"/>
              </a:lnSpc>
              <a:buNone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Основными задачами бюджетной политики при формировании бюджета городского округа Домодедово являются:</a:t>
            </a:r>
          </a:p>
          <a:p>
            <a:pPr marL="137160" indent="0" algn="just">
              <a:lnSpc>
                <a:spcPct val="120000"/>
              </a:lnSpc>
              <a:buNone/>
            </a:pPr>
            <a:endParaRPr lang="ru-RU" sz="2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долгосрочной сбалансированности и устойчивости бюджета;</a:t>
            </a:r>
            <a:endParaRPr lang="ru-RU" sz="2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доходного потенциала бюджета городского округа Домодедово;</a:t>
            </a:r>
            <a:endParaRPr lang="ru-RU" sz="2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безусловное исполнение принятых социальных обязательств;</a:t>
            </a:r>
            <a:endParaRPr lang="ru-RU" sz="2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реализация Указов Президента России, направленных на решение неотложных проблем социально-экономического развития страны;</a:t>
            </a:r>
            <a:endParaRPr lang="ru-RU" sz="2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эффективности бюджетных расходов;</a:t>
            </a:r>
            <a:endParaRPr lang="ru-RU" sz="2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совершенствование программно-целевого принципа планирования бюджета;</a:t>
            </a:r>
            <a:endParaRPr lang="ru-RU" sz="2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качества предоставления государственных и муниципальных услуг;</a:t>
            </a:r>
            <a:endParaRPr lang="ru-RU" sz="2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открытости и прозрачности бюджетного процесса;</a:t>
            </a:r>
            <a:endParaRPr lang="ru-RU" sz="2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поддержание умеренной долговой нагрузки на бюджет городского округа.</a:t>
            </a: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q"/>
            </a:pPr>
            <a:endParaRPr lang="ru-RU" sz="2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37160" indent="0" algn="just">
              <a:lnSpc>
                <a:spcPct val="120000"/>
              </a:lnSpc>
              <a:buNone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Основные приоритеты расходов бюджета городского округа Домодедово  определены с учетом необходимости решения неотложных проблем экономического и социального развития, достижения целевых показателей, обозначенных в указах Президента Российской Федерации от 7 мая 2018 года.</a:t>
            </a:r>
            <a:endParaRPr lang="ru-RU" sz="2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</a:pPr>
            <a:endParaRPr lang="ru-RU" sz="2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6125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579296" cy="562074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Раздел бюджета «Национальная безопасность и правоохранительная деятельность»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759826" y="765176"/>
            <a:ext cx="1212191" cy="30777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млн. руб</a:t>
            </a:r>
            <a:r>
              <a:rPr lang="ru-RU" sz="14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., %</a:t>
            </a:r>
          </a:p>
        </p:txBody>
      </p:sp>
      <p:graphicFrame>
        <p:nvGraphicFramePr>
          <p:cNvPr id="7" name="Объект 5"/>
          <p:cNvGraphicFramePr>
            <a:graphicFrameLocks noGrp="1"/>
          </p:cNvGraphicFramePr>
          <p:nvPr>
            <p:ph sz="half" idx="2"/>
            <p:extLst/>
          </p:nvPr>
        </p:nvGraphicFramePr>
        <p:xfrm>
          <a:off x="1199456" y="4005064"/>
          <a:ext cx="9721078" cy="23762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290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983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983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9839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9839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9839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46883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расходов по подразделам бюджетной классификации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год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факт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год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ожидаемое исполнение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</a:t>
                      </a:r>
                      <a:r>
                        <a:rPr lang="ru-RU" sz="1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 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2025 год 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2026 год 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7463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78,6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94,9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105,7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105,7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105,7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4057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Защита населения и территории от чрезвычайных ситуаций природного и техногенного характера, гражданская оборона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31,7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Защита населения и территории от чрезвычайных ситуаций природного и техногенного характера, пожарная</a:t>
                      </a:r>
                      <a:r>
                        <a:rPr lang="ru-RU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безопасность</a:t>
                      </a:r>
                      <a:endParaRPr lang="ru-RU" sz="8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 fontAlgn="b"/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1,6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2049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Другие вопросы в области национальной безопасности и правоохранительной деятельности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45,3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8" name="Объект 4"/>
          <p:cNvGraphicFramePr>
            <a:graphicFrameLocks/>
          </p:cNvGraphicFramePr>
          <p:nvPr>
            <p:extLst/>
          </p:nvPr>
        </p:nvGraphicFramePr>
        <p:xfrm>
          <a:off x="2057968" y="722339"/>
          <a:ext cx="6696744" cy="30243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75619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19536" y="34944"/>
            <a:ext cx="8229600" cy="562074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Раздел бюджета «Национальная экономика»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277351" y="188914"/>
            <a:ext cx="1212191" cy="30777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млн. руб</a:t>
            </a:r>
            <a:r>
              <a:rPr lang="ru-RU" sz="14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., %</a:t>
            </a:r>
          </a:p>
        </p:txBody>
      </p:sp>
      <p:graphicFrame>
        <p:nvGraphicFramePr>
          <p:cNvPr id="9" name="Объект 5"/>
          <p:cNvGraphicFramePr>
            <a:graphicFrameLocks noGrp="1"/>
          </p:cNvGraphicFramePr>
          <p:nvPr>
            <p:ph sz="half" idx="2"/>
            <p:extLst/>
          </p:nvPr>
        </p:nvGraphicFramePr>
        <p:xfrm>
          <a:off x="911428" y="4028731"/>
          <a:ext cx="10513163" cy="23525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107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204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2049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2049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2049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2049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84924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расходов по подразделам бюджетной классификации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год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год ожидаемое Исполнение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 год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2025 год 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2026 год 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181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1 056,0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1 166,1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911,3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1 164,0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878,7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8934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Сельское хозяйство и рыболовство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7,3 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9201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Транспорт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78,4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157,9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0767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Дорожное хозяйство (дорожные фонды)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923,8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969,1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861,5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1 113,7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828,6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6834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Связь и информатика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17,8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20122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Другие вопросы в области национальной экономики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28,7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10" name="Объект 4"/>
          <p:cNvGraphicFramePr>
            <a:graphicFrameLocks noGrp="1"/>
          </p:cNvGraphicFramePr>
          <p:nvPr>
            <p:ph sz="half" idx="1"/>
            <p:extLst/>
          </p:nvPr>
        </p:nvGraphicFramePr>
        <p:xfrm>
          <a:off x="2639617" y="521455"/>
          <a:ext cx="6637734" cy="33843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80543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46598" y="34944"/>
            <a:ext cx="8229600" cy="562074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Раздел бюджета «Жилищно-коммунальное хозяйство»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272589" y="188914"/>
            <a:ext cx="1212191" cy="30777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млн. руб</a:t>
            </a:r>
            <a:r>
              <a:rPr lang="ru-RU" sz="14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., %</a:t>
            </a:r>
          </a:p>
        </p:txBody>
      </p:sp>
      <p:graphicFrame>
        <p:nvGraphicFramePr>
          <p:cNvPr id="12" name="Объект 5"/>
          <p:cNvGraphicFramePr>
            <a:graphicFrameLocks noGrp="1"/>
          </p:cNvGraphicFramePr>
          <p:nvPr>
            <p:ph sz="half" idx="2"/>
            <p:extLst/>
          </p:nvPr>
        </p:nvGraphicFramePr>
        <p:xfrm>
          <a:off x="1127445" y="3775405"/>
          <a:ext cx="9865098" cy="26095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621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05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05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2059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2059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2059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44970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расходов по подразделам бюджетной классификации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год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год ожидаемое Исполнение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 год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2025 год 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2026 год 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393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1 475,3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1 827,0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1 368,6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1 446,3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1 062,5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738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Жилищное хозяйство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64,2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104,8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7846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Коммунальное хозяйство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105,6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169,6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163,3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168,2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784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Благоустройство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1 293,5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1 546,5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1 114,8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1 171,6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986,5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393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Другие вопросы в области Жилищно-коммунального хозяйства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12,0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11" name="Объект 3"/>
          <p:cNvGraphicFramePr>
            <a:graphicFrameLocks noGrp="1"/>
          </p:cNvGraphicFramePr>
          <p:nvPr>
            <p:ph sz="half" idx="1"/>
            <p:extLst/>
          </p:nvPr>
        </p:nvGraphicFramePr>
        <p:xfrm>
          <a:off x="1718903" y="620688"/>
          <a:ext cx="8781268" cy="29523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7669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13309" y="188640"/>
            <a:ext cx="8229600" cy="562074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Раздел бюджета «Охрана окружающей среды»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9277351" y="342901"/>
            <a:ext cx="1212191" cy="30777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млн. руб</a:t>
            </a:r>
            <a:r>
              <a:rPr lang="ru-RU" sz="14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., %</a:t>
            </a:r>
          </a:p>
        </p:txBody>
      </p:sp>
      <p:graphicFrame>
        <p:nvGraphicFramePr>
          <p:cNvPr id="5" name="Объект 5"/>
          <p:cNvGraphicFramePr>
            <a:graphicFrameLocks noGrp="1"/>
          </p:cNvGraphicFramePr>
          <p:nvPr>
            <p:ph sz="half" idx="2"/>
            <p:extLst/>
          </p:nvPr>
        </p:nvGraphicFramePr>
        <p:xfrm>
          <a:off x="623392" y="4005064"/>
          <a:ext cx="9866150" cy="20882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623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07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076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2076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2076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2076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65283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расходов по подразделам бюджетной классификации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год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год ожидаемое Исполнение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 год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2025 год 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2026 год 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765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8,7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19,9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14,2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14,2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14,2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7650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Охрана объектов растительного и животного мира  и среды их обитания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8,1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18,7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13,3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13,3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13,3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7650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Другие вопросы в области охраны окружающей среды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9" name="Объект 4"/>
          <p:cNvGraphicFramePr>
            <a:graphicFrameLocks noGrp="1"/>
          </p:cNvGraphicFramePr>
          <p:nvPr>
            <p:ph sz="half" idx="1"/>
            <p:extLst/>
          </p:nvPr>
        </p:nvGraphicFramePr>
        <p:xfrm>
          <a:off x="2279576" y="836712"/>
          <a:ext cx="7603870" cy="2952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60546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19536" y="0"/>
            <a:ext cx="8229600" cy="562074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Раздел бюджета «Образование»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9328151" y="188914"/>
            <a:ext cx="1212191" cy="30777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млн. руб</a:t>
            </a:r>
            <a:r>
              <a:rPr lang="ru-RU" sz="14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., %</a:t>
            </a:r>
          </a:p>
        </p:txBody>
      </p:sp>
      <p:graphicFrame>
        <p:nvGraphicFramePr>
          <p:cNvPr id="8" name="Объект 5"/>
          <p:cNvGraphicFramePr>
            <a:graphicFrameLocks noGrp="1"/>
          </p:cNvGraphicFramePr>
          <p:nvPr>
            <p:ph sz="half" idx="2"/>
            <p:extLst/>
          </p:nvPr>
        </p:nvGraphicFramePr>
        <p:xfrm>
          <a:off x="983430" y="3625997"/>
          <a:ext cx="9865097" cy="26013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621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05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05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2059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2059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2059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49467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расходов по подразделам бюджетной классификации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год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год ожидаемое Исполнение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 год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2025 год 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2026 год 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3656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sz="9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5 216,9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6 325,0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8 727,5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6 120,8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5 352,3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3641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Дошкольное образование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1 218,6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1 475,2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1 661,0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1 661,0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1 661,0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3641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Общее образование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3 454,1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4 210,2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6 429,6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3 822,1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3 052,5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3641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Дополнительное образование детей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365,6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459,8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456,8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456,8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456,8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3641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Молодежная политика и оздоровление детей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58,2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3641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Другие вопросы в области образования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120,4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113,5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116,6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117,4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118,5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12" name="Объект 4"/>
          <p:cNvGraphicFramePr>
            <a:graphicFrameLocks noGrp="1"/>
          </p:cNvGraphicFramePr>
          <p:nvPr>
            <p:ph sz="half" idx="1"/>
            <p:extLst/>
          </p:nvPr>
        </p:nvGraphicFramePr>
        <p:xfrm>
          <a:off x="1991544" y="620688"/>
          <a:ext cx="8353747" cy="28813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81409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19536" y="116632"/>
            <a:ext cx="8229600" cy="562074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Раздел бюджета «Культура и кинематография»</a:t>
            </a: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 rot="10795217" flipV="1">
            <a:off x="9048750" y="404813"/>
            <a:ext cx="13731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млн. руб</a:t>
            </a:r>
            <a:r>
              <a:rPr lang="ru-RU" sz="14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., %</a:t>
            </a:r>
          </a:p>
        </p:txBody>
      </p:sp>
      <p:graphicFrame>
        <p:nvGraphicFramePr>
          <p:cNvPr id="10" name="Объект 5"/>
          <p:cNvGraphicFramePr>
            <a:graphicFrameLocks noGrp="1"/>
          </p:cNvGraphicFramePr>
          <p:nvPr>
            <p:ph sz="half" idx="2"/>
            <p:extLst/>
          </p:nvPr>
        </p:nvGraphicFramePr>
        <p:xfrm>
          <a:off x="983431" y="3933057"/>
          <a:ext cx="9937106" cy="26642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786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316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316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316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3169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3169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38737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расходов по подразделам бюджетной классификации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год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год ожидаемое Исполнение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 год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2025 год 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2026 год 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7518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781,0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889,2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835,7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531,9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531,9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7518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Культура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759,0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857,1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801,8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498,0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498,0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7518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Другие вопросы в области культуры,  кинематографии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22,0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8" name="Объект 4"/>
          <p:cNvGraphicFramePr>
            <a:graphicFrameLocks noGrp="1"/>
          </p:cNvGraphicFramePr>
          <p:nvPr>
            <p:ph sz="half" idx="1"/>
            <p:extLst/>
          </p:nvPr>
        </p:nvGraphicFramePr>
        <p:xfrm>
          <a:off x="2137231" y="710569"/>
          <a:ext cx="7632848" cy="30784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2676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562074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Раздел бюджета «Социальная политика»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9323389" y="333376"/>
            <a:ext cx="1212191" cy="30777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млн. руб</a:t>
            </a:r>
            <a:r>
              <a:rPr lang="ru-RU" sz="14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., %</a:t>
            </a:r>
          </a:p>
        </p:txBody>
      </p:sp>
      <p:graphicFrame>
        <p:nvGraphicFramePr>
          <p:cNvPr id="8" name="Объект 5"/>
          <p:cNvGraphicFramePr>
            <a:graphicFrameLocks noGrp="1"/>
          </p:cNvGraphicFramePr>
          <p:nvPr>
            <p:ph sz="half" idx="2"/>
            <p:extLst/>
          </p:nvPr>
        </p:nvGraphicFramePr>
        <p:xfrm>
          <a:off x="1055440" y="4057846"/>
          <a:ext cx="9937105" cy="23577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786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316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316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316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3169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3169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14395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расходов по подразделам бюджетной классификации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год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год ожидаемое Исполнение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 год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2025 год 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2026 год 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227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235,2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214,1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252,0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188,7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194,7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227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Пенсионное обеспечение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15,0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227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Социальное обеспечение населения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87,3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227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Охрана семьи и детства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132,9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141,8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174,3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121,7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127,5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9" name="Объект 3"/>
          <p:cNvGraphicFramePr>
            <a:graphicFrameLocks noGrp="1"/>
          </p:cNvGraphicFramePr>
          <p:nvPr>
            <p:ph sz="half" idx="1"/>
            <p:extLst/>
          </p:nvPr>
        </p:nvGraphicFramePr>
        <p:xfrm>
          <a:off x="2135188" y="765175"/>
          <a:ext cx="7993062" cy="31686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10077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6840" y="116632"/>
            <a:ext cx="8229600" cy="562074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Раздел бюджета «Физическая культура и спорт»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9264651" y="312739"/>
            <a:ext cx="1212191" cy="30777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млн. руб</a:t>
            </a:r>
            <a:r>
              <a:rPr lang="ru-RU" sz="14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., %</a:t>
            </a:r>
          </a:p>
        </p:txBody>
      </p:sp>
      <p:graphicFrame>
        <p:nvGraphicFramePr>
          <p:cNvPr id="5" name="Объект 5"/>
          <p:cNvGraphicFramePr>
            <a:graphicFrameLocks noGrp="1"/>
          </p:cNvGraphicFramePr>
          <p:nvPr>
            <p:ph sz="half" idx="2"/>
            <p:extLst/>
          </p:nvPr>
        </p:nvGraphicFramePr>
        <p:xfrm>
          <a:off x="1055440" y="3933056"/>
          <a:ext cx="10225137" cy="23414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446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760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7609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7609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7609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7609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82884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расходов по подразделам бюджетной классификации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год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год ожидаемое Исполнение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 год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2025 год 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2026 год 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723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816,3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1 684,1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426,1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400,7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400,7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723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Физическая культура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290,5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309,3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311,6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291,5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291,5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Массовый спорт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525,8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1 276,3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Спорт</a:t>
                      </a:r>
                      <a:r>
                        <a:rPr lang="ru-RU" sz="11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высших достижений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114,5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109,2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109,2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7" name="Объект 3"/>
          <p:cNvGraphicFramePr>
            <a:graphicFrameLocks noGrp="1"/>
          </p:cNvGraphicFramePr>
          <p:nvPr>
            <p:ph sz="half" idx="1"/>
            <p:extLst/>
          </p:nvPr>
        </p:nvGraphicFramePr>
        <p:xfrm>
          <a:off x="1703513" y="678706"/>
          <a:ext cx="4970463" cy="2952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Объект 3"/>
          <p:cNvGraphicFramePr>
            <a:graphicFrameLocks noGrp="1"/>
          </p:cNvGraphicFramePr>
          <p:nvPr>
            <p:extLst/>
          </p:nvPr>
        </p:nvGraphicFramePr>
        <p:xfrm>
          <a:off x="2135560" y="620516"/>
          <a:ext cx="7848872" cy="32403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714509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91544" y="116632"/>
            <a:ext cx="8229600" cy="562074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Раздел бюджета «Средства массовой информации »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9120189" y="306389"/>
            <a:ext cx="1212191" cy="30777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млн. руб</a:t>
            </a:r>
            <a:r>
              <a:rPr lang="ru-RU" sz="14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., %</a:t>
            </a:r>
          </a:p>
        </p:txBody>
      </p:sp>
      <p:graphicFrame>
        <p:nvGraphicFramePr>
          <p:cNvPr id="11" name="Объект 5"/>
          <p:cNvGraphicFramePr>
            <a:graphicFrameLocks noGrp="1"/>
          </p:cNvGraphicFramePr>
          <p:nvPr>
            <p:ph sz="half" idx="2"/>
            <p:extLst/>
          </p:nvPr>
        </p:nvGraphicFramePr>
        <p:xfrm>
          <a:off x="911426" y="3947046"/>
          <a:ext cx="10225132" cy="25782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446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760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760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7609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7609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7609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18120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расходов по подразделам бюджетной классификации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год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год ожидаемое Исполнение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 год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2025 год 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2026 год 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3393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84,7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81,7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66,4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69,4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69,4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53393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Телевидение и радиовещание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17,0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53393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Периодическая печать и издательства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67,7 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8" name="Объект 3"/>
          <p:cNvGraphicFramePr>
            <a:graphicFrameLocks noGrp="1"/>
          </p:cNvGraphicFramePr>
          <p:nvPr>
            <p:ph sz="half" idx="1"/>
            <p:extLst/>
          </p:nvPr>
        </p:nvGraphicFramePr>
        <p:xfrm>
          <a:off x="2207568" y="692696"/>
          <a:ext cx="7848872" cy="32403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58563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3"/>
          <p:cNvGraphicFramePr>
            <a:graphicFrameLocks noGrp="1"/>
          </p:cNvGraphicFramePr>
          <p:nvPr>
            <p:ph idx="1"/>
            <p:extLst/>
          </p:nvPr>
        </p:nvGraphicFramePr>
        <p:xfrm>
          <a:off x="767408" y="1052736"/>
          <a:ext cx="10585176" cy="504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Программные расходы                                                                                                             млн. руб.</a:t>
            </a:r>
          </a:p>
        </p:txBody>
      </p:sp>
    </p:spTree>
    <p:extLst>
      <p:ext uri="{BB962C8B-B14F-4D97-AF65-F5344CB8AC3E}">
        <p14:creationId xmlns:p14="http://schemas.microsoft.com/office/powerpoint/2010/main" val="16919986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/>
          </p:nvPr>
        </p:nvGraphicFramePr>
        <p:xfrm>
          <a:off x="2135560" y="1268760"/>
          <a:ext cx="7704856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135560" y="404664"/>
            <a:ext cx="7632848" cy="529568"/>
          </a:xfrm>
        </p:spPr>
        <p:txBody>
          <a:bodyPr>
            <a:normAutofit/>
          </a:bodyPr>
          <a:lstStyle/>
          <a:p>
            <a:pPr algn="ctr"/>
            <a:r>
              <a:rPr lang="ru-RU" sz="1400" dirty="0">
                <a:latin typeface="Georgia" panose="02040502050405020303" pitchFamily="18" charset="0"/>
              </a:rPr>
              <a:t>Численность постоянного </a:t>
            </a:r>
            <a:r>
              <a:rPr lang="ru-RU" sz="1400" dirty="0" smtClean="0">
                <a:latin typeface="Georgia" panose="02040502050405020303" pitchFamily="18" charset="0"/>
              </a:rPr>
              <a:t>населения на конец года                                                                                                           </a:t>
            </a:r>
            <a:r>
              <a:rPr lang="ru-RU" sz="1400" dirty="0">
                <a:latin typeface="Georgia" panose="02040502050405020303" pitchFamily="18" charset="0"/>
              </a:rPr>
              <a:t>(тыс. чел.)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1674899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65683" y="124743"/>
            <a:ext cx="86868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altLang="ru-RU" sz="1400" dirty="0">
                <a:solidFill>
                  <a:schemeClr val="tx1"/>
                </a:solidFill>
                <a:latin typeface="Georgia" panose="02040502050405020303" pitchFamily="18" charset="0"/>
              </a:rPr>
              <a:t>Расходы бюджета городского округа в </a:t>
            </a:r>
            <a:r>
              <a:rPr lang="ru-RU" altLang="ru-RU" sz="1400" dirty="0" smtClean="0">
                <a:solidFill>
                  <a:schemeClr val="tx1"/>
                </a:solidFill>
                <a:latin typeface="Georgia" panose="02040502050405020303" pitchFamily="18" charset="0"/>
              </a:rPr>
              <a:t>2022-2026 </a:t>
            </a:r>
            <a:r>
              <a:rPr lang="ru-RU" altLang="ru-RU" sz="1400" dirty="0">
                <a:solidFill>
                  <a:schemeClr val="tx1"/>
                </a:solidFill>
                <a:latin typeface="Georgia" panose="02040502050405020303" pitchFamily="18" charset="0"/>
              </a:rPr>
              <a:t>годах по программам</a:t>
            </a:r>
            <a:endParaRPr lang="ru-RU" sz="1400" dirty="0">
              <a:solidFill>
                <a:schemeClr val="tx1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/>
          </p:nvPr>
        </p:nvGraphicFramePr>
        <p:xfrm>
          <a:off x="623389" y="758825"/>
          <a:ext cx="10945218" cy="56945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52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793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18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3211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66423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5151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4666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5434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60489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E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8" marR="91438" marT="45708" marB="45708" anchor="ctr" horzOverflow="overflow"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программы</a:t>
                      </a:r>
                    </a:p>
                  </a:txBody>
                  <a:tcPr marL="91438" marR="91438" marT="45708" marB="45708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год  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год 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программы</a:t>
                      </a:r>
                    </a:p>
                    <a:p>
                      <a:pPr algn="ctr"/>
                      <a:endParaRPr lang="ru-RU" sz="1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 год прогноз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2025 год прогноз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2026 год прогноз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1765"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"Здравоохранение"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 Cyr"/>
                        </a:rPr>
                        <a:t>2,4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 Cyr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 Cyr"/>
                        </a:rPr>
                        <a:t>2,9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 Cyr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"Здравоохранение"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2,4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09" marR="8709" marT="87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2,4 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09" marR="8709" marT="87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2,4 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09" marR="8709" marT="8709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5008"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"Культура"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1 010,5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1 151,7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Культура и  туризм"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1 093,2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09" marR="8709" marT="87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789,4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09" marR="8709" marT="87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789,4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09" marR="8709" marT="8709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2995"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"Образование"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4 659,9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5 248,7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"Образование"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6 126,3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09" marR="8709" marT="87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5 063,8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09" marR="8709" marT="87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5 062,6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09" marR="8709" marT="8709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2995"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"Социальная защита населения"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142,3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106,5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"Социальная защита населения"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116,2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09" marR="8709" marT="87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117,1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09" marR="8709" marT="87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117,3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09" marR="8709" marT="8709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4494"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"Спорт"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276,8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403,3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"Спорт"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422,0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09" marR="8709" marT="87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400,7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09" marR="8709" marT="87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400,7 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09" marR="8709" marT="8709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2995"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"Развитие сельского хозяйства"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13,7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13,7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"Развитие сельского хозяйства"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14,6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09" marR="8709" marT="87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14,8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09" marR="8709" marT="87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14,9 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09" marR="8709" marT="8709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2995"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"Экология и окружающая среда"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73,7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158,2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"Экология и окружающая среда"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44,2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09" marR="8709" marT="87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44,2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09" marR="8709" marT="87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44,2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09" marR="8709" marT="8709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13836"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"Безопасность и обеспечение безопасности жизнедеятельности населения"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164,4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196,6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"Безопасность и обеспечение безопасности жизнедеятельности населения"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206,7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09" marR="8709" marT="87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230,6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09" marR="8709" marT="87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229,9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09" marR="8709" marT="8709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45008"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"Жилище"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107,9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124,2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"Жилище"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119,2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09" marR="8709" marT="87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55,9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09" marR="8709" marT="87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61,9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09" marR="8709" marT="8709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722743"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</a:t>
                      </a:r>
                      <a:r>
                        <a:rPr lang="ru-RU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«Развитие инженерной инфраструктуры и </a:t>
                      </a:r>
                      <a:r>
                        <a:rPr lang="ru-RU" sz="9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энергоэффективности</a:t>
                      </a:r>
                      <a:r>
                        <a:rPr lang="ru-RU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»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105,6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184,9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</a:t>
                      </a:r>
                      <a:r>
                        <a:rPr lang="ru-RU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«Развитие инженерной инфраструктуры, </a:t>
                      </a:r>
                      <a:r>
                        <a:rPr lang="ru-RU" sz="9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энергоэффективности</a:t>
                      </a:r>
                      <a:r>
                        <a:rPr lang="ru-RU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и отрасли обращения с отходами»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181,1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09" marR="8709" marT="87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169,9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09" marR="8709" marT="87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4,9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09" marR="8709" marT="8709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84789"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"Предпринимательство"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1,0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"Предпринимательство"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09" marR="8709" marT="87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09" marR="8709" marT="87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0,5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09" marR="8709" marT="8709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9528175" y="352881"/>
            <a:ext cx="942887" cy="27699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млн. руб.</a:t>
            </a:r>
          </a:p>
        </p:txBody>
      </p:sp>
    </p:spTree>
    <p:extLst>
      <p:ext uri="{BB962C8B-B14F-4D97-AF65-F5344CB8AC3E}">
        <p14:creationId xmlns:p14="http://schemas.microsoft.com/office/powerpoint/2010/main" val="335769703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007062" y="149908"/>
            <a:ext cx="8660938" cy="405945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altLang="ru-RU" sz="1400" dirty="0">
                <a:solidFill>
                  <a:schemeClr val="tx1"/>
                </a:solidFill>
                <a:latin typeface="Georgia" panose="02040502050405020303" pitchFamily="18" charset="0"/>
              </a:rPr>
              <a:t>Расходы бюджета городского округа в </a:t>
            </a:r>
            <a:r>
              <a:rPr lang="ru-RU" altLang="ru-RU" sz="1400" dirty="0" smtClean="0">
                <a:solidFill>
                  <a:schemeClr val="tx1"/>
                </a:solidFill>
                <a:latin typeface="Georgia" panose="02040502050405020303" pitchFamily="18" charset="0"/>
              </a:rPr>
              <a:t>2022-2026 </a:t>
            </a:r>
            <a:r>
              <a:rPr lang="ru-RU" altLang="ru-RU" sz="1400" dirty="0">
                <a:solidFill>
                  <a:schemeClr val="tx1"/>
                </a:solidFill>
                <a:latin typeface="Georgia" panose="02040502050405020303" pitchFamily="18" charset="0"/>
              </a:rPr>
              <a:t>годах по программам</a:t>
            </a:r>
            <a:endParaRPr lang="ru-RU" sz="1400" dirty="0">
              <a:solidFill>
                <a:schemeClr val="tx1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/>
          </p:nvPr>
        </p:nvGraphicFramePr>
        <p:xfrm>
          <a:off x="623392" y="758827"/>
          <a:ext cx="10945217" cy="56225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30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714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18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3211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66423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5151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4666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5434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60141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E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8" marR="91438" marT="45708" marB="45708" anchor="ctr" horzOverflow="overflow"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программы</a:t>
                      </a:r>
                    </a:p>
                  </a:txBody>
                  <a:tcPr marL="91438" marR="91438" marT="45708" marB="45708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год  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год 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программы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 год прогноз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2025 год прогноз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2026 год прогноз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8685"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"Управление имуществом и муниципальными финансами"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1 182,1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1 381,6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"Управление имуществом и муниципальными финансами"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1 506,3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1 532,3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  <a:r>
                        <a:rPr lang="ru-RU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562,9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5861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"Развитие институтов гражданского общества, повышение эффективности местного самоуправления и реализации молодежной политики"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166,7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709" marR="8709" marT="87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172,0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709" marR="8709" marT="870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"Развитие институтов гражданского общества, повышение эффективности местного самоуправления и реализации молодежной политики"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146,4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145,3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148,6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7916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"Развитие и функционирование дорожно-транспортного комплекса"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998,4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709" marR="8709" marT="87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1 122,6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709" marR="8709" marT="870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"Развитие и функционирование дорожно-транспортного комплекса"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857,6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1 109,7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824,6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682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"Цифровое муниципальное образование"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252,7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709" marR="8709" marT="87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249,7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709" marR="8709" marT="870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"Цифровое муниципальное образование"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272,2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274,2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272,4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743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"Архитектура и градостроительство"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18,5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709" marR="8709" marT="87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10,6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709" marR="8709" marT="870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"Архитектура и градостроительство"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26519"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"Формирование современной комфортной городской среды"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1 155,1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1 312,5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"Формирование современной комфортной городской среды"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1 007,6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1 028,3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843,8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5883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"Строительство объектов социальной инфраструктуры"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830,8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709" marR="8709" marT="87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2 094,8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709" marR="8709" marT="870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"Строительство объектов социальной инфраструктуры"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2 355,0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808,5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42,9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81500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"Переселение граждан из аварийного жилищного фонда"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14,1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709" marR="8709" marT="87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6,8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709" marR="8709" marT="870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"Переселение граждан из аварийного жилищного фонда"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15,1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55,6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22,8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9528175" y="352881"/>
            <a:ext cx="942887" cy="27699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млн. руб.</a:t>
            </a:r>
          </a:p>
        </p:txBody>
      </p:sp>
    </p:spTree>
    <p:extLst>
      <p:ext uri="{BB962C8B-B14F-4D97-AF65-F5344CB8AC3E}">
        <p14:creationId xmlns:p14="http://schemas.microsoft.com/office/powerpoint/2010/main" val="2091204518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1415480" y="1124744"/>
          <a:ext cx="9649072" cy="436816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976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594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391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4419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4419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6431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89773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983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3487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28562">
                <a:tc gridSpan="6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«Здравоохранение»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2070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 Диспансеризация определенных групп взрослого населения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055797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Обеспечение мерами социальной поддержки медицинских работников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64020535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1271466" y="836713"/>
          <a:ext cx="9937101" cy="509408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7045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837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759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8114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8114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9591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07330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237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8667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5840">
                <a:tc gridSpan="6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«Культура»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2959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Цифровизация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музейных фондов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488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536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1073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2959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Обеспечение роста числа пользователей муниципальных библиотек Московской области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Человек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32213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32861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33517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34187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2959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Количество граждан, принимающих участие в добровольческой деятельности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</a:t>
                      </a: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198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198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199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3150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Число посещений культурных мероприятий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Тысяча единиц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948,327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931,157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936,15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940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787091850"/>
                  </a:ext>
                </a:extLst>
              </a:tr>
              <a:tr h="629591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Увеличение числа посетителей парков культуры и отдыха 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процентах к базовому году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100,06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100,08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27883205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36876880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1631505" y="836712"/>
          <a:ext cx="9289030" cy="469446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4631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30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9287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9768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9768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2452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88009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857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196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90038">
                <a:tc gridSpan="6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«Культура»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6115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созданных (реконструированных) и капитально отремонтированных объектов организаций культуры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02631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детей в возрасте от 5 до 18 лет, охваченных дополнительным образованием сферы культуры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7,98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11,2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11,9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86115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детей, осваивающих дополнительные предпрофессиональные программы в области искусств за счет бюджетных средств от общего количества обучающихся в детских школах искусств за счет бюджетных средств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86,2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89,5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20945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Количество туристических маршрутов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87783230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2063552" y="836713"/>
          <a:ext cx="8209784" cy="54482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386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237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466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5087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5087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9894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6243">
                <a:tc gridSpan="6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«Образование»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0815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Доступность дошкольного образования для детей в возрасте от трех до семи лет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Доступность дошкольного образования для детей в возрасте до 3-х лет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Отношение средней заработной платы педагогических работников дошкольных образовательных организаций к средней заработной плате в общеобразовательных организациях в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103,5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101,3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101,3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101,3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Отношение средней заработной платы педагогических работников общеобразовательных организаций общего образования к среднемесячному доходу от трудовой деятельности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109,3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106,7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106,7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106,7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Поддержка образования для детей с ограниченными возможностями здоровья. Обновление материально - технической базы в организациях, осуществляющих образовательную деятельность исключительно по адаптированным основным общеобразовательным программам (нарастающим итогом)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22130854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4954674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1487487" y="836713"/>
          <a:ext cx="9361040" cy="515318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4651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805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935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9836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9836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2510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01968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712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7565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2599">
                <a:tc gridSpan="6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«Образование»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32987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Доля обучающихся, получающих начальное общее образование в государственных и муниципальных образовательных организациях, получающих бесплатное горячее питание, к общему количеству обучающихся, получающих начальное общее образование в государственных и муниципальных образовательных организациях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217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детей- инвалидов в возрасте от 1,5 года до 7 лет, охваченных дошкольным образованием, в общей численности детей- инвалидов такого возраста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289835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детей-инвалидов, которым созданы условия для получения качественного начального общего, основного общего, среднего общего образования, в общей численности детей- инвалидов школьного возраста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217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Доля выпускников текущего года, набравших 250 баллов и более по 3 предметам, к общему количеству выпускников текущего года, сдававших ЕГЭ по 3 и более предметам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10,72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10,73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10,74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10,75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9217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Количество объектов, в которых в полном объеме выполнены мероприятия по капитальному ремонту общеобразовательных организаций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7742892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17193232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983433" y="836712"/>
          <a:ext cx="9394676" cy="46805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48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348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9239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9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97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2410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79734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266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4806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99833">
                <a:tc gridSpan="6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«Образование»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8974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В общеобразовательных организациях, расположенных в сельской местности и малых городах, созданы и функционируют центры образования естественно-научной и технологической направленностей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990341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Отношение средней заработной платы педагогических работников организаций дополнительного образования детей к средней заработной плате учителей в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8051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Доля детей в возрасте от 5 до 18 лет, охваченных дополнительным образованием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89,24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95345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детей-инвалидов в возрасте от 5 до 18 лет, получающих дополнительное образование, в общей численности детей-инвалидов такого возраста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77936774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2063553" y="836713"/>
          <a:ext cx="7992888" cy="538360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741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31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6315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6315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0944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978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434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677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3468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54517">
                <a:tc gridSpan="6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«Социальная защита населения»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0536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Увеличение числа граждан старшего возраста, ведущих активный образ жизни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Человек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1731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1732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1733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18848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граждан, получившие поощрение и поздравление в связи с праздниками, памятными датами, от общего числа обратившихся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18848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граждан, получившие выплаты пенсии за выслугу лет, замещающим муниципальные должности и должности муниципальной службы, в связи с выходом на пенсию, от общего числа обратившихся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898560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отдельной категории граждан, получивших  меры социальной поддержки, от общего числа обратившихся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898560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Доля детей, охваченных отдыхом и оздоровлением, в общей численности детей в возрасте от 7 до 15 лет, подлежащих оздоровлению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63,5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26160075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62550115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1127448" y="836713"/>
          <a:ext cx="9095562" cy="559838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4982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098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982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0982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3491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3287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46314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879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5909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58045">
                <a:tc gridSpan="6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«Социальная защита населения»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0976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Доля детей, находящихся в трудной жизненной ситуации, охваченных отдыхом и оздоровлением, в общей численности детей в возрасте от 7 до 15 лет, находящихся в трудной жизненной ситуации, подлежащих оздоровлению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57,5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5444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Численность пострадавших в результате несчастных случаев, связанных с производством со смертельным исходом (по кругу организаций муниципальной собственности)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Человек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42567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СО НКО, которым оказана поддержка органами местного самоуправления всего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085134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СО НКО в сфере социальной защиты населения, которым оказана поддержка органами местного самоуправления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085134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СО НКО в сфере культуры, которым оказана поддержка органами местного самоуправления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39371888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158731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/>
          </p:nvPr>
        </p:nvGraphicFramePr>
        <p:xfrm>
          <a:off x="839416" y="1052736"/>
          <a:ext cx="9721080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055440" y="260648"/>
            <a:ext cx="10585176" cy="504056"/>
          </a:xfrm>
        </p:spPr>
        <p:txBody>
          <a:bodyPr>
            <a:normAutofit/>
          </a:bodyPr>
          <a:lstStyle/>
          <a:p>
            <a:pPr algn="ctr"/>
            <a:r>
              <a:rPr lang="ru-RU" sz="1200" dirty="0">
                <a:latin typeface="Georgia" panose="02040502050405020303" pitchFamily="18" charset="0"/>
              </a:rPr>
              <a:t>      </a:t>
            </a:r>
            <a:r>
              <a:rPr lang="ru-RU" sz="1200" dirty="0" smtClean="0">
                <a:latin typeface="Georgia" panose="02040502050405020303" pitchFamily="18" charset="0"/>
              </a:rPr>
              <a:t> Инвестиции в основной капитал за счет всех источников финансирования по полному кругу организаций                                                                        (млрд. руб.)</a:t>
            </a:r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576874743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1127447" y="836713"/>
          <a:ext cx="9865097" cy="494213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7942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121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121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1218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2247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1180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0243">
                <a:tc gridSpan="6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«Социальная защита населения»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СО НКО в сфере образования, которым оказана поддержка органами местного самоуправления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СО НКО в сфере физической культуры и спорта,  которым оказана имущественная поддержка органами местного самоуправления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СО НКО в сфере охраны здоровья, которым оказана поддержка органами местного самоуправления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СО НКО,  которым оказана имущественная  поддержка органами местного самоуправления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СО НКО в сфере социальной защиты населения,  которым оказана  имущественная поддержка органами местного самоуправления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СО НКО в сфере культуры,  которым оказана  имущественная поддержка  органами местного самоуправления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2508214081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СО НКО в сфере образования,  которым оказана имущественная поддержка органами местного самоуправления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288669518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СО НКО в сфере физической культуры и спорта, которым оказана поддержка органами местного самоуправления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89514566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СО НКО в сфере охраны здоровья, которым оказана имущественная поддержка органами местного самоуправления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38822675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27855809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1199456" y="836713"/>
          <a:ext cx="9793089" cy="540059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7665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026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0260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026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1427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0441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76342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024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187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95591">
                <a:tc gridSpan="6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«Социальная защита населения»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72095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Общее количество предоставленной  органами местного самоуправления площади на льготных условиях или в безвозмездное пользование СО НКО 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Квадратный метр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938,8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938,8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938,8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938,8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005741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Общее количество предоставленной  органами местного самоуправления площади на льготных условиях или в безвозмездное пользование СО НКО  в сфере социальной защиты населения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Квадратный метр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416,9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416,9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416,9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416,9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83104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Общее количество предоставленной  органами местного самоуправления площади на льготных условиях или в безвозмездное пользование СО НКО сфере культуры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Квадратный метр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158,8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158,8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158,8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158,8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438409056"/>
                  </a:ext>
                </a:extLst>
              </a:tr>
              <a:tr h="567067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Общее количество предоставленной  органами местного самоуправления площади на льготных условиях или в безвозмездное пользование СО НКО  в сфере образования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Квадратный метр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220,8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220,8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220,8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220,8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405068179"/>
                  </a:ext>
                </a:extLst>
              </a:tr>
              <a:tr h="64854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Общее количество предоставленной  органами местного самоуправления площади на льготных условиях или в безвозмездное пользование СО НКО в сфере физической культуры и спорта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Квадратный метр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516030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48044254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1343472" y="836712"/>
          <a:ext cx="9793089" cy="504055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7665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026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0260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026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1427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0441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30452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88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8659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63248">
                <a:tc gridSpan="6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«Социальная защита населения»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4851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Общее количество предоставленной  органами местного самоуправления площади на льготных условиях или в безвозмездное пользование СО НКО в сфере охраны здоровья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Квадратный метр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43,3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43,3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43,3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43,3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5980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Численность граждан, принявших участие в просветительских мероприятиях по вопросам деятельности СО НКО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Человек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525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44851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проведенных органами местного самоуправления просветительских мероприятий по вопросам деятельности                 СО НКО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85980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доступных для инвалидов и других маломобильных групп населения муниципальных объектов инфраструктуры в общем количестве муниципальных объектов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79,8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81,8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83,8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85,8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55461590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1055440" y="836712"/>
          <a:ext cx="10153128" cy="570274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9050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504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5049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5049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5524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4134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95986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42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8857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39071">
                <a:tc gridSpan="6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«Спорт»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55217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Доля граждан, систематически занимающихся физической культурой и спортом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52,59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3610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Уровень обеспеченности граждан спортивными сооружениями исходя из единовременной пропускной способности объектов спорта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23,78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23,80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23,85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23,86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69781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лиц с ограниченными возможностями здоровья и инвалидов, систематически занимающихся физической культурой и спортом, в общей численности указанной категории населения, проживающего в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16,5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85206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Эффективность использования существующих объектов спорта (отношение фактической посещаемости к нормативной пропускной способности)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2382255698"/>
                  </a:ext>
                </a:extLst>
              </a:tr>
              <a:tr h="569781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жителей Московской области, выполнивших нормативы испытаний (тестов) Всероссийского комплекса «Готов к труду и обороне» (ГТО), в общей численности населения, принявшего участие в испытаниях (тестах)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47,85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47,87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47,87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47,88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4235275036"/>
                  </a:ext>
                </a:extLst>
              </a:tr>
              <a:tr h="569781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Сохранена сеть организаций, реализующих дополнительные образовательные программы спортивной подготовки, в ведении органов управления в сфере физической культуры и спорта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24671620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422200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1199456" y="836712"/>
          <a:ext cx="9577064" cy="46805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834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738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738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7387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8969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8226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91505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10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4984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31492">
                <a:tc gridSpan="6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«Развитие сельского хозяйства»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17278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Индекс производства продукции сельского хозяйства в хозяйствах всех категорий (в сопоставимых ценах) к предыдущему году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113,2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100,1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7559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Вовлечение в оборот выбывших сельскохозяйственных угодий за счет проведения культуртехнических работ сельскохозяйственными товаропроизводителями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Тысяча гектаров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0,711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0,282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0905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сельского населения в общей численности населения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29,9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79534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отловленных собак  без владельцев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Голова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364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03575262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1055440" y="836712"/>
          <a:ext cx="10441159" cy="469712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0158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888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8880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8880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8801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7088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00548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610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6337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77617">
                <a:tc gridSpan="6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«Экология и окружающая среда»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9730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проведенных анализов качества воды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9730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проведенных исследований состояния  окружающей  среды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9730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гидротехнических  сооружений, находящихся в муниципальной собственности, для которых разработана проектно-сметная документация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9730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обследованных гидротехнических  сооружений находящихся в муниципальной собственности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9730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водных объектов, находящихся в муниципальной собственности, на которых проведен комплекс мероприятий по ликвидации последствий их засорения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5575430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19109900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911424" y="836712"/>
          <a:ext cx="9865095" cy="489654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7942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121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121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1218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2246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1180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17608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82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1088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6479">
                <a:tc gridSpan="6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«Экология и окружающая среда»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99616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проведенных исследований загрязнения водных объектов, находящихся в муниципальной собственности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8722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Площадь прудов, подлежащих очистке от мусора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Гектар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800547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ликвидированных отходов, в том числе бытового мусора, на лесных участках, не предоставленных гражданам и юридическим лицам в общем объеме обнаруженных отходов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07438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высаженных зеленых насаждений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Штука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18247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ликвидированных несанкционированных (стихийных)  свалок (навалов), в общем количестве выявленных несанкционированных (стихийных) свалок (навалов)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70785479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911424" y="836712"/>
          <a:ext cx="9793088" cy="518457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7665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026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0260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026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1427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0441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47797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985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7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57549">
                <a:tc gridSpan="6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«Безопасность и обеспечение безопасности жизнедеятельности населения»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05250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Снижение общего количества преступлений, совершенных на территории муниципального образования, не менее чем на 3% ежегодно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2229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2162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2097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2034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918624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Увеличение общего количества видеокамер, введенных в эксплуатацию в систему технологического обеспечения региональной общественной безопасности и оперативного управления "Безопасный регион", не менее чем на 5% ежегодно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2784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2923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3069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3222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55710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Снижение уровня вовлеченности населения в незаконный оборот наркотиков на 100 тыс. человек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100 тысяч населения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91,5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90,8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90,5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90,3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55710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Снижение уровня криминогенности наркомании на 100 тыс. человек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человек на 100 тыс. населения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78,6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77,8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77,2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76,5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36891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Доля кладбищ, соответствующих требованиям Регионального стандарта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81,96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88,43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89,00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89,00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44118052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1703512" y="836712"/>
          <a:ext cx="9289032" cy="505736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727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355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3556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3556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5692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5272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66970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354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3769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89985">
                <a:tc gridSpan="6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«Безопасность и обеспечение безопасности жизнедеятельности населения»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4718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Сокращение среднего времени совместного реагирования нескольких экстренных оперативных служб на обращения населения по единому номеру "112" на территории муниципального образования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минут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38,5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957956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Укомплектованность резервного фонда материальных ресурсов для ликвидации чрезвычайных ситуаций муниципального характера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957956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населения, проживающего или осуществляющего хозяйственную деятельность в границах зоны действия технических средств оповещения (электрических, электронных сирен и мощных акустических систем) муниципальной автоматизированной системы централизованного оповещения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5427605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40337093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1631504" y="1340768"/>
          <a:ext cx="9217024" cy="475252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450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59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598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598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4873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4533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86748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767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087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23443">
                <a:tc gridSpan="6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«Безопасность и обеспечение безопасности жизнедеятельности населения»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52416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Обеспеченность населения средствами индивидуальной защиты, медицинскими средствами индивидуальной защиты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0128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Обеспеченность населения защитными сооружениями гражданской обороны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1004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Снижение числа погибших при пожарах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92,5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87,5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1004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Прирост уровня безопасности людей на водных объектах, расположенных на территории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152751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/>
          </p:nvPr>
        </p:nvGraphicFramePr>
        <p:xfrm>
          <a:off x="767408" y="874860"/>
          <a:ext cx="9937104" cy="50024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87488" y="332656"/>
            <a:ext cx="8640960" cy="529568"/>
          </a:xfrm>
        </p:spPr>
        <p:txBody>
          <a:bodyPr>
            <a:normAutofit/>
          </a:bodyPr>
          <a:lstStyle/>
          <a:p>
            <a:pPr algn="ctr"/>
            <a:r>
              <a:rPr lang="ru-RU" sz="1200" dirty="0">
                <a:latin typeface="Georgia" panose="02040502050405020303" pitchFamily="18" charset="0"/>
              </a:rPr>
              <a:t>Среднемесячная заработная плата работников крупных и средних организаций      (руб.)</a:t>
            </a:r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4221196428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1055439" y="836712"/>
          <a:ext cx="10369152" cy="489654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9881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792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923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7923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7982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6350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59238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945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3551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46077">
                <a:tc gridSpan="6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«Жилище»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99830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 жилищного строительства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Тысяча квадратных метров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633,8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287,8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312,9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278,3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10839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семей, улучшивших жилищные условия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Семья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42428594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1487490" y="836712"/>
          <a:ext cx="9433045" cy="475117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703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671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6719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6719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8398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7711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59630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687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0958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1067">
                <a:tc gridSpan="6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«Формирование современной комфортной городской среды»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7718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Количество благоустроенных общественных территорий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92338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Количество установленных детских, игровых площадок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07718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Реализованы проекты победителей Всероссийского конкурса лучших проектов создания комфортной городской среды в малых городах и исторических поселениях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08574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Количество благоустроенных дворовых территорий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48468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Площадь устраненных дефектов асфальтового покрытия дворовых территорий, в том числе проездов на дворовые территории, в том числе внутриквартальных проездов, в рамках проведения ямочного ремонта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Квадратный метр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15238644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983432" y="332655"/>
          <a:ext cx="10225136" cy="590465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9327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600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00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600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634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4873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96469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319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2811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70717">
                <a:tc gridSpan="6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«Формирование современной комфортной городской среды»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19461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Количество созданных и отремонтированных пешеходных коммуникаций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19461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приобретенной муниципальной техники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819461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благоустроенных дворовых территорий за счет средств муниципального образования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820205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созданных и отремонтированных пешеходных коммуникаций за счет средств муниципального образования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932878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Площадь дворовых территорий и общественных пространств, содержащихся за счет бюджетных средств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87517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1055440" y="836712"/>
          <a:ext cx="10153129" cy="518457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9050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504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5049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5049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5524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4134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47827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844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0752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8428">
                <a:tc gridSpan="6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«Формирование современной комфортной городской среды»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39824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Замена детских игровых площадок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39824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Количество замененных неэнергоэффективных светильников наружного освещения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4739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39824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Количество установленных шкафов управления наружным освещением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739824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многоквартирных домов, в которых проведен капитальный ремонт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739824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отремонтированных подъездов в многоквартирных домах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73096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1055439" y="836713"/>
          <a:ext cx="10081120" cy="548136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8773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409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4091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4091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470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3396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49514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965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2211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91282">
                <a:tc gridSpan="6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«Предпринимательство»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39586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Увеличение среднемесячной заработной платы работников организаций, не относящихся к субъектам малого предпринимательства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110,1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108,2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107,7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107,2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4341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Количество созданных рабочих мест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5023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4341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Объем инвестиций, привлеченных в основной капитал (без учета бюджетных инвестиций), на душу населения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Тысяча рублей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211,22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172,07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190,65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214,69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88114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Индекс совокупной результативности реализации мероприятий, направленных на развитие конкуренции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88114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Доля среднесписочной численности работников (без внешних совместителей) малых и средних предприятий в среднесписочной численности работников (без внешних совместителей) всех предприятий и организаций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25,8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27,38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27,73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27,80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26241965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7997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1199456" y="548679"/>
          <a:ext cx="9865097" cy="576064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7942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121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121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1218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2247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1180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76229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486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8844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7305">
                <a:tc gridSpan="6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«Предпринимательство»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57775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Число субъектов МСП в расчете на 10 тыс. человек населения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512,64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545,9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582,9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607,6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57775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Количество вновь созданных субъектов малого и среднего бизнеса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2074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36173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объектов недвижимого имущества, предоставленных субъектам  малого и среднего предпринимательства и физическим лицам, не являющимся индивидуальными предпринимателями и применяющим специальный налоговый режим «налог на профессиональный доход» в рамках оказания имущественной поддержи и (или) предоставления муниципальной преференции для поддержки субъектов малого и среднего предпринимательства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55014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Обеспеченность населения площадью торговых объектов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Кв. м. /на 1000 жителей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1302,2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1075,8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1272,1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1272,2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841098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Обеспеченность населения предприятиями общественного питания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Пос. мест /на 1000 жите­лей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42,89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48,69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48,7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97219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93419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1271464" y="764703"/>
          <a:ext cx="9793089" cy="446449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7665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026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0260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026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1427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0442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4710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935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6592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56376">
                <a:tc gridSpan="6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«Предпринимательство»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31028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Обеспеченность населения предприятиями бытового обслуживания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раб. мест /на 1000 жителей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25,09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29,92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29,93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224040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Доля обращений по вопросу защиты прав потребителей от общего количества поступивших обращений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15879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1271464" y="836712"/>
          <a:ext cx="9721080" cy="540060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7388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30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30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9302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0608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9703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19133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938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2407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9058">
                <a:tc gridSpan="6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«Управление имуществом и муниципальными финансами»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5982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Эффективность работы по взысканию задолженности по арендной плате за земельные участки, государственная собственность на которые не разграничена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43,79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20140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Эффективность работы по взысканию задолженности по арендной плате за муниципальное имущество и землю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102,4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02966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Поступления доходов в бюджет муниципального образования от распоряжения земельными участками, государственная собственность на которые не разграничена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94,59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89980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Поступления доходов в бюджет муниципального образования от распоряжения муниципальным имуществом и землей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105,16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1101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Предоставление земельных участков многодетным семьям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65,65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33144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1055440" y="836712"/>
          <a:ext cx="9865096" cy="518457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7942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121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121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1218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2247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1180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03596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828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897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82774">
                <a:tc gridSpan="6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«Управление имуществом и муниципальными финансами»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81297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Проверка использования земель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085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Доля незарегистрированных объектов недвижимого имущества, вовлеченных в налоговый оборот по результатам МЗК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33094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Прирост земельного налога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64404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Доля проведенных аукционов на право заключения договоров аренды земельных участков для субъектов малого и среднего предпринимательства к общему количеству таких торгов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781297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Эффективность работы по расторжению договоров аренды земельных участков и размещению на Инвестиционном портале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балл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465533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551383" y="836713"/>
          <a:ext cx="10297144" cy="561662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9604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696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96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6965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7162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5611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97629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021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3418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11037">
                <a:tc gridSpan="6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«Управление имуществом и муниципальными финансами»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5851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Обеспечение отношения объема расходов на обслуживание муниципального долга городского округа Домодедово к объему расходов бюджета городского округа Домодедово (за исключением объема расходов, которые осуществляются за счет субвенций, предоставляемых из бюджетов бюджетной системы Российской Федерации), на уровне, не превышающем 5 %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2,06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62865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Обеспечение поступлений налоговых и неналоговых доходов в бюджет городского округа на уровне утвержденных плановых назначений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806843386"/>
                  </a:ext>
                </a:extLst>
              </a:tr>
              <a:tr h="95851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Обеспечение отношения дефицита бюджета городского округа Домодедово к общему годовому объему доходов бюджета городского округа Домодедово без учета объема безвозмездных поступлений и (или) поступлений налоговых доходов по дополнительным нормативам отчислений в отчетном финансовом году не превышающим 10% к 2027 году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2911082925"/>
                  </a:ext>
                </a:extLst>
              </a:tr>
              <a:tr h="429478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Обеспечение отсутствия кредиторской задолженности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да/нет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3713588772"/>
                  </a:ext>
                </a:extLst>
              </a:tr>
              <a:tr h="734954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Снижение задолженности по имущественным налогам в консолидированный бюджет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24908159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485217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/>
          </p:nvPr>
        </p:nvGraphicFramePr>
        <p:xfrm>
          <a:off x="1343472" y="1124744"/>
          <a:ext cx="9361040" cy="4824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009900" y="476672"/>
            <a:ext cx="6172200" cy="529568"/>
          </a:xfrm>
        </p:spPr>
        <p:txBody>
          <a:bodyPr>
            <a:normAutofit/>
          </a:bodyPr>
          <a:lstStyle/>
          <a:p>
            <a:pPr algn="ctr"/>
            <a:r>
              <a:rPr lang="ru-RU" sz="1200" dirty="0">
                <a:latin typeface="Georgia" panose="02040502050405020303" pitchFamily="18" charset="0"/>
              </a:rPr>
              <a:t>Объем жилищного строительства (тыс. м2 общей площади)</a:t>
            </a:r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3870455101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983432" y="836712"/>
          <a:ext cx="10513168" cy="523362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0435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983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983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9838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9620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7827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31384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670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6535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0612">
                <a:tc gridSpan="6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«Развитие институтов гражданского общества, повышение эффективности местного самоуправления и реализации молодежной политики»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04851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Информирование населения в средствах массовой информации и социальных сетях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121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92480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Наличие незаконных рекламных конструкций, установленных на территории муниципального образования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03577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Доля молодежи, задействованной в мероприятиях по вовлечению в творческую деятельность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44298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проектов, реализованных на основании заявок жителей городского округа Домодедово в рамках применения практик инициативного бюджетирования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33927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Общая численность граждан Российской Федерации, вовлеченных центрами (сообществами, объединениями) поддержки добровольчества (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волонтерства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 на базе образовательных организаций, некоммерческих организаций, государственных и муниципальных учреждений, в добровольческую (волонтерскую) деятельность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Миллион человек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0,026308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0,026308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0,026308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0,026308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344817887"/>
                  </a:ext>
                </a:extLst>
              </a:tr>
              <a:tr h="50166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трудоустроенных несовершеннолетних граждан в возрасте от 14 до 18 лет в свободное от учебы время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24754286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7133350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551384" y="836712"/>
          <a:ext cx="10945217" cy="518457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2096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558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558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5585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4536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2258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13657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832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0604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38139">
                <a:tc gridSpan="6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«Развитие и функционирование дорожно-транспортного комплекса»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03595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Обеспечение организации транспортного обслуживания населения на муниципальных маршрутах регулярных перевозок по регулируемым тарифам в границах муниципального образования Московской области, включенных в Перечень маршрутов регулярных перевозок по регулируемым тарифам, на которых отдельным категориям граждан предоставляются меры социальной поддержки, утверждаемый Правительством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6154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автомобильных дорог местного значения, соответствующих нормативным требованиям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7,76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7,48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7,3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9871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погибших в дорожно-транспортных происшествиях, человек на 100 тысяч населения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человек на 100 тыс. населения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17,5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16,5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5166196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92613097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1199456" y="836713"/>
          <a:ext cx="9937103" cy="560570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8219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217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217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217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3066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1919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54072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290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6152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98993">
                <a:tc gridSpan="6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«Цифровое муниципальное образование»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1777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Уровень удовлетворенности граждан качеством предоставления государственных и муниципальных услуг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98,91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98,93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98,95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98,97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66495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Доля рабочих мест, обеспеченных необходимым компьютерным оборудованием и услугами связи в соответствии с требованиями нормативных правовых актов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49807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Стоимостная доля закупаемого и (или) арендуемого ОМСУ муниципального образования Московской области отечественного программного обеспечения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08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8318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Увеличение доли защищенных по требованиям безопасности информации информационных систем, используемых ОМСУ муниципального образования Московской области, в соответствии с категорией обрабатываемой информации, а также персональных компьютеров, используемых на рабочих местах работников, обеспеченных антивирусным программным обеспечением с регулярным обновлением соответствующих баз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8318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Доля работников ОМСУ муниципального образования Московской области, обеспеченных средствами электронной подписи в соответствии с установленными требованиями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37895292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983433" y="836713"/>
          <a:ext cx="10081120" cy="532859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8773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409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4091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4091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4704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3396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62076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862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3072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12533">
                <a:tc gridSpan="6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«Цифровое муниципальное образование»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40778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Доля электронного юридически значимого документооборота в органах местного самоуправления и подведомственных им учреждениях в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81561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Доля муниципальных (государственных) услуг, предоставленных без нарушения регламентного срока при оказании услуг в электронном виде на региональном портале государственных услуг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273437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Доля обращений за получением муниципальных (государственных) услуг в электронном виде с использованием РПГУ без необходимости личного посещения органов местного самоуправления и МФЦ от общего количества таких услуг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95,6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95,7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95,8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786508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Быстро/качественно решаем - Доля сообщений, отправленных на портал «Добродел» пользователями с подтвержденной учётной записью ЕСИА, которые имеют признак повторной отправки, повторного переноса сроков решения, нарушения срока предоставления ответа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49108996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911424" y="836712"/>
          <a:ext cx="10153128" cy="496855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9050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504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5049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5049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5524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4134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6768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263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792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22017">
                <a:tc gridSpan="6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«Цифровое муниципальное образование»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5689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Образовательные организации обеспечены материально-технической базой для внедрения цифровой образовательной среды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43850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Доля архивных документов, хранящихся в муниципальном архиве в нормативных условиях, обеспечивающих их постоянное (вечное) и долговременное хранение, в общем количестве документов в муниципальном архиве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890331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Доля архивных фондов муниципального архива, внесенных в общеотраслевую базу данных «Архивный фонд», от общего количества архивных фондов, хранящихся в муниципальном архиве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70722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Доля архивных документов, переведенных в электронно-цифровую форму, от общего количества документов, находящихся на хранении в муниципальном архиве муниципального образования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3,6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53254126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983431" y="836712"/>
          <a:ext cx="10153129" cy="446449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9050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504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5049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5049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5524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4134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27710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693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62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92742">
                <a:tc gridSpan="6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«Архитектура и градостроительство»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4321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Обеспеченность актуальными документами территориального планирования и градостроительного зонирования городского округа Московской области 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067597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ликвидированных самовольных, недостроенных и аварийных объектов на территории  муниципального образования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7628607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911424" y="908720"/>
          <a:ext cx="10441160" cy="532859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0158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888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8880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8880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8801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7088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07857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132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2658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89984">
                <a:tc gridSpan="6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«Развитие инженерной инфраструктуры и </a:t>
                      </a:r>
                      <a:r>
                        <a:rPr kumimoji="0" lang="ru-RU" sz="1200" b="1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энергоэффективности</a:t>
                      </a:r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3106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созданных и восстановленных ВЗУ, ВНС, станций водоподготовки, сетей (участков сетей)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897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созданных и восстановленных объектов очистки сточных вод суммарной производительностью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18937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построенных (реконструируемых) канализационных коллекторов, канализационных насосных станций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3836059447"/>
                  </a:ext>
                </a:extLst>
              </a:tr>
              <a:tr h="518937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введенных в эксплуатацию объектов теплоснабжения муниципальной собственности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2580081643"/>
                  </a:ext>
                </a:extLst>
              </a:tr>
              <a:tr h="518937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Доля актуальных схем теплоснабжения, водоснабжения и водоотведения, программ комплексного развития систем коммунальной инфраструктуры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66,7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3415537014"/>
                  </a:ext>
                </a:extLst>
              </a:tr>
              <a:tr h="518937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введенных в эксплуатацию объектов  инженерной инфраструктуры для комплексов по переработке и размещению отходов (КПО) муниципальной собственности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2807239576"/>
                  </a:ext>
                </a:extLst>
              </a:tr>
              <a:tr h="518937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Доля зданий, строений, сооружений муниципальной собственности, соответствующих нормальному уровню энергетической эффективности и выше (А, B, C, D).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38,4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40,8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43,2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6493939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96639584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911423" y="836712"/>
          <a:ext cx="10153128" cy="547260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9050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504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5049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5049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5524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4134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64704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907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8879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7806">
                <a:tc gridSpan="6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«Развитие инженерной инфраструктуры и </a:t>
                      </a:r>
                      <a:r>
                        <a:rPr kumimoji="0" lang="ru-RU" sz="1200" b="1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энергоэффективности</a:t>
                      </a:r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60885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Доля зданий, строений, сооружений органов местного самоуправления и муниципальных учреждений, оснащенных приборами учета потребляемых энергетических ресурсов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88,48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94,48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37721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Бережливый учет - оснащенность многоквартирных домов общедомовыми приборами учета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78,96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83,96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89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60885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Доля многоквартирных домов с присвоенными классами энергоэффективности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57,36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57,86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57,86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57,86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760885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введенных в эксплуатацию газопроводов к населенным пунктам с последующей газификацией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2986354082"/>
                  </a:ext>
                </a:extLst>
              </a:tr>
              <a:tr h="760885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Субсидии на возмещение недополученных доходов и (или) возмещение фактически понесенных затрат в связи с производством (реализацией) товаров, выполнением работ, оказанием услуг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Штука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2633096391"/>
                  </a:ext>
                </a:extLst>
              </a:tr>
              <a:tr h="760885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Выполнение выданных предписаний органами местного самоуправления  по региональному государственному жилищному контролю (надзору) за соблюдением гражданами требований правил пользования газом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3996110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71986397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1127448" y="836712"/>
          <a:ext cx="10081121" cy="396044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8773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409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4091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4091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4704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3396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83126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651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4206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86490">
                <a:tc gridSpan="6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«Переселение граждан из аварийного жилищного фонда»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70100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квадратных метров расселенного аварийного жилищного фонда в муниципальные жилые помещения, переданные  в муниципальную собственность при реализации инвестиционных контрактов и соглашений, или за счет средств бюджета городского округа Домодедово.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Тысяча квадратных метров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0,45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0,23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0,669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45223598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1" y="116632"/>
            <a:ext cx="8363271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Информация о расходах бюджета с учетом интересов целевых групп пользователей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911424" y="836713"/>
          <a:ext cx="10513167" cy="561662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163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30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1523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418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0607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0688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0688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0688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94717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целевой группы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Численность целевой группы (чел)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мер социальной поддержки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НПА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Размер выплат на 1 получателя (руб.)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Плановые значения на </a:t>
                      </a:r>
                      <a:r>
                        <a:rPr lang="ru-RU" sz="9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2023 </a:t>
                      </a:r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год (тыс. рублей)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Фактические значения </a:t>
                      </a:r>
                      <a:r>
                        <a:rPr lang="ru-RU" sz="9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2023 </a:t>
                      </a:r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года (тыс. рублей)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% исполнения плановых значений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5648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Граждане пострадавшие от радиационных воздействий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275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1)Решение Совета депутатов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городского округа Домодедово 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от 22.12.2022 № 1-4/1296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«О  бюджете городского округа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Домодедово на 2023 год и 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плановый период 2024 и 2025 годов»; 2)Распоряжение Администрации </a:t>
                      </a:r>
                      <a:r>
                        <a:rPr lang="ru-RU" sz="9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г.о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. Домодедово МО от 18.04.2023 №  290 "Об оказании единовременной материальной помощи"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1500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793,5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381,0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92,36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5648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Бывшие несовершеннолетние узники концлагерей</a:t>
                      </a: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63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1)Решение Совета депутатов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городского округа Домодедово 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от 22.12.2022 № 1-4/1296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«О  бюджете городского округа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Домодедово на 2023 год и 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плановый период 2024 и 2025 годов»; 2)Распоряжение Администрации г. о. Домодедово МО от 29.03.2023 № 271 "Об  оказании единовременной материальной помощи"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1500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94,5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7619">
                <a:tc v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l" fontAlgn="ctr"/>
                      <a:endParaRPr kumimoji="0" lang="ru-RU" sz="9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280,5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97,91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5886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Граждане, пострадавшие от политических репрессий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191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1)Решение Совета депутатов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городского округа Домодедово 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от 22.12.2022 № 1-4/1296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«О  бюджете городского округа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Домодедово на 2023 год и 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плановый период 2024 и 2025 годов»; </a:t>
                      </a: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2)Распоряжение Администрации </a:t>
                      </a:r>
                      <a:r>
                        <a:rPr kumimoji="0" lang="ru-RU" sz="9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г.о</a:t>
                      </a: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. Домодедово МО от  24.10.2023 № 443 "Об  оказании единовременной материальной помощи«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1500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314514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/>
          </p:nvPr>
        </p:nvGraphicFramePr>
        <p:xfrm>
          <a:off x="911424" y="980728"/>
          <a:ext cx="9577064" cy="504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945067" y="332656"/>
            <a:ext cx="7039365" cy="529568"/>
          </a:xfrm>
        </p:spPr>
        <p:txBody>
          <a:bodyPr>
            <a:normAutofit/>
          </a:bodyPr>
          <a:lstStyle/>
          <a:p>
            <a:pPr algn="ctr"/>
            <a:r>
              <a:rPr lang="ru-RU" sz="1200" dirty="0">
                <a:latin typeface="Georgia" panose="02040502050405020303" pitchFamily="18" charset="0"/>
              </a:rPr>
              <a:t>Уровень обеспеченности населения жильем на конец года            (кв. м на человека)</a:t>
            </a:r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2944257242"/>
      </p:ext>
    </p:extLst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911424" y="274638"/>
            <a:ext cx="9577064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Информация о расходах бюджета с учетом интересов целевых групп пользователей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695400" y="928686"/>
          <a:ext cx="10369151" cy="494858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955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964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958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056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9229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9446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9446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9446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106433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целевой группы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Численность целевой группы (чел)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мер социальной поддержки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НПА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Размер выплат на 1 получателя (руб.)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Плановые значения на </a:t>
                      </a:r>
                      <a:r>
                        <a:rPr lang="ru-RU" sz="9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2023 </a:t>
                      </a:r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год (тыс. рублей)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Фактические значения </a:t>
                      </a:r>
                      <a:r>
                        <a:rPr lang="ru-RU" sz="9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2023 </a:t>
                      </a:r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года (тыс. рублей)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% исполнения плановых значений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4212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Участники Курской битвы (включая вдов)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1)Решение Совета депутатов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городского округа Домодедово 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от 22.12.2022 № 1-4/1296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«О  бюджете городского округа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Домодедово на 2023 год и 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плановый период 2024 и 2025 годов»; 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1500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10,5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4212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Участники обороны Ленинграда (включая вдов)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7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1)Решение Совета депутатов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городского округа Домодедово 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от 22.12.2022 № 1-4/1296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«О  бюджете городского округа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Домодедово на 2023 год и 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плановый период 2024 и 2025 годов»; 2)Распоряжение Администрации </a:t>
                      </a:r>
                      <a:r>
                        <a:rPr lang="ru-RU" sz="9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г.о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. Домодедово МО от 30.01.2023 №  19 "Об оказании единовременной материальной помощи"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1500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7,5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71,43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45046049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95400" y="274638"/>
            <a:ext cx="95154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Информация о расходах бюджета с учетом интересов целевых групп пользователей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687499" y="1052736"/>
          <a:ext cx="10449059" cy="475252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070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056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066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2570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9994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0135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0135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0135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102216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целевой группы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Численность целевой группы (чел)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мер социальной поддержки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НПА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Размер выплат на 1 получателя (руб.)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Плановые значения на </a:t>
                      </a:r>
                      <a:r>
                        <a:rPr lang="ru-RU" sz="9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2023 </a:t>
                      </a:r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год (тыс. рублей)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Фактические значения </a:t>
                      </a:r>
                      <a:r>
                        <a:rPr lang="ru-RU" sz="9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2023 </a:t>
                      </a:r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года (тыс. рублей)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% исполнения плановых значений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6518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Участники Сталинградской битвы (включая вдов)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1)Решение Совета депутатов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городского округа Домодедово 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от 22.12.2022 № 1-4/1296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«О  бюджете городского округа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Домодедово на 2023 год и 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плановый период 2024 и 2025 годов»; 2)Распоряжение Администрации г.о. Домодедово МО от 30.01.2023 №  20 "Об оказании единовременной материальной помощи"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1500</a:t>
                      </a: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27,0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1,5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50,00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6518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Воины-афганцы, семьи погибших участников Афганских событий и локальных войн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16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1)Решение Совета депутатов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городского округа Домодедово 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от 22.12.2022 № 1-4/1296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«О  бюджете городского округа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Домодедово на 2023 год и 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плановый период 2024 и 2025 годов»; 2)Распоряжение Администрации г.о. Домодедово МО от 08.02.2023 №  89 "Об оказании единовременной материальной помощи"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1500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22,5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93,75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55932127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Информация о расходах бюджета с учетом интересов целевых групп пользователей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479375" y="908721"/>
          <a:ext cx="10729192" cy="547260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474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379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43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960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2674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2552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2552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2552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84065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целевой группы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Численность целевой группы (чел)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мер социальной поддержки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НПА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Размер выплат на 1 получателя (руб.)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Плановые значения на </a:t>
                      </a:r>
                      <a:r>
                        <a:rPr lang="ru-RU" sz="9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2023год </a:t>
                      </a:r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(тыс. рублей)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Фактические значения </a:t>
                      </a:r>
                      <a:r>
                        <a:rPr lang="ru-RU" sz="9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2023 </a:t>
                      </a:r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года (тыс. рублей)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% исполнения плановых значений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3445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Участники ВОВ к дню Победы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1)Решение Совета депутатов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городского округа Домодедово 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от 22.12.2022 № 1-4/1296«О  бюджете городского округа Домодедово на 2023 год и 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плановый период 2024 и 2025 годов»;</a:t>
                      </a:r>
                    </a:p>
                    <a:p>
                      <a:pPr algn="l" fontAlgn="ctr"/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2)Распоряжение Администрации </a:t>
                      </a:r>
                      <a:r>
                        <a:rPr kumimoji="0" lang="ru-RU" sz="9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г.о</a:t>
                      </a: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. Домодедово МО от 17.04.2023 № 287 "О выплате адресной материальной помощи к 77-ой годовщине Победы в ВОВ 1941-1945 годов "</a:t>
                      </a:r>
                      <a:endParaRPr kumimoji="0" lang="ru-RU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20 000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2540,0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200,0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956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Вдовы участников ВОВ к дню Победы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93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1)Решение Совета депутатов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городского округа Домодедово 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от 22.12.2022 № 1-4/1296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«О  бюджете городского округа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Домодедово на 2023 год и 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плановый период 2024 и 2025 годов»; </a:t>
                      </a:r>
                    </a:p>
                    <a:p>
                      <a:pPr algn="l" fontAlgn="ctr"/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2)Распоряжение Администрации </a:t>
                      </a:r>
                      <a:r>
                        <a:rPr kumimoji="0" lang="ru-RU" sz="9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г.о</a:t>
                      </a: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. Домодедово МО от 17.04.2023 № 287 "О выплате адресной материальной помощи к 77-ой годовщине Победы в ВОВ 1941-1945 годов "</a:t>
                      </a:r>
                      <a:endParaRPr kumimoji="0" lang="ru-RU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5 000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33971">
                <a:tc v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l" fontAlgn="ctr"/>
                      <a:endParaRPr kumimoji="0" lang="ru-RU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450,0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96,77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3397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Труженики тыла, зарегистрированные по месту жительства на территории городского округа Домодедово по состоянию на 30 марта 2016 года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375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1)Решение Совета депутатов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городского округа Домодедово 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от 22.12.2022 № 1-4/1296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«О  бюджете городского округа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Домодедово на 2023 год и 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плановый период 2024 и 2025 годов»; </a:t>
                      </a:r>
                    </a:p>
                    <a:p>
                      <a:pPr algn="l" fontAlgn="ctr"/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2)Распоряжение Администрации </a:t>
                      </a:r>
                      <a:r>
                        <a:rPr kumimoji="0" lang="ru-RU" sz="9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г.о</a:t>
                      </a: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. Домодедово МО от 17.04.2023 № 287 "О выплате адресной материальной помощи к 77-ой годовщине Победы в ВОВ 1941-1945 годов "</a:t>
                      </a:r>
                      <a:endParaRPr kumimoji="0" lang="ru-RU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5 000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1 348,0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71,89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34115503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39416" y="274638"/>
            <a:ext cx="9371384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Информация о расходах бюджета с учетом интересов целевых групп пользователей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846309" y="980728"/>
          <a:ext cx="10290250" cy="352839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841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873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8522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857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474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8765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8765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8765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110831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целевой группы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Численность целевой группы (чел)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мер социальной поддержки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НПА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Размер выплат на 1 получателя (руб.)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Плановые значения на </a:t>
                      </a:r>
                      <a:r>
                        <a:rPr lang="ru-RU" sz="9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2023 </a:t>
                      </a:r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год (тыс. рублей)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Фактические значения </a:t>
                      </a:r>
                      <a:r>
                        <a:rPr lang="ru-RU" sz="9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2023 года </a:t>
                      </a:r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(</a:t>
                      </a:r>
                      <a:r>
                        <a:rPr lang="ru-RU" sz="9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тыс. рублей</a:t>
                      </a:r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% исполнения плановых значений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2007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Граждане возрастной группы рождения с 22.06.1927 г. по 03.09.1945 г., зарегистрированные по месту жительства на территории городского округа Домодедово по состоянию на 30 марта 2016 года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5674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1)Решение Совета депутатов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городского округа Домодедово 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от 22.12.2022 № 1-4/1296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«О  бюджете городского округа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Домодедово на 2023 год и 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плановый период 2024 и 2025 годов»; </a:t>
                      </a: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2)Распоряжение Администрации </a:t>
                      </a:r>
                      <a:r>
                        <a:rPr kumimoji="0" lang="ru-RU" sz="9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г.о</a:t>
                      </a: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. Домодедово МО от 17.04.2023 № 287  "О выплате адресной материальной помощи к 77-ой годовщине Победы в ВОВ 1941-1945 годов "</a:t>
                      </a:r>
                      <a:endParaRPr kumimoji="0" lang="ru-RU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3 000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17022,0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16051,5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94,30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89404180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983432" y="274638"/>
            <a:ext cx="9227368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Информация о расходах бюджета с учетом интересов целевых групп пользователей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767408" y="908721"/>
          <a:ext cx="10369151" cy="547260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955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964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958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056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9229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9446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9446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9446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70715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целевой группы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Численность целевой группы (чел)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мер социальной поддержки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НПА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Размер выплат на 1 получателя (руб.)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Плановые значения на </a:t>
                      </a:r>
                      <a:r>
                        <a:rPr lang="ru-RU" sz="9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2022 </a:t>
                      </a:r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год (тыс. рублей)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Фактические значения </a:t>
                      </a:r>
                      <a:r>
                        <a:rPr lang="ru-RU" sz="9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2023 </a:t>
                      </a:r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года (тыс. рублей)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% исполнения плановых значений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4900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Граждане, находящиеся в трудной жизненной ситуации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208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1)Решение Совета депутатов г.о. Домодедово МО от </a:t>
                      </a:r>
                      <a:r>
                        <a:rPr lang="ru-RU" sz="9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24.11.2023№ 1-4/1386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«О</a:t>
                      </a:r>
                      <a:r>
                        <a:rPr lang="ru-RU" sz="9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внесении изменений в </a:t>
                      </a: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Решение Совета депутатов городского округа Домодедово от 22.12.2022 № 1-4/1296 «О  бюджете городского округа Домодедово на 2023 год и плановый период 2024 и 2025 годов»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2)Постановление Администрации г.о. Домодедово МО от 10.07.2017№ 2522 "Об утверждении Порядка оказания адресной материальной помощи отдельным категориям граждан"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8962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7 146,50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79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6744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Граждане, пострадавшие в результате пожара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36 (14 семей)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1)Решение Совета депутатов </a:t>
                      </a:r>
                      <a:r>
                        <a:rPr lang="ru-RU" sz="9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г.о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. Домодедово МО от 24.11.2023№ 1-4/1386 «О</a:t>
                      </a:r>
                      <a:r>
                        <a:rPr lang="ru-RU" sz="9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внесении изменений в </a:t>
                      </a: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Решение Совета депутатов городского округа Домодедово от 22.12.2022 № 1-4/1296 «О  бюджете городского округа Домодедово на 2023 год и плановый период 2024 и 2025 годов»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30 000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1 200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1100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4900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Выплата единовременной материальной помощи гражданам по медицинским показаниям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86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1)Решение Совета депутатов </a:t>
                      </a:r>
                      <a:r>
                        <a:rPr lang="ru-RU" sz="9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г.о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. Домодедово МО от 24.11.2023№ 1-4/1386 «О</a:t>
                      </a:r>
                      <a:r>
                        <a:rPr lang="ru-RU" sz="9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внесении изменений в </a:t>
                      </a: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Решение Совета депутатов городского округа Домодедово от 22.12.2022 № 1-4/1296 «О  бюджете городского округа Домодедово на 2023 год и плановый период 2024 и 2025 годов»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2)Постановление Администрации г.о. Домодедово МО от 10.07.2017№ 2522 "Об утверждении Порядка оказания адресной материальной помощи отдельным категориям граждан"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4 000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3840,5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60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06640416"/>
      </p:ext>
    </p:extLst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911424" y="274638"/>
            <a:ext cx="9299376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Информация о расходах бюджета с учетом интересов целевых групп пользователей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883792" y="908721"/>
          <a:ext cx="10324778" cy="554461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891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913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898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9447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804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9063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9063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9063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92221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целевой группы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Численность целевой группы (чел)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мер социальной поддержки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НПА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Размер выплат на 1 получателя (руб.)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Плановые значения на </a:t>
                      </a:r>
                      <a:r>
                        <a:rPr lang="ru-RU" sz="9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2022 </a:t>
                      </a:r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год (тыс. рублей)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Фактические значения </a:t>
                      </a:r>
                      <a:r>
                        <a:rPr lang="ru-RU" sz="9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2023 </a:t>
                      </a:r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года (тыс. рублей)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% исполнения плановых значений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113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Обеспечение отдельных категорий граждан бесплатным зубопротезированием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176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1)Решение Совета депутатов </a:t>
                      </a:r>
                      <a:r>
                        <a:rPr lang="ru-RU" sz="9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г.о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. Домодедово МО от 24.11.2023№ 1-4/1386 «О</a:t>
                      </a:r>
                      <a:r>
                        <a:rPr lang="ru-RU" sz="9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внесении изменений в </a:t>
                      </a: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Решение Совета депутатов городского округа Домодедово от 22.12.2022 № 1-4/1296 «О  бюджете городского округа Домодедово на 2023 год и плановый период 2024 и 2025 годов»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2)Постановление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Администрации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г.о.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Домодедово МО от 13.04.2017 № 1321 "Об утверждении Порядка оказания мер социальной поддержки по бесплатному зубопротезированию отдельным категориям граждан"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15 000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5 640,00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2632,7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47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9038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Работники </a:t>
                      </a:r>
                      <a:r>
                        <a:rPr lang="ru-RU" sz="9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анестизиолого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-реанимационных отделений ГБУЗ МО "ДЦГБ"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80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1)Решение Совета депутатов </a:t>
                      </a:r>
                      <a:r>
                        <a:rPr lang="ru-RU" sz="9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г.о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. Домодедово МО от 24.11.2023№ 1-4/1386 «О</a:t>
                      </a:r>
                      <a:r>
                        <a:rPr lang="ru-RU" sz="9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внесении изменений в </a:t>
                      </a: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Решение Совета депутатов городского округа Домодедово от 22.12.2022 № 1-4/1296 «О  бюджете городского округа Домодедово на 2023 год и плановый период 2024 и 2025 годов»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2436,70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1254,8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30,9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3088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Частичная компенсация расходов по арендной плате за жилое помещение медицинским работникам государственных учреждений здравоохранения, расположенных на территории городского округа Домодедово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6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1)Решение Совета депутатов </a:t>
                      </a:r>
                      <a:r>
                        <a:rPr lang="ru-RU" sz="9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г.о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. Домодедово МО от 24.11.2023№ 1-4/1386 «О</a:t>
                      </a:r>
                      <a:r>
                        <a:rPr lang="ru-RU" sz="9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внесении изменений в </a:t>
                      </a: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Решение Совета депутатов городского округа Домодедово от 22.12.2022 № 1-4/1296 «О  бюджете городского округа Домодедово на 2023 год и плановый период 2024 и 2025 годов»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20 000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1 000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632,9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84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56401132"/>
      </p:ext>
    </p:extLst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67408" y="274638"/>
            <a:ext cx="9443392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Информация о расходах бюджета с учетом интересов целевых групп пользователей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911426" y="908047"/>
          <a:ext cx="10297142" cy="550259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851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881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861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8753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540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8825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8825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8825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4505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целевой группы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Численность целевой группы (чел)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мер социальной поддержки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НПА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Размер выплат на 1 получателя (руб.)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Плановые значения на </a:t>
                      </a:r>
                      <a:r>
                        <a:rPr lang="ru-RU" sz="8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2023 </a:t>
                      </a:r>
                      <a:r>
                        <a:rPr lang="ru-RU" sz="8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год (тыс. рублей)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Фактические значения </a:t>
                      </a:r>
                      <a:r>
                        <a:rPr lang="ru-RU" sz="8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2023 года </a:t>
                      </a:r>
                      <a:r>
                        <a:rPr lang="ru-RU" sz="8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(тыс. рублей)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% исполнения плановых значений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5310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Жители городского округа Домодедово с юбилейными днями рождения 90, 95, 100, 105 лет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174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премия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1)Решение Совета депутатов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городского округа Домодедово 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от 22.12.2022 № 1-4/1296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«О  бюджете городского округа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Домодедово на 2023 год и 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плановый период 2024 и 2025 годов»; 2)Решение Совета депутатов г.о.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Домодедово МО от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27.07.2012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№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1-4/469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"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Об утверждении Положения об условиях и порядке премирования к юбилейным датам лиц, достигших возраста 90 лет и старше (долгожителей), зарегистрированных по месту жительства на территории  г.о.</a:t>
                      </a:r>
                      <a:r>
                        <a:rPr lang="ru-RU" sz="9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Домодедово МО»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17 241</a:t>
                      </a:r>
                    </a:p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28 736</a:t>
                      </a:r>
                    </a:p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34 483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6</a:t>
                      </a:r>
                      <a:r>
                        <a:rPr lang="ru-RU" sz="9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100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3637,9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67,48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9762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Общественные помощники Главы г.о. Домодедово,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старосты и председатели уличных комитетов за проводимую общественную работу в сфере ЖКХ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652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)</a:t>
                      </a:r>
                      <a:r>
                        <a:rPr kumimoji="0" lang="ru-RU" sz="9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9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Решение Совета депутатов</a:t>
                      </a:r>
                    </a:p>
                    <a:p>
                      <a:r>
                        <a:rPr kumimoji="0" lang="ru-RU" sz="9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городского округа Домодедово </a:t>
                      </a:r>
                    </a:p>
                    <a:p>
                      <a:r>
                        <a:rPr kumimoji="0" lang="ru-RU" sz="9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от 22.12.2022 № 1-4/1296</a:t>
                      </a:r>
                    </a:p>
                    <a:p>
                      <a:r>
                        <a:rPr kumimoji="0" lang="ru-RU" sz="9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«О  бюджете городского округа</a:t>
                      </a:r>
                    </a:p>
                    <a:p>
                      <a:r>
                        <a:rPr kumimoji="0" lang="ru-RU" sz="9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Домодедово на 2023 год и </a:t>
                      </a:r>
                    </a:p>
                    <a:p>
                      <a:r>
                        <a:rPr kumimoji="0" lang="ru-RU" sz="9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плановый период 2024 и 2025 годов»</a:t>
                      </a:r>
                    </a:p>
                    <a:p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2)</a:t>
                      </a:r>
                      <a:r>
                        <a:rPr kumimoji="0" lang="ru-RU" sz="9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Решение Совета депутатов</a:t>
                      </a:r>
                    </a:p>
                    <a:p>
                      <a:r>
                        <a:rPr kumimoji="0" lang="ru-RU" sz="9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городского округа Домодедово </a:t>
                      </a:r>
                    </a:p>
                    <a:p>
                      <a:r>
                        <a:rPr kumimoji="0" lang="ru-RU" sz="9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от </a:t>
                      </a:r>
                      <a:r>
                        <a:rPr kumimoji="0" lang="en-US" sz="9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31.03.2022</a:t>
                      </a:r>
                      <a:r>
                        <a:rPr kumimoji="0" lang="en-US" sz="900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900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№ 1-4/1206 ,1207 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"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Об утверждении Положения о порядке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выплаты материальной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помощи председателям уличных комитетов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микрорайонов города Домодедово, общественным помощникам Главы городского округа Домодедово,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старостам сельских населенных пунктов административных округов в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г.о.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Домодедово"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1724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16405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10903,07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79,39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0548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Обеспечение деятельности общественных формирований правоохранительной направленности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25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денежное поощрение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)</a:t>
                      </a:r>
                      <a:r>
                        <a:rPr kumimoji="0" lang="ru-RU" sz="9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9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Решение Совета депутатов</a:t>
                      </a:r>
                    </a:p>
                    <a:p>
                      <a:r>
                        <a:rPr kumimoji="0" lang="ru-RU" sz="9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городского округа Домодедово </a:t>
                      </a:r>
                    </a:p>
                    <a:p>
                      <a:r>
                        <a:rPr kumimoji="0" lang="ru-RU" sz="9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от 22.12.2022 № 1-4/1296</a:t>
                      </a:r>
                    </a:p>
                    <a:p>
                      <a:r>
                        <a:rPr kumimoji="0" lang="ru-RU" sz="9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«О  бюджете городского округа</a:t>
                      </a:r>
                    </a:p>
                    <a:p>
                      <a:r>
                        <a:rPr kumimoji="0" lang="ru-RU" sz="9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Домодедово на 2023 год и </a:t>
                      </a:r>
                    </a:p>
                    <a:p>
                      <a:r>
                        <a:rPr kumimoji="0" lang="ru-RU" sz="9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плановый </a:t>
                      </a:r>
                      <a:r>
                        <a:rPr kumimoji="0" lang="ru-RU" sz="900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период 2024 и 2025 </a:t>
                      </a:r>
                      <a:r>
                        <a:rPr kumimoji="0" lang="ru-RU" sz="9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годов»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2)Постановление Администрации г.о. Домодедово от 05.11.2020 № 2432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187,50 руб./1</a:t>
                      </a:r>
                      <a:r>
                        <a:rPr lang="ru-RU" sz="9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час</a:t>
                      </a:r>
                    </a:p>
                    <a:p>
                      <a:pPr algn="ctr" fontAlgn="ctr"/>
                      <a:r>
                        <a:rPr lang="ru-RU" sz="9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287,40 руб./1час в режиме ЧС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13478,60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5727,67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53,08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38681092"/>
      </p:ext>
    </p:extLst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23392" y="44624"/>
            <a:ext cx="10369152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err="1">
                <a:latin typeface="Georgia" panose="02040502050405020303" pitchFamily="18" charset="0"/>
              </a:rPr>
              <a:t>Cоциально</a:t>
            </a:r>
            <a:r>
              <a:rPr lang="ru-RU" sz="1400" dirty="0">
                <a:latin typeface="Georgia" panose="02040502050405020303" pitchFamily="18" charset="0"/>
              </a:rPr>
              <a:t>-значимые объекты, строительство (реконструкция) которых осуществляется с участием средств бюджета городского округа Домодедово 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623390" y="764703"/>
          <a:ext cx="10873208" cy="556187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1680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154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1548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248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3427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2488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548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2488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4982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99936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270992">
                <a:tc row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</a:t>
                      </a:r>
                      <a:r>
                        <a:rPr lang="ru-RU" sz="1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объекта,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место реализации проекта,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срок ввода объекта, 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результаты от реализации </a:t>
                      </a:r>
                    </a:p>
                    <a:p>
                      <a:pPr algn="ctr" fontAlgn="ctr"/>
                      <a:endParaRPr lang="ru-RU" sz="1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2024год</a:t>
                      </a:r>
                      <a:endParaRPr lang="ru-RU" sz="8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2025 </a:t>
                      </a:r>
                      <a:r>
                        <a:rPr lang="ru-RU" sz="8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2026 </a:t>
                      </a:r>
                      <a:r>
                        <a:rPr lang="ru-RU" sz="8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987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 финансирования </a:t>
                      </a:r>
                      <a:r>
                        <a:rPr lang="ru-RU" sz="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(млн. руб</a:t>
                      </a:r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 финансирования </a:t>
                      </a:r>
                      <a:r>
                        <a:rPr lang="ru-RU" sz="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(млн. руб</a:t>
                      </a:r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 финансирования </a:t>
                      </a:r>
                      <a:r>
                        <a:rPr lang="ru-RU" sz="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(млн. руб</a:t>
                      </a:r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57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Всего: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числе: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Всего: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числе: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Всего: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числе: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646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субсидии из бюджета Московской области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 городского округа Домодедово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0193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субсидии из бюджета Московской области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 городского округа Домодедово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субсидии из бюджета Московской области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 городского округа Домодедово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9977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Всего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2 124,5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1 690,6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433,9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169,3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700,5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468,8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347,6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315,9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31,7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23699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в том числе: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21720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Строительство блока школы на 825 мест г.о. Домодедово (этап N 2 общеобразовательной школы на 1100 мест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)</a:t>
                      </a:r>
                    </a:p>
                    <a:p>
                      <a:pPr algn="ctr" fontAlgn="b"/>
                      <a:r>
                        <a:rPr lang="ru-RU" sz="1000" b="0" i="1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по адресу: г.о. Домодедово </a:t>
                      </a:r>
                      <a:r>
                        <a:rPr lang="ru-RU" sz="1000" b="0" i="1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мкр</a:t>
                      </a:r>
                      <a:r>
                        <a:rPr lang="ru-RU" sz="1000" b="0" i="1" u="none" strike="noStrike" dirty="0" smtClean="0">
                          <a:effectLst/>
                          <a:latin typeface="Times New Roman" panose="02020603050405020304" pitchFamily="18" charset="0"/>
                        </a:rPr>
                        <a:t>. </a:t>
                      </a:r>
                      <a:r>
                        <a:rPr lang="ru-RU" sz="1000" b="0" i="1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Пахринский</a:t>
                      </a:r>
                      <a:r>
                        <a:rPr lang="ru-RU" sz="1000" b="0" i="1" u="none" strike="noStrike" dirty="0" smtClean="0">
                          <a:effectLst/>
                          <a:latin typeface="Times New Roman" panose="02020603050405020304" pitchFamily="18" charset="0"/>
                        </a:rPr>
                        <a:t>, </a:t>
                      </a:r>
                    </a:p>
                    <a:p>
                      <a:pPr algn="ctr" fontAlgn="b"/>
                      <a:r>
                        <a:rPr lang="ru-RU" sz="1000" b="0" i="1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ЖК «Домодедово Парк»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1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Плановый срок</a:t>
                      </a:r>
                      <a:r>
                        <a:rPr lang="ru-RU" sz="1000" b="0" i="1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 ввода в эксплуатацию – 2024 год.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00" b="0" i="1" u="none" strike="noStrike" baseline="0" dirty="0" smtClean="0"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1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 Результаты от реализации: Создание дополнительных (новых) мест в общеобразовательных организациях в связи с ростом числа учащихся.</a:t>
                      </a:r>
                      <a:endParaRPr lang="ru-RU" sz="1000" b="0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00" b="0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ctr" fontAlgn="b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1 786,2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1 116,8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669,4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0,0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0,0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0,0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0,0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0,0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07669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Строительство общеобразовательной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школы на 550 мест по адресу: г.о. Домодедово, </a:t>
                      </a:r>
                      <a:r>
                        <a:rPr lang="ru-RU" sz="1000" b="0" i="0" u="none" strike="noStrike" dirty="0" err="1">
                          <a:effectLst/>
                          <a:latin typeface="Times New Roman" panose="02020603050405020304" pitchFamily="18" charset="0"/>
                        </a:rPr>
                        <a:t>мкр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. Барыбино, ул. Макаренко </a:t>
                      </a:r>
                      <a:endParaRPr lang="ru-RU" sz="1000" b="0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1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Плановый срок</a:t>
                      </a:r>
                      <a:r>
                        <a:rPr lang="ru-RU" sz="1000" b="0" i="1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 ввода в эксплуатацию – 2024 год.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00" b="0" i="1" u="none" strike="noStrike" baseline="0" dirty="0" smtClean="0"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1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Результаты от реализации: Создание дополнительных (новых) мест в общеобразовательных организациях в связи с ростом числа учащихся.</a:t>
                      </a:r>
                      <a:endParaRPr lang="ru-RU" sz="1000" b="0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00" b="0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ctr" fontAlgn="ctr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526,0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338,8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187,2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765,5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486,9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278,6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0,0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0,0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6077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3" y="44624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err="1">
                <a:latin typeface="Georgia" panose="02040502050405020303" pitchFamily="18" charset="0"/>
              </a:rPr>
              <a:t>Cоциально</a:t>
            </a:r>
            <a:r>
              <a:rPr lang="ru-RU" sz="1400" dirty="0">
                <a:latin typeface="Georgia" panose="02040502050405020303" pitchFamily="18" charset="0"/>
              </a:rPr>
              <a:t> -значимые объекты, строительство (реконструкция) которых осуществляется с участием средств бюджета городского округа Домодедово 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623387" y="764702"/>
          <a:ext cx="10657188" cy="580993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0852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92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928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1047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2167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1047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9928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1047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3691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8404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246060">
                <a:tc row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объекта,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место реализации проекта,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срок ввода объекта, 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результаты от реализации</a:t>
                      </a:r>
                      <a:endParaRPr lang="ru-RU" sz="1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2024год</a:t>
                      </a:r>
                      <a:endParaRPr lang="ru-RU" sz="8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2025 </a:t>
                      </a:r>
                      <a:r>
                        <a:rPr lang="ru-RU" sz="8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2026</a:t>
                      </a:r>
                      <a:r>
                        <a:rPr lang="ru-RU" sz="800" b="0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8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</a:t>
                      </a:r>
                      <a:endParaRPr lang="ru-RU" sz="8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310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 финансирования </a:t>
                      </a:r>
                      <a:r>
                        <a:rPr lang="ru-RU" sz="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(млн. руб</a:t>
                      </a:r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 финансирования </a:t>
                      </a:r>
                      <a:r>
                        <a:rPr lang="ru-RU" sz="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(млн. руб</a:t>
                      </a:r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 финансирования </a:t>
                      </a:r>
                      <a:r>
                        <a:rPr lang="ru-RU" sz="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(млн. руб</a:t>
                      </a:r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310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Всего: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числе: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Всего: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числе: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Всего: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числе: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82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субсидии из бюджета Московской области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 городского округа Домодедово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4921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субсидии из бюджета Московской области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 городского округа Домодедово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субсидии из бюджета Московской области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 городского округа Домодедово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90202">
                <a:tc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Детский сад на 240 мест  по адресу: </a:t>
                      </a:r>
                    </a:p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Московская область, г. Домодедово, </a:t>
                      </a:r>
                      <a:r>
                        <a:rPr lang="ru-RU" sz="9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мкр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. Южный </a:t>
                      </a:r>
                    </a:p>
                    <a:p>
                      <a:pPr algn="ctr" fontAlgn="ctr"/>
                      <a:r>
                        <a:rPr lang="ru-RU" sz="900" b="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(корректировка проекта и строительство)</a:t>
                      </a:r>
                      <a:endParaRPr lang="en-US" sz="900" b="0" i="1" u="none" strike="noStrik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Плановый срок ввода в эксплуатацию </a:t>
                      </a:r>
                      <a:r>
                        <a:rPr kumimoji="0" lang="en-US" sz="900" b="0" i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- 2025 </a:t>
                      </a:r>
                      <a:r>
                        <a:rPr kumimoji="0" lang="ru-RU" sz="900" b="0" i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год.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900" b="0" i="1" u="none" strike="noStrike" baseline="0" dirty="0" smtClean="0"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0" i="1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Результаты от реализации: Создание дополнительных (</a:t>
                      </a:r>
                      <a:r>
                        <a:rPr kumimoji="0" lang="ru-RU" sz="900" b="0" i="1" u="none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новых) мест в целях ликвидации очередности</a:t>
                      </a:r>
                      <a:endParaRPr kumimoji="0" lang="ru-RU" sz="900" b="0" i="1" u="none" strike="noStrike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  <a:p>
                      <a:pPr algn="ctr" fontAlgn="ctr"/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49,2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46,7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2,5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596,6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566,8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29,8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0,0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0,0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0,0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565571">
                <a:tc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 smtClean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Строительство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ВЗУ по адресу: г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. Домодедово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, </a:t>
                      </a:r>
                      <a:r>
                        <a:rPr lang="ru-RU" sz="9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мкр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. Востряково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, </a:t>
                      </a:r>
                      <a:endParaRPr lang="ru-RU" sz="900" b="0" i="0" u="none" strike="noStrik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ул. </a:t>
                      </a:r>
                      <a:r>
                        <a:rPr lang="ru-RU" sz="9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Ледовская</a:t>
                      </a:r>
                      <a:endParaRPr lang="ru-RU" sz="900" b="0" i="0" u="none" strike="noStrik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marL="0" algn="ctr" rtl="0" eaLnBrk="1" fontAlgn="ctr" latinLnBrk="0" hangingPunct="1"/>
                      <a:r>
                        <a:rPr kumimoji="0" lang="ru-RU" sz="900" b="0" i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Результаты от реализации: ВЗУ позволит обеспечить качественной водой порядка 5000 жителей микрорайона Востряково.  </a:t>
                      </a:r>
                    </a:p>
                    <a:p>
                      <a:pPr marL="0" algn="ctr" rtl="0" eaLnBrk="1" fontAlgn="ctr" latinLnBrk="0" hangingPunct="1"/>
                      <a:endParaRPr kumimoji="0" lang="ru-RU" sz="900" b="0" i="1" u="none" strike="noStrike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  <a:p>
                      <a:pPr marL="0" algn="ctr" rtl="0" eaLnBrk="1" fontAlgn="ctr" latinLnBrk="0" hangingPunct="1"/>
                      <a:r>
                        <a:rPr kumimoji="0" lang="ru-RU" sz="900" b="0" i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Окончание строительства и ввод в эксплуатацию ВЗУ планируется в октябре 2023</a:t>
                      </a:r>
                      <a:r>
                        <a:rPr kumimoji="0" lang="ru-RU" sz="900" b="0" i="1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900" b="0" i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года. </a:t>
                      </a:r>
                      <a:endParaRPr lang="ru-RU" sz="900" b="1" i="0" u="none" strike="noStrike" dirty="0" smtClean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ctr" fontAlgn="ctr"/>
                      <a:endParaRPr lang="ru-RU" sz="9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159,4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102,7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56,7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164,3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106,7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57,6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990484">
                <a:tc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Детский сад на 250 мест  по адресу: </a:t>
                      </a:r>
                    </a:p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Московская область, г. Домодедово, </a:t>
                      </a:r>
                      <a:r>
                        <a:rPr lang="ru-RU" sz="9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мкр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. Западный, </a:t>
                      </a:r>
                    </a:p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ул. Текстильщиков </a:t>
                      </a:r>
                      <a:r>
                        <a:rPr lang="ru-RU" sz="900" b="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(ПИР и строительство)</a:t>
                      </a:r>
                      <a:endParaRPr lang="en-US" sz="900" b="0" i="1" u="none" strike="noStrik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Плановый срок ввода в эксплуатацию</a:t>
                      </a:r>
                      <a:r>
                        <a:rPr kumimoji="0" lang="en-US" sz="900" b="0" i="1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 -</a:t>
                      </a:r>
                      <a:r>
                        <a:rPr kumimoji="0" lang="ru-RU" sz="900" b="0" i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900" b="0" i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202</a:t>
                      </a:r>
                      <a:r>
                        <a:rPr kumimoji="0" lang="ru-RU" sz="900" b="0" i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</a:t>
                      </a:r>
                      <a:r>
                        <a:rPr kumimoji="0" lang="en-US" sz="900" b="0" i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900" b="0" i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год.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900" b="0" i="1" u="none" strike="noStrike" baseline="0" dirty="0" smtClean="0"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0" i="1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Результаты от реализации: Создание дополнительных (</a:t>
                      </a:r>
                      <a:r>
                        <a:rPr kumimoji="0" lang="ru-RU" sz="900" b="0" i="1" u="none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новых) мест в целях ликвидации очередности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900" b="0" i="1" u="none" strike="noStrike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  <a:p>
                      <a:pPr algn="ctr" fontAlgn="ctr"/>
                      <a:endParaRPr lang="ru-RU" sz="900" b="0" i="1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32,8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17,2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651,8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427,6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224,2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0,0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0,0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07116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400" dirty="0">
                <a:effectLst/>
                <a:latin typeface="Georgia" panose="02040502050405020303" pitchFamily="18" charset="0"/>
                <a:cs typeface="Times New Roman" panose="02020603050405020304" pitchFamily="18" charset="0"/>
              </a:rPr>
              <a:t>Финансовое управление администрации городского округа Домодедово</a:t>
            </a:r>
            <a:r>
              <a:rPr lang="ru-RU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95400" y="1268760"/>
            <a:ext cx="1044116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Начальник управления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Езопова Лариса Михайловна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+7(496) 792-41-81, +7(496) 792-42-34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Адрес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эл.почты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finupr@domod.ru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г. Домодедово, пл. 30-летия Победы, д. 1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Время работы: 9.00 - 18.00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пятница: 9.00 - 16.45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обед: 12.45 - 13.30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выходные: суббота, воскресенье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соответствии с распоряжением Администрации городского округа Домодедово Московской области от 30.05.2019 №127 «Об утверждении Регламента рассмотрения обращения граждан в Администрации городского округа Домодедово» прием граждан ведется по понедельникам с 14.00 до 18.00. </a:t>
            </a:r>
          </a:p>
          <a:p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Предварительная запись может быть осуществлена по телефону +7(496)792-45-32.</a:t>
            </a:r>
          </a:p>
        </p:txBody>
      </p:sp>
    </p:spTree>
    <p:extLst>
      <p:ext uri="{BB962C8B-B14F-4D97-AF65-F5344CB8AC3E}">
        <p14:creationId xmlns:p14="http://schemas.microsoft.com/office/powerpoint/2010/main" val="2159236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Overrid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Другая 6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7A7BAE"/>
      </a:accent1>
      <a:accent2>
        <a:srgbClr val="529CA4"/>
      </a:accent2>
      <a:accent3>
        <a:srgbClr val="B363B5"/>
      </a:accent3>
      <a:accent4>
        <a:srgbClr val="D67F4A"/>
      </a:accent4>
      <a:accent5>
        <a:srgbClr val="A56E49"/>
      </a:accent5>
      <a:accent6>
        <a:srgbClr val="73A0BF"/>
      </a:accent6>
      <a:hlink>
        <a:srgbClr val="81BDC9"/>
      </a:hlink>
      <a:folHlink>
        <a:srgbClr val="C9B285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Другая 6">
    <a:dk1>
      <a:sysClr val="windowText" lastClr="000000"/>
    </a:dk1>
    <a:lt1>
      <a:sysClr val="window" lastClr="FFFFFF"/>
    </a:lt1>
    <a:dk2>
      <a:srgbClr val="424456"/>
    </a:dk2>
    <a:lt2>
      <a:srgbClr val="DEDEDE"/>
    </a:lt2>
    <a:accent1>
      <a:srgbClr val="7A7BAE"/>
    </a:accent1>
    <a:accent2>
      <a:srgbClr val="529CA4"/>
    </a:accent2>
    <a:accent3>
      <a:srgbClr val="B363B5"/>
    </a:accent3>
    <a:accent4>
      <a:srgbClr val="D67F4A"/>
    </a:accent4>
    <a:accent5>
      <a:srgbClr val="A56E49"/>
    </a:accent5>
    <a:accent6>
      <a:srgbClr val="73A0BF"/>
    </a:accent6>
    <a:hlink>
      <a:srgbClr val="81BDC9"/>
    </a:hlink>
    <a:folHlink>
      <a:srgbClr val="C9B285"/>
    </a:folHlink>
  </a:clrScheme>
  <a:fontScheme name="Открытая">
    <a:majorFont>
      <a:latin typeface="Lucida Sans Unicode"/>
      <a:ea typeface=""/>
      <a:cs typeface=""/>
      <a:font script="Jpan" typeface="ＭＳ Ｐゴシック"/>
      <a:font script="Hang" typeface="맑은 고딕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Uigh" typeface="Microsoft Uighur"/>
      <a:font script="Geor" typeface="Sylfaen"/>
    </a:majorFont>
    <a:minorFont>
      <a:latin typeface="Lucida Sans Unicode"/>
      <a:ea typeface=""/>
      <a:cs typeface=""/>
      <a:font script="Jpan" typeface="ＭＳ Ｐゴシック"/>
      <a:font script="Hang" typeface="맑은 고딕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Uigh" typeface="Microsoft Uighur"/>
      <a:font script="Geor" typeface="Sylfaen"/>
    </a:minorFont>
  </a:fontScheme>
  <a:fmtScheme name="Открытая">
    <a:fillStyleLst>
      <a:solidFill>
        <a:schemeClr val="phClr"/>
      </a:solidFill>
      <a:gradFill rotWithShape="1">
        <a:gsLst>
          <a:gs pos="0">
            <a:schemeClr val="phClr">
              <a:tint val="62000"/>
              <a:satMod val="180000"/>
            </a:schemeClr>
          </a:gs>
          <a:gs pos="65000">
            <a:schemeClr val="phClr">
              <a:tint val="32000"/>
              <a:satMod val="250000"/>
            </a:schemeClr>
          </a:gs>
          <a:gs pos="100000">
            <a:schemeClr val="phClr">
              <a:tint val="23000"/>
              <a:satMod val="300000"/>
            </a:schemeClr>
          </a:gs>
        </a:gsLst>
        <a:lin ang="16200000" scaled="0"/>
      </a:gradFill>
      <a:gradFill rotWithShape="1">
        <a:gsLst>
          <a:gs pos="0">
            <a:schemeClr val="phClr">
              <a:shade val="15000"/>
              <a:satMod val="180000"/>
            </a:schemeClr>
          </a:gs>
          <a:gs pos="50000">
            <a:schemeClr val="phClr">
              <a:shade val="45000"/>
              <a:satMod val="170000"/>
            </a:schemeClr>
          </a:gs>
          <a:gs pos="70000">
            <a:schemeClr val="phClr">
              <a:tint val="99000"/>
              <a:shade val="65000"/>
              <a:satMod val="155000"/>
            </a:schemeClr>
          </a:gs>
          <a:gs pos="100000">
            <a:schemeClr val="phClr">
              <a:tint val="95500"/>
              <a:shade val="100000"/>
              <a:satMod val="15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/>
        </a:solidFill>
        <a:prstDash val="solid"/>
      </a:ln>
      <a:ln w="55000" cap="flat" cmpd="thickThin" algn="ctr">
        <a:solidFill>
          <a:schemeClr val="phClr"/>
        </a:solidFill>
        <a:prstDash val="solid"/>
      </a:ln>
      <a:ln w="63500" cap="flat" cmpd="thickThin" algn="ctr">
        <a:solidFill>
          <a:schemeClr val="phClr"/>
        </a:solidFill>
        <a:prstDash val="solid"/>
      </a:ln>
    </a:lnStyleLst>
    <a:effectStyleLst>
      <a:effectStyle>
        <a:effectLst>
          <a:outerShdw blurRad="50800" dist="381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50800" dist="381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phClr">
              <a:satMod val="300000"/>
            </a:schemeClr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55000"/>
              <a:satMod val="300000"/>
            </a:schemeClr>
          </a:gs>
          <a:gs pos="40000">
            <a:schemeClr val="phClr">
              <a:tint val="65000"/>
              <a:satMod val="300000"/>
            </a:schemeClr>
          </a:gs>
          <a:gs pos="100000">
            <a:schemeClr val="phClr">
              <a:shade val="65000"/>
              <a:satMod val="300000"/>
            </a:schemeClr>
          </a:gs>
        </a:gsLst>
        <a:path path="circle">
          <a:fillToRect l="65000" b="98000"/>
        </a:path>
      </a:gradFill>
      <a:blipFill>
        <a:blip xmlns:r="http://schemas.openxmlformats.org/officeDocument/2006/relationships" r:embed="rId1">
          <a:duotone>
            <a:schemeClr val="phClr">
              <a:shade val="60000"/>
              <a:satMod val="110000"/>
            </a:schemeClr>
            <a:schemeClr val="phClr">
              <a:tint val="95000"/>
            </a:schemeClr>
          </a:duotone>
        </a:blip>
        <a:tile tx="0" ty="0" sx="50000" sy="50000" flip="none" algn="tl"/>
      </a:blip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21344</TotalTime>
  <Words>13725</Words>
  <Application>Microsoft Office PowerPoint</Application>
  <PresentationFormat>Широкоэкранный</PresentationFormat>
  <Paragraphs>3741</Paragraphs>
  <Slides>99</Slides>
  <Notes>7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10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99</vt:i4>
      </vt:variant>
    </vt:vector>
  </HeadingPairs>
  <TitlesOfParts>
    <vt:vector size="110" baseType="lpstr">
      <vt:lpstr>Arial</vt:lpstr>
      <vt:lpstr>Calibri</vt:lpstr>
      <vt:lpstr>Georgia</vt:lpstr>
      <vt:lpstr>Lucida Sans Unicode</vt:lpstr>
      <vt:lpstr>Times New Roman</vt:lpstr>
      <vt:lpstr>Times New Roman Cyr</vt:lpstr>
      <vt:lpstr>Verdana</vt:lpstr>
      <vt:lpstr>Wingdings</vt:lpstr>
      <vt:lpstr>Wingdings 2</vt:lpstr>
      <vt:lpstr>Wingdings 3</vt:lpstr>
      <vt:lpstr>Открытая</vt:lpstr>
      <vt:lpstr>Бюджет для граждан на основе   бюджета городского округа Домодедово  на 2024 год и плановый период 2025 и 2026 гг. </vt:lpstr>
      <vt:lpstr>Глоссарий</vt:lpstr>
      <vt:lpstr>Социально-экономические условия реализации бюджетной и налоговой политики Московской области</vt:lpstr>
      <vt:lpstr>Бюджетная политика городского округа Домодедово</vt:lpstr>
      <vt:lpstr>Численность постоянного населения на конец года                                                                                                           (тыс. чел.)</vt:lpstr>
      <vt:lpstr>       Инвестиции в основной капитал за счет всех источников финансирования по полному кругу организаций                                                                        (млрд. руб.)</vt:lpstr>
      <vt:lpstr>Среднемесячная заработная плата работников крупных и средних организаций      (руб.)</vt:lpstr>
      <vt:lpstr>Объем жилищного строительства (тыс. м2 общей площади)</vt:lpstr>
      <vt:lpstr>Уровень обеспеченности населения жильем на конец года            (кв. м на человека)</vt:lpstr>
      <vt:lpstr>Муниципальный (местный) бюджет - форма образования и расходования денежных средств, предназначенных для финансового обеспечения задач и функций местного самоуправления</vt:lpstr>
      <vt:lpstr>Презентация PowerPoint</vt:lpstr>
      <vt:lpstr>Основные параметры бюджета на 2024 год и плановый период 2025 и 2026 гг. в сравнении с фактическим исполнением 2020-2022 годов и ожидаемым исполнением 2023 года                                                                                                                             млн. руб.</vt:lpstr>
      <vt:lpstr>Основные параметры бюджета на 2024 год и плановый период 2025 и 2026 гг. в сравнении с фактическим исполнением 2021-2022 годов и ожидаемым исполнением 2023 года                                                                            млн. руб.</vt:lpstr>
      <vt:lpstr>Муниципальный долг                                                                                                                 млн.руб.</vt:lpstr>
      <vt:lpstr>Объем и структура муниципального внутреннего долга городского округа Домодедово                            млн.руб.</vt:lpstr>
      <vt:lpstr>                                 Динамика доходов 2022-2026 гг.  млн. руб.</vt:lpstr>
      <vt:lpstr>Презентация PowerPoint</vt:lpstr>
      <vt:lpstr>Структура налоговых доходов 2024 года, млн.руб.</vt:lpstr>
      <vt:lpstr>Структура неналоговых доходов 2024 года, млн.руб.</vt:lpstr>
      <vt:lpstr>Изменение структуры налоговых и неналоговых доходов городского округа Домодедово за 2022-2026 гг.                                             (млн. руб.)</vt:lpstr>
      <vt:lpstr>Удельный вес налоговых и неналоговых доходов на душу населения (руб./чел.)</vt:lpstr>
      <vt:lpstr>Изменение структуры межбюджетных трансфертов в 2022-2026 гг. (млн. руб.)</vt:lpstr>
      <vt:lpstr>Информация об объеме и структуре налоговых и неналоговых доходов, а также межбюджетных трансфертах (тыс. руб.)</vt:lpstr>
      <vt:lpstr>Информация об объеме и структуре налоговых и неналоговых доходов, а также межбюджетных трансфертах (тыс. руб.)</vt:lpstr>
      <vt:lpstr>Информация об объеме и структуре налоговых и неналоговых доходов, а также межбюджетных трансфертах (тыс. руб.)</vt:lpstr>
      <vt:lpstr>Информация об объеме и структуре налоговых и неналоговых доходов, а также межбюджетных трансфертах (тыс. руб.)</vt:lpstr>
      <vt:lpstr>Информация об объеме и структуре налоговых и неналоговых доходов, а также межбюджетных трансфертах (тыс. руб.)</vt:lpstr>
      <vt:lpstr>Информация об объеме и структуре налоговых и неналоговых доходов, а также межбюджетных трансфертах (тыс. руб.)</vt:lpstr>
      <vt:lpstr>Информация об объеме и структуре налоговых и неналоговых доходов, а также межбюджетных трансфертах (тыс. руб.)</vt:lpstr>
      <vt:lpstr>Информация об объеме и структуре налоговых и неналоговых доходов, а также межбюджетных трансфертах (тыс. руб.)</vt:lpstr>
      <vt:lpstr>Информация об объеме и структуре налоговых и неналоговых доходов, а также межбюджетных трансфертах (тыс. руб.)</vt:lpstr>
      <vt:lpstr>Информация об объеме и структуре налоговых и неналоговых доходов, а также межбюджетных трансфертах (тыс. руб.)</vt:lpstr>
      <vt:lpstr>Информация об объеме и структуре налоговых и неналоговых доходов, а также межбюджетных трансфертах (тыс. руб.)</vt:lpstr>
      <vt:lpstr>Информация о налоговых ставках и льготах по земельному налогу</vt:lpstr>
      <vt:lpstr>Информация о налоговых расходах в связи с предоставлением льгот, установленных Решением Совета депутатов городского округа Домодедово от 25.09.2007 №1-4/53 (с учет. изм. и доп.) «Об установлении и введении в действие земельного налога»                                                                                                                     тыс. руб.</vt:lpstr>
      <vt:lpstr>Информация о налоговых расходах в связи с предоставлением льгот, установленных Решением Совета депутатов городского округа Домодедово от 25.09.2007 №1-4/53 (с учет. изм. и доп.) «Об установлении и введении в действие земельного налога»                                                                                                                     тыс. руб.</vt:lpstr>
      <vt:lpstr>Информация о налоговых ставках по налогу на имущество физических лиц</vt:lpstr>
      <vt:lpstr>Презентация PowerPoint</vt:lpstr>
      <vt:lpstr>Раздел бюджета «Общегосударственные вопросы»</vt:lpstr>
      <vt:lpstr>Раздел бюджета «Национальная безопасность и правоохранительная деятельность»</vt:lpstr>
      <vt:lpstr>Раздел бюджета «Национальная экономика»</vt:lpstr>
      <vt:lpstr>Раздел бюджета «Жилищно-коммунальное хозяйство»</vt:lpstr>
      <vt:lpstr>Раздел бюджета «Охрана окружающей среды»</vt:lpstr>
      <vt:lpstr>Раздел бюджета «Образование»</vt:lpstr>
      <vt:lpstr>Раздел бюджета «Культура и кинематография»</vt:lpstr>
      <vt:lpstr>Раздел бюджета «Социальная политика»</vt:lpstr>
      <vt:lpstr>Раздел бюджета «Физическая культура и спорт»</vt:lpstr>
      <vt:lpstr>Раздел бюджета «Средства массовой информации »</vt:lpstr>
      <vt:lpstr>Программные расходы                                                                                                             млн. руб.</vt:lpstr>
      <vt:lpstr>Расходы бюджета городского округа в 2022-2026 годах по программам</vt:lpstr>
      <vt:lpstr>Расходы бюджета городского округа в 2022-2026 годах по программам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Информация о расходах бюджета с учетом интересов целевых групп пользователей</vt:lpstr>
      <vt:lpstr>Информация о расходах бюджета с учетом интересов целевых групп пользователей</vt:lpstr>
      <vt:lpstr>Информация о расходах бюджета с учетом интересов целевых групп пользователей</vt:lpstr>
      <vt:lpstr>Информация о расходах бюджета с учетом интересов целевых групп пользователей</vt:lpstr>
      <vt:lpstr>Информация о расходах бюджета с учетом интересов целевых групп пользователей</vt:lpstr>
      <vt:lpstr>Информация о расходах бюджета с учетом интересов целевых групп пользователей</vt:lpstr>
      <vt:lpstr>Информация о расходах бюджета с учетом интересов целевых групп пользователей</vt:lpstr>
      <vt:lpstr>Информация о расходах бюджета с учетом интересов целевых групп пользователей</vt:lpstr>
      <vt:lpstr>Cоциально-значимые объекты, строительство (реконструкция) которых осуществляется с участием средств бюджета городского округа Домодедово </vt:lpstr>
      <vt:lpstr>Cоциально -значимые объекты, строительство (реконструкция) которых осуществляется с участием средств бюджета городского округа Домодедово </vt:lpstr>
      <vt:lpstr>Финансовое управление администрации городского округа Домодедово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Открытый бюджет</dc:title>
  <dc:creator>Монахова И.В.</dc:creator>
  <cp:lastModifiedBy>Путилова Т.С.</cp:lastModifiedBy>
  <cp:revision>3441</cp:revision>
  <cp:lastPrinted>2022-11-09T13:42:47Z</cp:lastPrinted>
  <dcterms:created xsi:type="dcterms:W3CDTF">2015-09-30T07:48:07Z</dcterms:created>
  <dcterms:modified xsi:type="dcterms:W3CDTF">2023-12-27T14:39:57Z</dcterms:modified>
</cp:coreProperties>
</file>