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2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3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4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15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16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8"/>
  </p:notesMasterIdLst>
  <p:sldIdLst>
    <p:sldId id="256" r:id="rId2"/>
    <p:sldId id="337" r:id="rId3"/>
    <p:sldId id="355" r:id="rId4"/>
    <p:sldId id="336" r:id="rId5"/>
    <p:sldId id="758" r:id="rId6"/>
    <p:sldId id="759" r:id="rId7"/>
    <p:sldId id="760" r:id="rId8"/>
    <p:sldId id="761" r:id="rId9"/>
    <p:sldId id="762" r:id="rId10"/>
    <p:sldId id="335" r:id="rId11"/>
    <p:sldId id="338" r:id="rId12"/>
    <p:sldId id="341" r:id="rId13"/>
    <p:sldId id="631" r:id="rId14"/>
    <p:sldId id="432" r:id="rId15"/>
    <p:sldId id="423" r:id="rId16"/>
    <p:sldId id="741" r:id="rId17"/>
    <p:sldId id="742" r:id="rId18"/>
    <p:sldId id="743" r:id="rId19"/>
    <p:sldId id="744" r:id="rId20"/>
    <p:sldId id="546" r:id="rId21"/>
    <p:sldId id="522" r:id="rId22"/>
    <p:sldId id="745" r:id="rId23"/>
    <p:sldId id="553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347" r:id="rId35"/>
    <p:sldId id="348" r:id="rId36"/>
    <p:sldId id="646" r:id="rId37"/>
    <p:sldId id="354" r:id="rId38"/>
    <p:sldId id="746" r:id="rId39"/>
    <p:sldId id="747" r:id="rId40"/>
    <p:sldId id="748" r:id="rId41"/>
    <p:sldId id="750" r:id="rId42"/>
    <p:sldId id="751" r:id="rId43"/>
    <p:sldId id="752" r:id="rId44"/>
    <p:sldId id="753" r:id="rId45"/>
    <p:sldId id="754" r:id="rId46"/>
    <p:sldId id="755" r:id="rId47"/>
    <p:sldId id="756" r:id="rId48"/>
    <p:sldId id="757" r:id="rId49"/>
    <p:sldId id="570" r:id="rId50"/>
    <p:sldId id="568" r:id="rId51"/>
    <p:sldId id="569" r:id="rId52"/>
    <p:sldId id="647" r:id="rId53"/>
    <p:sldId id="648" r:id="rId54"/>
    <p:sldId id="649" r:id="rId55"/>
    <p:sldId id="650" r:id="rId56"/>
    <p:sldId id="651" r:id="rId57"/>
    <p:sldId id="652" r:id="rId58"/>
    <p:sldId id="653" r:id="rId59"/>
    <p:sldId id="654" r:id="rId60"/>
    <p:sldId id="655" r:id="rId61"/>
    <p:sldId id="656" r:id="rId62"/>
    <p:sldId id="657" r:id="rId63"/>
    <p:sldId id="658" r:id="rId64"/>
    <p:sldId id="659" r:id="rId65"/>
    <p:sldId id="660" r:id="rId66"/>
    <p:sldId id="661" r:id="rId67"/>
    <p:sldId id="662" r:id="rId68"/>
    <p:sldId id="663" r:id="rId69"/>
    <p:sldId id="664" r:id="rId70"/>
    <p:sldId id="665" r:id="rId71"/>
    <p:sldId id="666" r:id="rId72"/>
    <p:sldId id="667" r:id="rId73"/>
    <p:sldId id="668" r:id="rId74"/>
    <p:sldId id="669" r:id="rId75"/>
    <p:sldId id="670" r:id="rId76"/>
    <p:sldId id="671" r:id="rId77"/>
    <p:sldId id="672" r:id="rId78"/>
    <p:sldId id="673" r:id="rId79"/>
    <p:sldId id="674" r:id="rId80"/>
    <p:sldId id="675" r:id="rId81"/>
    <p:sldId id="676" r:id="rId82"/>
    <p:sldId id="677" r:id="rId83"/>
    <p:sldId id="678" r:id="rId84"/>
    <p:sldId id="679" r:id="rId85"/>
    <p:sldId id="680" r:id="rId86"/>
    <p:sldId id="681" r:id="rId87"/>
    <p:sldId id="682" r:id="rId88"/>
    <p:sldId id="683" r:id="rId89"/>
    <p:sldId id="684" r:id="rId90"/>
    <p:sldId id="685" r:id="rId91"/>
    <p:sldId id="686" r:id="rId92"/>
    <p:sldId id="687" r:id="rId93"/>
    <p:sldId id="688" r:id="rId94"/>
    <p:sldId id="689" r:id="rId95"/>
    <p:sldId id="690" r:id="rId96"/>
    <p:sldId id="691" r:id="rId97"/>
    <p:sldId id="692" r:id="rId98"/>
    <p:sldId id="693" r:id="rId99"/>
    <p:sldId id="694" r:id="rId100"/>
    <p:sldId id="695" r:id="rId101"/>
    <p:sldId id="696" r:id="rId102"/>
    <p:sldId id="697" r:id="rId103"/>
    <p:sldId id="698" r:id="rId104"/>
    <p:sldId id="699" r:id="rId105"/>
    <p:sldId id="700" r:id="rId106"/>
    <p:sldId id="701" r:id="rId107"/>
    <p:sldId id="702" r:id="rId108"/>
    <p:sldId id="703" r:id="rId109"/>
    <p:sldId id="704" r:id="rId110"/>
    <p:sldId id="705" r:id="rId111"/>
    <p:sldId id="706" r:id="rId112"/>
    <p:sldId id="707" r:id="rId113"/>
    <p:sldId id="708" r:id="rId114"/>
    <p:sldId id="709" r:id="rId115"/>
    <p:sldId id="710" r:id="rId116"/>
    <p:sldId id="711" r:id="rId117"/>
    <p:sldId id="712" r:id="rId118"/>
    <p:sldId id="713" r:id="rId119"/>
    <p:sldId id="714" r:id="rId120"/>
    <p:sldId id="715" r:id="rId121"/>
    <p:sldId id="716" r:id="rId122"/>
    <p:sldId id="717" r:id="rId123"/>
    <p:sldId id="718" r:id="rId124"/>
    <p:sldId id="719" r:id="rId125"/>
    <p:sldId id="720" r:id="rId126"/>
    <p:sldId id="721" r:id="rId127"/>
    <p:sldId id="722" r:id="rId128"/>
    <p:sldId id="723" r:id="rId129"/>
    <p:sldId id="724" r:id="rId130"/>
    <p:sldId id="725" r:id="rId131"/>
    <p:sldId id="726" r:id="rId132"/>
    <p:sldId id="727" r:id="rId133"/>
    <p:sldId id="728" r:id="rId134"/>
    <p:sldId id="729" r:id="rId135"/>
    <p:sldId id="730" r:id="rId136"/>
    <p:sldId id="731" r:id="rId137"/>
    <p:sldId id="732" r:id="rId138"/>
    <p:sldId id="733" r:id="rId139"/>
    <p:sldId id="734" r:id="rId140"/>
    <p:sldId id="735" r:id="rId141"/>
    <p:sldId id="736" r:id="rId142"/>
    <p:sldId id="737" r:id="rId143"/>
    <p:sldId id="738" r:id="rId144"/>
    <p:sldId id="739" r:id="rId145"/>
    <p:sldId id="626" r:id="rId146"/>
    <p:sldId id="627" r:id="rId147"/>
    <p:sldId id="628" r:id="rId148"/>
    <p:sldId id="629" r:id="rId149"/>
    <p:sldId id="630" r:id="rId150"/>
    <p:sldId id="571" r:id="rId151"/>
    <p:sldId id="572" r:id="rId152"/>
    <p:sldId id="430" r:id="rId153"/>
    <p:sldId id="431" r:id="rId154"/>
    <p:sldId id="541" r:id="rId155"/>
    <p:sldId id="542" r:id="rId156"/>
    <p:sldId id="339" r:id="rId157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E6FA6"/>
    <a:srgbClr val="5BA7AD"/>
    <a:srgbClr val="D8BBA8"/>
    <a:srgbClr val="DB8E63"/>
    <a:srgbClr val="BB75BD"/>
    <a:srgbClr val="60619E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7669" autoAdjust="0"/>
  </p:normalViewPr>
  <p:slideViewPr>
    <p:cSldViewPr>
      <p:cViewPr varScale="1">
        <p:scale>
          <a:sx n="107" d="100"/>
          <a:sy n="107" d="100"/>
        </p:scale>
        <p:origin x="120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6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9456010599030014E-4"/>
                  <c:y val="-0.42825060683493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D3-4DAC-A901-46033453912D}"/>
                </c:ext>
              </c:extLst>
            </c:dLbl>
            <c:dLbl>
              <c:idx val="1"/>
              <c:layout>
                <c:manualLayout>
                  <c:x val="9.7734742705794398E-3"/>
                  <c:y val="-0.42027041104400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014439707537161E-2"/>
                      <c:h val="7.279474056988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D3-4DAC-A901-46033453912D}"/>
                </c:ext>
              </c:extLst>
            </c:dLbl>
            <c:dLbl>
              <c:idx val="2"/>
              <c:layout>
                <c:manualLayout>
                  <c:x val="1.4660707557293441E-2"/>
                  <c:y val="-0.42760744163125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D3-4DAC-A901-46033453912D}"/>
                </c:ext>
              </c:extLst>
            </c:dLbl>
            <c:dLbl>
              <c:idx val="3"/>
              <c:layout>
                <c:manualLayout>
                  <c:x val="2.1090688258420611E-2"/>
                  <c:y val="-0.4284738814649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13156177978304E-2"/>
                      <c:h val="5.4671568643773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D3-4DAC-A901-46033453912D}"/>
                </c:ext>
              </c:extLst>
            </c:dLbl>
            <c:dLbl>
              <c:idx val="4"/>
              <c:layout>
                <c:manualLayout>
                  <c:x val="3.0864197530864196E-3"/>
                  <c:y val="-0.43493515853646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D3-4DAC-A901-46033453912D}"/>
                </c:ext>
              </c:extLst>
            </c:dLbl>
            <c:dLbl>
              <c:idx val="5"/>
              <c:layout>
                <c:manualLayout>
                  <c:x val="1.5432098765432098E-3"/>
                  <c:y val="-0.42932309197470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D3-4DAC-A901-460334539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факт</c:v>
                </c:pt>
                <c:pt idx="1">
                  <c:v>2022 год </c:v>
                </c:pt>
                <c:pt idx="2">
                  <c:v>2023 год ожидаемое</c:v>
                </c:pt>
                <c:pt idx="3">
                  <c:v>2024 год прогноз</c:v>
                </c:pt>
                <c:pt idx="4">
                  <c:v>2025 год 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218.679</c:v>
                </c:pt>
                <c:pt idx="1">
                  <c:v>222.8</c:v>
                </c:pt>
                <c:pt idx="2">
                  <c:v>225.6</c:v>
                </c:pt>
                <c:pt idx="3">
                  <c:v>228.5</c:v>
                </c:pt>
                <c:pt idx="4">
                  <c:v>231.8</c:v>
                </c:pt>
                <c:pt idx="5">
                  <c:v>235.4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D3-4DAC-A901-460334539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137344"/>
        <c:axId val="132138880"/>
        <c:axId val="0"/>
      </c:bar3DChart>
      <c:catAx>
        <c:axId val="1321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38880"/>
        <c:crosses val="autoZero"/>
        <c:auto val="1"/>
        <c:lblAlgn val="ctr"/>
        <c:lblOffset val="100"/>
        <c:noMultiLvlLbl val="0"/>
      </c:catAx>
      <c:valAx>
        <c:axId val="1321388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3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kumimoji="0" lang="ru-RU" sz="12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Структура доходов по источникам</a:t>
            </a:r>
            <a:endParaRPr kumimoji="0" lang="ru-RU" sz="12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3.1221416785431045E-2"/>
          <c:y val="3.10678083414359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254253506268704"/>
          <c:y val="0.16202264617431977"/>
          <c:w val="0.21497824944500596"/>
          <c:h val="0.725844868976404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9458908946014544"/>
                  <c:y val="-8.640609877768144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D4F866C-4DBE-4323-B012-BDE18C55593C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BF8743D-C9CD-44CE-8105-24CD85ED8991}" type="VALUE">
                      <a:rPr lang="ru-RU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792041625004629"/>
                      <c:h val="0.544852784411753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7B-470E-B10D-F3C3B6950525}"/>
                </c:ext>
              </c:extLst>
            </c:dLbl>
            <c:dLbl>
              <c:idx val="1"/>
              <c:layout>
                <c:manualLayout>
                  <c:x val="-0.23296116136668579"/>
                  <c:y val="-4.387751812800578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92ADCF0E-A128-4661-B666-6D80A0E2BFF0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DB21556-2DAE-4D81-8588-3D1CD565ADA1}" type="VALUE">
                      <a:rPr lang="ru-RU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23461730058668"/>
                      <c:h val="0.44415223705302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7B-470E-B10D-F3C3B6950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Межбюджетные трансферты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6933.5</c:v>
                </c:pt>
                <c:pt idx="1">
                  <c:v>6730.9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B-470E-B10D-F3C3B6950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12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Структура налоговых</a:t>
            </a:r>
            <a:r>
              <a:rPr kumimoji="0" lang="ru-RU" sz="1200" b="1" kern="1200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и неналоговых до</a:t>
            </a:r>
            <a:r>
              <a:rPr kumimoji="0" lang="ru-RU" sz="12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ходов</a:t>
            </a:r>
            <a:endParaRPr kumimoji="0" lang="ru-RU" sz="12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8.4773065828395236E-3"/>
          <c:y val="2.31690942526051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575482932451956"/>
          <c:y val="0.22035205964769347"/>
          <c:w val="0.22707123253666261"/>
          <c:h val="0.779647940352306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0315310017636931"/>
                  <c:y val="-1.441930834845515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929108F-6854-4FA5-A57C-9E5C137940F4}" type="CATEGORYNAME">
                      <a:rPr lang="ru-RU" smtClean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6 182,9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04102920913717"/>
                      <c:h val="0.404120410619942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033-4304-88F9-CDE977EB63C5}"/>
                </c:ext>
              </c:extLst>
            </c:dLbl>
            <c:dLbl>
              <c:idx val="1"/>
              <c:layout>
                <c:manualLayout>
                  <c:x val="0.19861394757757397"/>
                  <c:y val="-4.928367973058472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9EF125B1-2674-462F-9A27-F99668EEAA81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750,5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79319391862444"/>
                      <c:h val="0.477127541384290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33-4304-88F9-CDE977EB6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6182.9</c:v>
                </c:pt>
                <c:pt idx="1">
                  <c:v>750.5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3-4304-88F9-CDE977EB6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4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84448765985395"/>
          <c:y val="0.15545138378018064"/>
          <c:w val="0.42234881276132125"/>
          <c:h val="0.66288017547599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1-4BBF-987D-B25A472ACD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1-4BBF-987D-B25A472ACD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F1-4BBF-987D-B25A472ACD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F1-4BBF-987D-B25A472ACD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F1-4BBF-987D-B25A472ACD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F1-4BBF-987D-B25A472ACD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F1-4BBF-987D-B25A472ACDD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F1-4BBF-987D-B25A472ACDD2}"/>
              </c:ext>
            </c:extLst>
          </c:dPt>
          <c:dLbls>
            <c:dLbl>
              <c:idx val="0"/>
              <c:layout>
                <c:manualLayout>
                  <c:x val="-0.10954846603195463"/>
                  <c:y val="-0.161410428081090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НДФЛ</a:t>
                    </a:r>
                    <a:r>
                      <a:rPr lang="ru-RU" baseline="0" dirty="0"/>
                      <a:t>
</a:t>
                    </a:r>
                    <a:fld id="{22BD82B4-B15B-4003-8838-574CB20A1CEC}" type="VALUE">
                      <a:rPr lang="en-US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8408952950477316E-2"/>
                      <c:h val="0.153859001046667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F1-4BBF-987D-B25A472ACDD2}"/>
                </c:ext>
              </c:extLst>
            </c:dLbl>
            <c:dLbl>
              <c:idx val="1"/>
              <c:layout>
                <c:manualLayout>
                  <c:x val="0.17443402021353505"/>
                  <c:y val="-0.23156308655763397"/>
                </c:manualLayout>
              </c:layout>
              <c:tx>
                <c:rich>
                  <a:bodyPr/>
                  <a:lstStyle/>
                  <a:p>
                    <a:fld id="{4E0C87E5-AFB3-45A4-82E6-580612FD2F1C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baseline="0" dirty="0" smtClean="0"/>
                      <a:t>108,7</a:t>
                    </a:r>
                    <a:endParaRPr lang="ru-RU" baseline="0" dirty="0"/>
                  </a:p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F1-4BBF-987D-B25A472ACDD2}"/>
                </c:ext>
              </c:extLst>
            </c:dLbl>
            <c:dLbl>
              <c:idx val="2"/>
              <c:layout>
                <c:manualLayout>
                  <c:x val="0.24820746412791747"/>
                  <c:y val="-0.22257686741047042"/>
                </c:manualLayout>
              </c:layout>
              <c:tx>
                <c:rich>
                  <a:bodyPr/>
                  <a:lstStyle/>
                  <a:p>
                    <a:fld id="{7E5A8DE4-5AA8-4EF9-90C2-84F46A05DF2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1 271,6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F1-4BBF-987D-B25A472ACDD2}"/>
                </c:ext>
              </c:extLst>
            </c:dLbl>
            <c:dLbl>
              <c:idx val="3"/>
              <c:layout>
                <c:manualLayout>
                  <c:x val="0.2365489779388234"/>
                  <c:y val="-5.36070573589235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3F1-4BBF-987D-B25A472ACDD2}"/>
                </c:ext>
              </c:extLst>
            </c:dLbl>
            <c:dLbl>
              <c:idx val="4"/>
              <c:layout>
                <c:manualLayout>
                  <c:x val="0.18477564696040413"/>
                  <c:y val="0.164834995502782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3F1-4BBF-987D-B25A472ACDD2}"/>
                </c:ext>
              </c:extLst>
            </c:dLbl>
            <c:dLbl>
              <c:idx val="5"/>
              <c:layout>
                <c:manualLayout>
                  <c:x val="-0.24205263992509859"/>
                  <c:y val="6.0773308292990186E-2"/>
                </c:manualLayout>
              </c:layout>
              <c:tx>
                <c:rich>
                  <a:bodyPr/>
                  <a:lstStyle/>
                  <a:p>
                    <a:fld id="{1CA8C72B-AD9E-474E-BDCF-217025DDAB3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1 993,1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F1-4BBF-987D-B25A472ACDD2}"/>
                </c:ext>
              </c:extLst>
            </c:dLbl>
            <c:dLbl>
              <c:idx val="6"/>
              <c:layout>
                <c:manualLayout>
                  <c:x val="-0.29755218421785673"/>
                  <c:y val="-8.67735273566095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83BE17-5A3B-45E1-A60B-607127856665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402,0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21053699347416"/>
                      <c:h val="0.16314159537829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3F1-4BBF-987D-B25A472ACDD2}"/>
                </c:ext>
              </c:extLst>
            </c:dLbl>
            <c:dLbl>
              <c:idx val="7"/>
              <c:layout>
                <c:manualLayout>
                  <c:x val="-0.23060622088689023"/>
                  <c:y val="-0.24829258737333282"/>
                </c:manualLayout>
              </c:layout>
              <c:tx>
                <c:rich>
                  <a:bodyPr/>
                  <a:lstStyle/>
                  <a:p>
                    <a:fld id="{6663F101-27AB-4DB8-BE26-A7228EED5A6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115,0</a:t>
                    </a:r>
                    <a:r>
                      <a:rPr lang="ru-RU" baseline="0" dirty="0"/>
                      <a:t>
</a:t>
                    </a:r>
                    <a:fld id="{7D4A149A-A95C-4DF6-850A-365DA234B368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3F1-4BBF-987D-B25A472ACDD2}"/>
                </c:ext>
              </c:extLst>
            </c:dLbl>
            <c:dLbl>
              <c:idx val="8"/>
              <c:layout>
                <c:manualLayout>
                  <c:x val="0.22270029578034006"/>
                  <c:y val="-0.356689899952636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F1-4BBF-987D-B25A472ACDD2}"/>
                </c:ext>
              </c:extLst>
            </c:dLbl>
            <c:dLbl>
              <c:idx val="9"/>
              <c:layout>
                <c:manualLayout>
                  <c:x val="0.21411479642358569"/>
                  <c:y val="-0.3541183655032482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F1-4BBF-987D-B25A472AC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Патент</c:v>
                </c:pt>
                <c:pt idx="4">
                  <c:v>Налог на имущество физ.лиц</c:v>
                </c:pt>
                <c:pt idx="5">
                  <c:v>Земельный налог юр.л.</c:v>
                </c:pt>
                <c:pt idx="6">
                  <c:v>Земельный налог физ.л.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2257.1999999999998</c:v>
                </c:pt>
                <c:pt idx="1">
                  <c:v>113</c:v>
                </c:pt>
                <c:pt idx="2">
                  <c:v>1216.0999999999999</c:v>
                </c:pt>
                <c:pt idx="3">
                  <c:v>108.5</c:v>
                </c:pt>
                <c:pt idx="4">
                  <c:v>326.2</c:v>
                </c:pt>
                <c:pt idx="5">
                  <c:v>1601</c:v>
                </c:pt>
                <c:pt idx="6">
                  <c:v>392.2</c:v>
                </c:pt>
                <c:pt idx="7">
                  <c:v>105.4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3F1-4BBF-987D-B25A472AC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9"/>
        <c:holeSize val="4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84448765985395"/>
          <c:y val="0.15545138378018064"/>
          <c:w val="0.42234881276132125"/>
          <c:h val="0.66288017547599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1-4BBF-987D-B25A472ACD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1-4BBF-987D-B25A472ACD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F1-4BBF-987D-B25A472ACD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F1-4BBF-987D-B25A472ACD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F1-4BBF-987D-B25A472ACD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F1-4BBF-987D-B25A472ACDD2}"/>
              </c:ext>
            </c:extLst>
          </c:dPt>
          <c:dLbls>
            <c:dLbl>
              <c:idx val="0"/>
              <c:layout>
                <c:manualLayout>
                  <c:x val="0.2838119758724128"/>
                  <c:y val="0.140094175764508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676E9A6-8BC1-42B6-9AE4-361D3AC49449}" type="CATEGORYNAME">
                      <a:rPr lang="ru-RU" dirty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7C2D6C4-1D16-4053-BC9F-830BF59C6969}" type="VALUE">
                      <a:rPr lang="ru-RU" baseline="0" dirty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47624114561982"/>
                      <c:h val="0.147305620189306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F1-4BBF-987D-B25A472ACDD2}"/>
                </c:ext>
              </c:extLst>
            </c:dLbl>
            <c:dLbl>
              <c:idx val="1"/>
              <c:layout>
                <c:manualLayout>
                  <c:x val="-0.26589430676285009"/>
                  <c:y val="0.172491202073009"/>
                </c:manualLayout>
              </c:layout>
              <c:tx>
                <c:rich>
                  <a:bodyPr/>
                  <a:lstStyle/>
                  <a:p>
                    <a:fld id="{4E0C87E5-AFB3-45A4-82E6-580612FD2F1C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fld id="{085BDF66-CBAD-4129-8EB4-6F82304B9EF1}" type="VALUE">
                      <a:rPr lang="ru-RU"/>
                      <a:pPr/>
                      <a:t>[ЗНАЧЕНИЕ]</a:t>
                    </a:fld>
                    <a:endParaRPr lang="ru-RU" baseline="0" dirty="0"/>
                  </a:p>
                  <a:p>
                    <a:r>
                      <a:rPr lang="ru-RU" dirty="0" smtClean="0"/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F1-4BBF-987D-B25A472ACDD2}"/>
                </c:ext>
              </c:extLst>
            </c:dLbl>
            <c:dLbl>
              <c:idx val="2"/>
              <c:layout>
                <c:manualLayout>
                  <c:x val="-0.2598467268004705"/>
                  <c:y val="-4.792307896931592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0F702E8-42E2-4A3D-A4BF-0923062F1165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2692DB8-A50C-47D4-946F-2EABB828434A}" type="VALUE">
                      <a:rPr lang="ru-RU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26429726199006"/>
                      <c:h val="0.14233747111040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F1-4BBF-987D-B25A472ACDD2}"/>
                </c:ext>
              </c:extLst>
            </c:dLbl>
            <c:dLbl>
              <c:idx val="3"/>
              <c:layout>
                <c:manualLayout>
                  <c:x val="-7.5116055112650321E-2"/>
                  <c:y val="-0.17276327669382588"/>
                </c:manualLayout>
              </c:layout>
              <c:tx>
                <c:rich>
                  <a:bodyPr/>
                  <a:lstStyle/>
                  <a:p>
                    <a:fld id="{BB371086-C92F-483E-840C-D604F910D88B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fld id="{C3051E68-286F-4A6E-A321-78F41D2918AC}" type="VALUE">
                      <a:rPr lang="ru-RU"/>
                      <a:pPr/>
                      <a:t>[ЗНАЧЕНИЕ]</a:t>
                    </a:fld>
                    <a:endParaRPr lang="ru-RU" baseline="0" dirty="0"/>
                  </a:p>
                  <a:p>
                    <a:r>
                      <a:rPr lang="ru-RU" dirty="0" smtClean="0"/>
                      <a:t>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F1-4BBF-987D-B25A472ACDD2}"/>
                </c:ext>
              </c:extLst>
            </c:dLbl>
            <c:dLbl>
              <c:idx val="4"/>
              <c:layout>
                <c:manualLayout>
                  <c:x val="0.24748435518658848"/>
                  <c:y val="-0.18539704508575736"/>
                </c:manualLayout>
              </c:layout>
              <c:tx>
                <c:rich>
                  <a:bodyPr/>
                  <a:lstStyle/>
                  <a:p>
                    <a:fld id="{0880FBD3-8D5A-4E36-8B47-6546C8C06DA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C4C7135-D441-4AF4-BA68-308DBE201002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F1-4BBF-987D-B25A472ACDD2}"/>
                </c:ext>
              </c:extLst>
            </c:dLbl>
            <c:dLbl>
              <c:idx val="5"/>
              <c:layout>
                <c:manualLayout>
                  <c:x val="0.25079648717192343"/>
                  <c:y val="-6.86981571687652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931287-A28E-4F00-AA2F-BF0D44F7FAB9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F282D29-E3C8-4D6A-BDA9-05FB63BF5FFD}" type="VALUE">
                      <a:rPr lang="ru-RU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196848817564333"/>
                      <c:h val="0.167178216504895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F1-4BBF-987D-B25A472ACDD2}"/>
                </c:ext>
              </c:extLst>
            </c:dLbl>
            <c:dLbl>
              <c:idx val="6"/>
              <c:layout>
                <c:manualLayout>
                  <c:x val="-0.2911619924678257"/>
                  <c:y val="-0.344365520059174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83BE17-5A3B-45E1-A60B-607127856665}" type="CATEGORYNAME">
                      <a:rPr lang="ru-RU" sz="140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400" baseline="0" dirty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8F111C6-8204-46D5-B28C-5E45FB44B11F}" type="VALUE">
                      <a:rPr lang="ru-RU" sz="1400" smtClean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400" dirty="0" smtClean="0"/>
                      <a:t>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smtClean="0"/>
                      <a:t>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21053699347416"/>
                      <c:h val="0.16314159537829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3F1-4BBF-987D-B25A472ACDD2}"/>
                </c:ext>
              </c:extLst>
            </c:dLbl>
            <c:dLbl>
              <c:idx val="7"/>
              <c:layout>
                <c:manualLayout>
                  <c:x val="-0.16542626503657409"/>
                  <c:y val="-0.1763524813032470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F1-4BBF-987D-B25A472ACDD2}"/>
                </c:ext>
              </c:extLst>
            </c:dLbl>
            <c:dLbl>
              <c:idx val="8"/>
              <c:layout>
                <c:manualLayout>
                  <c:x val="0.22270029578034006"/>
                  <c:y val="-0.356689899952636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F1-4BBF-987D-B25A472ACDD2}"/>
                </c:ext>
              </c:extLst>
            </c:dLbl>
            <c:dLbl>
              <c:idx val="9"/>
              <c:layout>
                <c:manualLayout>
                  <c:x val="0.21411479642358569"/>
                  <c:y val="-0.3541183655032482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F1-4BBF-987D-B25A472AC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помещений</c:v>
                </c:pt>
                <c:pt idx="2">
                  <c:v>Продажа земли</c:v>
                </c:pt>
                <c:pt idx="3">
                  <c:v>Перераспределение земли</c:v>
                </c:pt>
                <c:pt idx="4">
                  <c:v>Продажа помещений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417.5</c:v>
                </c:pt>
                <c:pt idx="1">
                  <c:v>47.3</c:v>
                </c:pt>
                <c:pt idx="2">
                  <c:v>25</c:v>
                </c:pt>
                <c:pt idx="3">
                  <c:v>77</c:v>
                </c:pt>
                <c:pt idx="4">
                  <c:v>130</c:v>
                </c:pt>
                <c:pt idx="5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3F1-4BBF-987D-B25A472AC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3"/>
        <c:holeSize val="4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30640787957063E-2"/>
          <c:y val="3.6945327889307163E-2"/>
          <c:w val="0.63061189417826224"/>
          <c:h val="0.887577107480580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6E6FA6"/>
            </a:solidFill>
          </c:spPr>
          <c:invertIfNegative val="0"/>
          <c:dLbls>
            <c:dLbl>
              <c:idx val="0"/>
              <c:layout>
                <c:manualLayout>
                  <c:x val="1.1942701363818881E-2"/>
                  <c:y val="-1.078936609660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A6-4ED6-9694-5DCE54BEDB0B}"/>
                </c:ext>
              </c:extLst>
            </c:dLbl>
            <c:dLbl>
              <c:idx val="1"/>
              <c:layout>
                <c:manualLayout>
                  <c:x val="1.1942701363818881E-2"/>
                  <c:y val="-3.236682400539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A6-4ED6-9694-5DCE54BEDB0B}"/>
                </c:ext>
              </c:extLst>
            </c:dLbl>
            <c:dLbl>
              <c:idx val="2"/>
              <c:layout>
                <c:manualLayout>
                  <c:x val="8.95690847659089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A6-4ED6-9694-5DCE54BEDB0B}"/>
                </c:ext>
              </c:extLst>
            </c:dLbl>
            <c:dLbl>
              <c:idx val="3"/>
              <c:layout>
                <c:manualLayout>
                  <c:x val="1.0449863693341522E-2"/>
                  <c:y val="-3.7761294672960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A6-4ED6-9694-5DCE54BEDB0B}"/>
                </c:ext>
              </c:extLst>
            </c:dLbl>
            <c:dLbl>
              <c:idx val="4"/>
              <c:layout>
                <c:manualLayout>
                  <c:x val="1.1942701363818881E-2"/>
                  <c:y val="-5.0397165377702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A6-4ED6-9694-5DCE54BEDB0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#,##0.00">
                  <c:v>1563.1</c:v>
                </c:pt>
                <c:pt idx="1">
                  <c:v>1699.2</c:v>
                </c:pt>
                <c:pt idx="2">
                  <c:v>1858</c:v>
                </c:pt>
                <c:pt idx="3">
                  <c:v>2038</c:v>
                </c:pt>
                <c:pt idx="4">
                  <c:v>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A6-4ED6-9694-5DCE54BED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имущества, в т.ч. аренда земли, аренда недвижимости</c:v>
                </c:pt>
              </c:strCache>
            </c:strRef>
          </c:tx>
          <c:spPr>
            <a:solidFill>
              <a:srgbClr val="5BA7AD"/>
            </a:solidFill>
          </c:spPr>
          <c:invertIfNegative val="0"/>
          <c:dLbls>
            <c:dLbl>
              <c:idx val="0"/>
              <c:layout>
                <c:manualLayout>
                  <c:x val="4.478513011432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7A6-4ED6-9694-5DCE54BEDB0B}"/>
                </c:ext>
              </c:extLst>
            </c:dLbl>
            <c:dLbl>
              <c:idx val="1"/>
              <c:layout>
                <c:manualLayout>
                  <c:x val="5.9713506819094406E-3"/>
                  <c:y val="-8.091706001348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7A6-4ED6-9694-5DCE54BEDB0B}"/>
                </c:ext>
              </c:extLst>
            </c:dLbl>
            <c:dLbl>
              <c:idx val="2"/>
              <c:layout>
                <c:manualLayout>
                  <c:x val="7.46418835238680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7A6-4ED6-9694-5DCE54BEDB0B}"/>
                </c:ext>
              </c:extLst>
            </c:dLbl>
            <c:dLbl>
              <c:idx val="3"/>
              <c:layout>
                <c:manualLayout>
                  <c:x val="8.95702602286416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 formatCode="General">
                  <c:v>109.6</c:v>
                </c:pt>
                <c:pt idx="1">
                  <c:v>553.20000000000005</c:v>
                </c:pt>
                <c:pt idx="2">
                  <c:v>512.70000000000005</c:v>
                </c:pt>
                <c:pt idx="3">
                  <c:v>497.7</c:v>
                </c:pt>
                <c:pt idx="4">
                  <c:v>466.7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6-4ED6-9694-5DCE54BED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имущество: земельный налог, налог на имущество физических лиц</c:v>
                </c:pt>
              </c:strCache>
            </c:strRef>
          </c:tx>
          <c:spPr>
            <a:solidFill>
              <a:srgbClr val="BB75BD"/>
            </a:solidFill>
          </c:spPr>
          <c:invertIfNegative val="0"/>
          <c:dLbls>
            <c:dLbl>
              <c:idx val="0"/>
              <c:layout>
                <c:manualLayout>
                  <c:x val="1.1942701363818881E-2"/>
                  <c:y val="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7A6-4ED6-9694-5DCE54BEDB0B}"/>
                </c:ext>
              </c:extLst>
            </c:dLbl>
            <c:dLbl>
              <c:idx val="1"/>
              <c:layout>
                <c:manualLayout>
                  <c:x val="8.9570260228641601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7A6-4ED6-9694-5DCE54BEDB0B}"/>
                </c:ext>
              </c:extLst>
            </c:dLbl>
            <c:dLbl>
              <c:idx val="2"/>
              <c:layout>
                <c:manualLayout>
                  <c:x val="5.9713506819094406E-3"/>
                  <c:y val="-2.6972353337828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7A6-4ED6-9694-5DCE54BEDB0B}"/>
                </c:ext>
              </c:extLst>
            </c:dLbl>
            <c:dLbl>
              <c:idx val="3"/>
              <c:layout>
                <c:manualLayout>
                  <c:x val="1.1942701363818881E-2"/>
                  <c:y val="-4.94487432165847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7A6-4ED6-9694-5DCE54BEDB0B}"/>
                </c:ext>
              </c:extLst>
            </c:dLbl>
            <c:dLbl>
              <c:idx val="4"/>
              <c:layout>
                <c:manualLayout>
                  <c:x val="8.9570260228641601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 formatCode="General">
                  <c:v>782.2</c:v>
                </c:pt>
                <c:pt idx="1">
                  <c:v>2050</c:v>
                </c:pt>
                <c:pt idx="2">
                  <c:v>2260</c:v>
                </c:pt>
                <c:pt idx="3">
                  <c:v>2330</c:v>
                </c:pt>
                <c:pt idx="4">
                  <c:v>2320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A6-4ED6-9694-5DCE54BED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совокупный доход:УСН, ЕНВД, Патент</c:v>
                </c:pt>
              </c:strCache>
            </c:strRef>
          </c:tx>
          <c:spPr>
            <a:solidFill>
              <a:srgbClr val="DB8E63"/>
            </a:solidFill>
          </c:spPr>
          <c:invertIfNegative val="0"/>
          <c:dLbls>
            <c:dLbl>
              <c:idx val="0"/>
              <c:layout>
                <c:manualLayout>
                  <c:x val="7.46418835238680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7A6-4ED6-9694-5DCE54BEDB0B}"/>
                </c:ext>
              </c:extLst>
            </c:dLbl>
            <c:dLbl>
              <c:idx val="1"/>
              <c:layout>
                <c:manualLayout>
                  <c:x val="1.0449863693341522E-2"/>
                  <c:y val="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7A6-4ED6-9694-5DCE54BEDB0B}"/>
                </c:ext>
              </c:extLst>
            </c:dLbl>
            <c:dLbl>
              <c:idx val="2"/>
              <c:layout>
                <c:manualLayout>
                  <c:x val="7.4641883523868004E-3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7A6-4ED6-9694-5DCE54BEDB0B}"/>
                </c:ext>
              </c:extLst>
            </c:dLbl>
            <c:dLbl>
              <c:idx val="3"/>
              <c:layout>
                <c:manualLayout>
                  <c:x val="8.9570260228641601E-3"/>
                  <c:y val="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7A6-4ED6-9694-5DCE54BEDB0B}"/>
                </c:ext>
              </c:extLst>
            </c:dLbl>
            <c:dLbl>
              <c:idx val="4"/>
              <c:layout>
                <c:manualLayout>
                  <c:x val="5.9713506819094406E-3"/>
                  <c:y val="5.3944706675657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7A6-4ED6-9694-5DCE54BEDB0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 formatCode="#,##0.00">
                  <c:v>1583.3</c:v>
                </c:pt>
                <c:pt idx="1">
                  <c:v>870</c:v>
                </c:pt>
                <c:pt idx="2">
                  <c:v>1195</c:v>
                </c:pt>
                <c:pt idx="3">
                  <c:v>1425</c:v>
                </c:pt>
                <c:pt idx="4">
                  <c:v>1610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7A6-4ED6-9694-5DCE54BED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D8BBA8"/>
            </a:solidFill>
          </c:spPr>
          <c:invertIfNegative val="0"/>
          <c:dLbls>
            <c:dLbl>
              <c:idx val="0"/>
              <c:layout>
                <c:manualLayout>
                  <c:x val="4.47851301143208E-3"/>
                  <c:y val="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7A6-4ED6-9694-5DCE54BEDB0B}"/>
                </c:ext>
              </c:extLst>
            </c:dLbl>
            <c:dLbl>
              <c:idx val="1"/>
              <c:layout>
                <c:manualLayout>
                  <c:x val="1.0449863693341522E-2"/>
                  <c:y val="2.6972353337828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D7A6-4ED6-9694-5DCE54BEDB0B}"/>
                </c:ext>
              </c:extLst>
            </c:dLbl>
            <c:dLbl>
              <c:idx val="2"/>
              <c:layout>
                <c:manualLayout>
                  <c:x val="7.4641883523868004E-3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D7A6-4ED6-9694-5DCE54BEDB0B}"/>
                </c:ext>
              </c:extLst>
            </c:dLbl>
            <c:dLbl>
              <c:idx val="3"/>
              <c:layout>
                <c:manualLayout>
                  <c:x val="1.3435539034296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D7A6-4ED6-9694-5DCE54BEDB0B}"/>
                </c:ext>
              </c:extLst>
            </c:dLbl>
            <c:dLbl>
              <c:idx val="4"/>
              <c:layout>
                <c:manualLayout>
                  <c:x val="1.0449863693341522E-2"/>
                  <c:y val="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 formatCode="General">
                  <c:v>547.79999999999995</c:v>
                </c:pt>
                <c:pt idx="1">
                  <c:v>418.3</c:v>
                </c:pt>
                <c:pt idx="2">
                  <c:v>300</c:v>
                </c:pt>
                <c:pt idx="3">
                  <c:v>130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7A6-4ED6-9694-5DCE54BED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49863693341522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D7A6-4ED6-9694-5DCE54BEDB0B}"/>
                </c:ext>
              </c:extLst>
            </c:dLbl>
            <c:dLbl>
              <c:idx val="1"/>
              <c:layout>
                <c:manualLayout>
                  <c:x val="1.0449863693341522E-2"/>
                  <c:y val="-8.091706001348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D7A6-4ED6-9694-5DCE54BEDB0B}"/>
                </c:ext>
              </c:extLst>
            </c:dLbl>
            <c:dLbl>
              <c:idx val="2"/>
              <c:layout>
                <c:manualLayout>
                  <c:x val="8.9570260228641063E-3"/>
                  <c:y val="-1.618341200269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D7A6-4ED6-9694-5DCE54BEDB0B}"/>
                </c:ext>
              </c:extLst>
            </c:dLbl>
            <c:dLbl>
              <c:idx val="3"/>
              <c:layout>
                <c:manualLayout>
                  <c:x val="1.9406889716205682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 formatCode="General">
                  <c:v>215.5</c:v>
                </c:pt>
                <c:pt idx="1">
                  <c:v>103.2</c:v>
                </c:pt>
                <c:pt idx="2">
                  <c:v>115</c:v>
                </c:pt>
                <c:pt idx="3">
                  <c:v>125.3</c:v>
                </c:pt>
                <c:pt idx="4">
                  <c:v>132.6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D7A6-4ED6-9694-5DCE54BEDB0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2989390378797E-2"/>
                  <c:y val="-9.127458060215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D7A6-4ED6-9694-5DCE54BEDB0B}"/>
                </c:ext>
              </c:extLst>
            </c:dLbl>
            <c:dLbl>
              <c:idx val="1"/>
              <c:layout>
                <c:manualLayout>
                  <c:x val="7.4641883523868004E-3"/>
                  <c:y val="-3.7761507053695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D7A6-4ED6-9694-5DCE54BEDB0B}"/>
                </c:ext>
              </c:extLst>
            </c:dLbl>
            <c:dLbl>
              <c:idx val="2"/>
              <c:layout>
                <c:manualLayout>
                  <c:x val="1.3435421488022976E-2"/>
                  <c:y val="-5.124747134187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D7A6-4ED6-9694-5DCE54BEDB0B}"/>
                </c:ext>
              </c:extLst>
            </c:dLbl>
            <c:dLbl>
              <c:idx val="3"/>
              <c:layout>
                <c:manualLayout>
                  <c:x val="1.3435539034296241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D7A6-4ED6-9694-5DCE54BEDB0B}"/>
                </c:ext>
              </c:extLst>
            </c:dLbl>
            <c:dLbl>
              <c:idx val="4"/>
              <c:layout>
                <c:manualLayout>
                  <c:x val="1.0449863693341522E-2"/>
                  <c:y val="-1.8880647336480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Лист1!$H$2:$H$6</c:f>
              <c:numCache>
                <c:formatCode>#,##0.0</c:formatCode>
                <c:ptCount val="5"/>
                <c:pt idx="0" formatCode="General">
                  <c:v>498.1</c:v>
                </c:pt>
                <c:pt idx="1">
                  <c:v>109.2</c:v>
                </c:pt>
                <c:pt idx="2">
                  <c:v>109.5</c:v>
                </c:pt>
                <c:pt idx="3" formatCode="0.0">
                  <c:v>116.1</c:v>
                </c:pt>
                <c:pt idx="4" formatCode="0.0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D7A6-4ED6-9694-5DCE54BED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9851376"/>
        <c:axId val="459856472"/>
        <c:axId val="0"/>
      </c:bar3DChart>
      <c:catAx>
        <c:axId val="45985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9856472"/>
        <c:crosses val="autoZero"/>
        <c:auto val="1"/>
        <c:lblAlgn val="ctr"/>
        <c:lblOffset val="100"/>
        <c:noMultiLvlLbl val="0"/>
      </c:catAx>
      <c:valAx>
        <c:axId val="4598564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985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85785928488605"/>
          <c:y val="5.2978586712399335E-2"/>
          <c:w val="0.21114214071511392"/>
          <c:h val="0.84018455885866594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4320987654326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74-42E8-91ED-A401F9929C69}"/>
                </c:ext>
              </c:extLst>
            </c:dLbl>
            <c:dLbl>
              <c:idx val="3"/>
              <c:layout>
                <c:manualLayout>
                  <c:x val="3.0864197530864196E-3"/>
                  <c:y val="-5.053346628542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74-42E8-91ED-A401F9929C69}"/>
                </c:ext>
              </c:extLst>
            </c:dLbl>
            <c:dLbl>
              <c:idx val="4"/>
              <c:layout>
                <c:manualLayout>
                  <c:x val="-7.7160493827161626E-3"/>
                  <c:y val="-1.768671319989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74-42E8-91ED-A401F9929C6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Среднее по Московской области</c:v>
                </c:pt>
                <c:pt idx="1">
                  <c:v>г.о.Домодедово</c:v>
                </c:pt>
                <c:pt idx="2">
                  <c:v>г.о.Химки</c:v>
                </c:pt>
                <c:pt idx="3">
                  <c:v>г.о.Балашиха</c:v>
                </c:pt>
                <c:pt idx="4">
                  <c:v>г.о.Волоколамск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24901</c:v>
                </c:pt>
                <c:pt idx="1">
                  <c:v>26752</c:v>
                </c:pt>
                <c:pt idx="2">
                  <c:v>39562</c:v>
                </c:pt>
                <c:pt idx="3">
                  <c:v>13466</c:v>
                </c:pt>
                <c:pt idx="4">
                  <c:v>28345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74-42E8-91ED-A401F9929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858432"/>
        <c:axId val="459854120"/>
      </c:barChart>
      <c:catAx>
        <c:axId val="4598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9854120"/>
        <c:crosses val="autoZero"/>
        <c:auto val="1"/>
        <c:lblAlgn val="ctr"/>
        <c:lblOffset val="100"/>
        <c:noMultiLvlLbl val="0"/>
      </c:catAx>
      <c:valAx>
        <c:axId val="45985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98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30627292740063E-2"/>
          <c:y val="3.9361566517440098E-2"/>
          <c:w val="0.63061189417826236"/>
          <c:h val="0.88757710748058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6E6FA6"/>
            </a:solidFill>
          </c:spPr>
          <c:invertIfNegative val="0"/>
          <c:dLbls>
            <c:dLbl>
              <c:idx val="0"/>
              <c:layout>
                <c:manualLayout>
                  <c:x val="1.1942701363818885E-2"/>
                  <c:y val="-1.07893660966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FC-462B-A098-E39074A69FF1}"/>
                </c:ext>
              </c:extLst>
            </c:dLbl>
            <c:dLbl>
              <c:idx val="1"/>
              <c:layout>
                <c:manualLayout>
                  <c:x val="1.1942701363818885E-2"/>
                  <c:y val="-3.236682400539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FC-462B-A098-E39074A69FF1}"/>
                </c:ext>
              </c:extLst>
            </c:dLbl>
            <c:dLbl>
              <c:idx val="2"/>
              <c:layout>
                <c:manualLayout>
                  <c:x val="1.34354214880229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EFC-462B-A098-E39074A69FF1}"/>
                </c:ext>
              </c:extLst>
            </c:dLbl>
            <c:dLbl>
              <c:idx val="3"/>
              <c:layout>
                <c:manualLayout>
                  <c:x val="7.4641883523868004E-3"/>
                  <c:y val="-1.516935915022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FC-462B-A098-E39074A69FF1}"/>
                </c:ext>
              </c:extLst>
            </c:dLbl>
            <c:dLbl>
              <c:idx val="4"/>
              <c:layout>
                <c:manualLayout>
                  <c:x val="1.1942701363818885E-2"/>
                  <c:y val="-1.771926077894895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EFC-462B-A098-E39074A69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(ожидаемые)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1951.5</c:v>
                </c:pt>
                <c:pt idx="1">
                  <c:v>2915.7</c:v>
                </c:pt>
                <c:pt idx="2">
                  <c:v>2868.3</c:v>
                </c:pt>
                <c:pt idx="3">
                  <c:v>2269.3000000000002</c:v>
                </c:pt>
                <c:pt idx="4">
                  <c:v>1386.8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FC-462B-A098-E39074A69F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5BA7AD"/>
            </a:solidFill>
          </c:spPr>
          <c:invertIfNegative val="0"/>
          <c:dLbls>
            <c:dLbl>
              <c:idx val="0"/>
              <c:layout>
                <c:manualLayout>
                  <c:x val="4.4785130114320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EFC-462B-A098-E39074A69FF1}"/>
                </c:ext>
              </c:extLst>
            </c:dLbl>
            <c:dLbl>
              <c:idx val="1"/>
              <c:layout>
                <c:manualLayout>
                  <c:x val="5.9713506819094432E-3"/>
                  <c:y val="-8.0917060013486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FC-462B-A098-E39074A69FF1}"/>
                </c:ext>
              </c:extLst>
            </c:dLbl>
            <c:dLbl>
              <c:idx val="2"/>
              <c:layout>
                <c:manualLayout>
                  <c:x val="7.46418835238680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EFC-462B-A098-E39074A69FF1}"/>
                </c:ext>
              </c:extLst>
            </c:dLbl>
            <c:dLbl>
              <c:idx val="3"/>
              <c:layout>
                <c:manualLayout>
                  <c:x val="8.95702602286416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EFC-462B-A098-E39074A69FF1}"/>
                </c:ext>
              </c:extLst>
            </c:dLbl>
            <c:dLbl>
              <c:idx val="4"/>
              <c:layout>
                <c:manualLayout>
                  <c:x val="1.1942701363818885E-2"/>
                  <c:y val="4.8325814927349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EFC-462B-A098-E39074A69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(ожидаемые)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3080.1</c:v>
                </c:pt>
                <c:pt idx="1">
                  <c:v>3616.2</c:v>
                </c:pt>
                <c:pt idx="2">
                  <c:v>3862.5</c:v>
                </c:pt>
                <c:pt idx="3">
                  <c:v>3810</c:v>
                </c:pt>
                <c:pt idx="4">
                  <c:v>3816.8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FC-462B-A098-E39074A69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833280"/>
        <c:axId val="90834816"/>
        <c:axId val="0"/>
      </c:bar3DChart>
      <c:catAx>
        <c:axId val="9083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834816"/>
        <c:crosses val="autoZero"/>
        <c:auto val="1"/>
        <c:lblAlgn val="ctr"/>
        <c:lblOffset val="100"/>
        <c:noMultiLvlLbl val="0"/>
      </c:catAx>
      <c:valAx>
        <c:axId val="908348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83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96530810521427"/>
          <c:y val="0.18922121398276012"/>
          <c:w val="0.14722310869262104"/>
          <c:h val="0.6779493863426941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 rtl="0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ru-RU" sz="1200" b="1" i="0" u="none" strike="noStrike" kern="1200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Разделы бюджета (11)</a:t>
            </a:r>
            <a:endParaRPr kumimoji="0" lang="ru-RU" sz="1200" b="1" i="0" u="none" strike="noStrike" kern="1200" baseline="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3.1082571927051856E-4"/>
          <c:y val="1.29050701683552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549524711679206"/>
          <c:y val="0.17051614148135594"/>
          <c:w val="0.43555969399485761"/>
          <c:h val="0.610864206145117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6574681555125645"/>
                  <c:y val="0.16488561456134512"/>
                </c:manualLayout>
              </c:layout>
              <c:tx>
                <c:rich>
                  <a:bodyPr/>
                  <a:lstStyle/>
                  <a:p>
                    <a:fld id="{B409C3E4-A8CC-4DCF-8E25-161731720951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D592CAC-0871-4BAC-8873-67E1BEAA666B}" type="VALUE">
                      <a:rPr lang="ru-RU" baseline="0" dirty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83748572665111"/>
                      <c:h val="0.144966954891190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B7-431B-B302-9CF72CD53D88}"/>
                </c:ext>
              </c:extLst>
            </c:dLbl>
            <c:dLbl>
              <c:idx val="1"/>
              <c:layout>
                <c:manualLayout>
                  <c:x val="-0.23542850151636044"/>
                  <c:y val="4.362198567443123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EC82C00B-4D97-4F32-9B92-65F70A670BE3}" type="CATEGORYNAME">
                      <a:rPr lang="ru-RU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E639E75-4708-4F1E-84FD-E96B9D91CE19}" type="VALUE">
                      <a:rPr lang="ru-RU" baseline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0,7%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09220187655918"/>
                      <c:h val="0.19564743577874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B7-431B-B302-9CF72CD53D88}"/>
                </c:ext>
              </c:extLst>
            </c:dLbl>
            <c:dLbl>
              <c:idx val="2"/>
              <c:layout>
                <c:manualLayout>
                  <c:x val="-0.2244274281737291"/>
                  <c:y val="-7.5565870767445587E-2"/>
                </c:manualLayout>
              </c:layout>
              <c:tx>
                <c:rich>
                  <a:bodyPr/>
                  <a:lstStyle/>
                  <a:p>
                    <a:fld id="{F14065D4-B41B-42FE-B12F-EF582A95E56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FA46F09-1EA8-400D-874B-FC5C308A7D5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B7-431B-B302-9CF72CD53D88}"/>
                </c:ext>
              </c:extLst>
            </c:dLbl>
            <c:dLbl>
              <c:idx val="3"/>
              <c:layout>
                <c:manualLayout>
                  <c:x val="-0.20542965382175166"/>
                  <c:y val="-0.1534462027367329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E34DB67E-4FBB-4E3D-A3F1-14614F1B36D5}" type="CATEGORYNAME">
                      <a:rPr lang="ru-RU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2514C51-00ED-4845-BDB5-6D5C2DED88AC}" type="VALUE">
                      <a:rPr lang="ru-RU" baseline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8,9%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63918425960019"/>
                      <c:h val="0.140311570319347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B7-431B-B302-9CF72CD53D88}"/>
                </c:ext>
              </c:extLst>
            </c:dLbl>
            <c:dLbl>
              <c:idx val="4"/>
              <c:layout>
                <c:manualLayout>
                  <c:x val="-0.19954262428141592"/>
                  <c:y val="-0.2577796139935069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50" baseline="0" dirty="0" smtClean="0"/>
                      <a:t>Охрана окружающей среды</a:t>
                    </a:r>
                  </a:p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50" baseline="0" dirty="0" smtClean="0"/>
                      <a:t>14,2</a:t>
                    </a:r>
                    <a:r>
                      <a:rPr lang="ru-RU" sz="1050" baseline="0" dirty="0"/>
                      <a:t>
</a:t>
                    </a:r>
                    <a:r>
                      <a:rPr lang="ru-RU" sz="1050" baseline="0" dirty="0" smtClean="0"/>
                      <a:t>0,1%</a:t>
                    </a:r>
                    <a:endParaRPr lang="ru-RU" sz="1050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4008204781654"/>
                      <c:h val="0.11252125535434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B7-431B-B302-9CF72CD53D88}"/>
                </c:ext>
              </c:extLst>
            </c:dLbl>
            <c:dLbl>
              <c:idx val="5"/>
              <c:layout>
                <c:manualLayout>
                  <c:x val="0.31086462156179157"/>
                  <c:y val="-7.449403769951486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4AA7BEF-AD8B-4422-B553-EC2FB1C9E368}" type="CATEGORYNAME">
                      <a:rPr lang="ru-RU" sz="1050" b="0" dirty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050" b="0" baseline="0" dirty="0"/>
                      <a:t>
</a:t>
                    </a:r>
                    <a:endParaRPr lang="ru-RU" sz="1050" b="0" baseline="0" dirty="0" smtClean="0"/>
                  </a:p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6EB19BEB-D2F3-49F5-AF33-DFD32871160D}" type="VALUE">
                      <a:rPr lang="ru-RU" sz="1050" b="0" baseline="0" smtClean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050" b="0" baseline="0" dirty="0"/>
                      <a:t>
</a:t>
                    </a:r>
                    <a:r>
                      <a:rPr lang="ru-RU" sz="1050" b="0" baseline="0" dirty="0" smtClean="0">
                        <a:solidFill>
                          <a:srgbClr val="FF0000"/>
                        </a:solidFill>
                      </a:rPr>
                      <a:t>60,0%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772653388862697"/>
                      <c:h val="0.167757016195731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B7-431B-B302-9CF72CD53D88}"/>
                </c:ext>
              </c:extLst>
            </c:dLbl>
            <c:dLbl>
              <c:idx val="6"/>
              <c:layout>
                <c:manualLayout>
                  <c:x val="0.23451595369109585"/>
                  <c:y val="-0.1020475927057487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2AF7519-9100-491A-870E-B4BED8A14721}" type="CATEGORYNAME">
                      <a:rPr lang="ru-RU" sz="1050" b="0" smtClean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050" b="0" baseline="0" dirty="0" smtClean="0"/>
                  </a:p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4A982D74-86B0-482D-A43C-1BDF00C2DF4E}" type="VALUE">
                      <a:rPr lang="ru-RU" sz="1050" b="0" baseline="0" smtClean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050" b="0" baseline="0" dirty="0"/>
                      <a:t>
</a:t>
                    </a:r>
                    <a:r>
                      <a:rPr lang="ru-RU" sz="1050" b="0" baseline="0" dirty="0" smtClean="0"/>
                      <a:t>5,8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89388139609834"/>
                      <c:h val="0.14447333783900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3B7-431B-B302-9CF72CD53D88}"/>
                </c:ext>
              </c:extLst>
            </c:dLbl>
            <c:dLbl>
              <c:idx val="7"/>
              <c:layout>
                <c:manualLayout>
                  <c:x val="0.25068816963404433"/>
                  <c:y val="-8.3265246762706281E-3"/>
                </c:manualLayout>
              </c:layout>
              <c:tx>
                <c:rich>
                  <a:bodyPr/>
                  <a:lstStyle/>
                  <a:p>
                    <a:fld id="{7F794241-AB54-4EB6-9E7F-5D80E5704D4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5867170-0FB6-43EE-9B76-A79B37F4CAAB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65022160072207"/>
                      <c:h val="0.100273387833450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B7-431B-B302-9CF72CD53D88}"/>
                </c:ext>
              </c:extLst>
            </c:dLbl>
            <c:dLbl>
              <c:idx val="8"/>
              <c:layout>
                <c:manualLayout>
                  <c:x val="0.30309866855932444"/>
                  <c:y val="0.13613851933118551"/>
                </c:manualLayout>
              </c:layout>
              <c:tx>
                <c:rich>
                  <a:bodyPr/>
                  <a:lstStyle/>
                  <a:p>
                    <a:fld id="{AFA8D0B7-9E1B-404C-81EF-E38816EC2AD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EABC99F-E234-4898-B583-F762F008333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57573860021063"/>
                      <c:h val="0.12561412929427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3B7-431B-B302-9CF72CD53D88}"/>
                </c:ext>
              </c:extLst>
            </c:dLbl>
            <c:dLbl>
              <c:idx val="9"/>
              <c:layout>
                <c:manualLayout>
                  <c:x val="0.12708643024971514"/>
                  <c:y val="0.21343047145996105"/>
                </c:manualLayout>
              </c:layout>
              <c:tx>
                <c:rich>
                  <a:bodyPr/>
                  <a:lstStyle/>
                  <a:p>
                    <a:fld id="{1B07A7D7-023C-4243-AFB9-01627DF8B2E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17F6C2B-138E-4922-AD4B-F6A57DCBEE1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45471715263961"/>
                      <c:h val="0.12561412929427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3B7-431B-B302-9CF72CD53D88}"/>
                </c:ext>
              </c:extLst>
            </c:dLbl>
            <c:dLbl>
              <c:idx val="10"/>
              <c:layout>
                <c:manualLayout>
                  <c:x val="-0.11906884083586672"/>
                  <c:y val="0.21273947956399888"/>
                </c:manualLayout>
              </c:layout>
              <c:tx>
                <c:rich>
                  <a:bodyPr/>
                  <a:lstStyle/>
                  <a:p>
                    <a:fld id="{B9F3F0BB-C323-4C73-90B2-59D43B80E3C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7AD8D71-595A-431F-B156-37A33CA684A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3B7-431B-B302-9CF72CD53D8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 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1658.7</c:v>
                </c:pt>
                <c:pt idx="1">
                  <c:v>105.7</c:v>
                </c:pt>
                <c:pt idx="2">
                  <c:v>913.2</c:v>
                </c:pt>
                <c:pt idx="3">
                  <c:v>1273.9000000000001</c:v>
                </c:pt>
                <c:pt idx="4">
                  <c:v>14.2</c:v>
                </c:pt>
                <c:pt idx="5">
                  <c:v>8640.9</c:v>
                </c:pt>
                <c:pt idx="6">
                  <c:v>835.7</c:v>
                </c:pt>
                <c:pt idx="7">
                  <c:v>252</c:v>
                </c:pt>
                <c:pt idx="8">
                  <c:v>426.1</c:v>
                </c:pt>
                <c:pt idx="9">
                  <c:v>66.400000000000006</c:v>
                </c:pt>
                <c:pt idx="1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B7-431B-B302-9CF72CD53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92374997801932"/>
          <c:y val="0.20975015217790399"/>
          <c:w val="0.50028659373616768"/>
          <c:h val="0.738267808265503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9971875105664591"/>
                  <c:y val="8.531380987357359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800" b="1" dirty="0" smtClean="0"/>
                      <a:t>Функционирование высшего должностного лица</a:t>
                    </a:r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800" b="1" dirty="0" smtClean="0"/>
                      <a:t>4,9</a:t>
                    </a:r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sz="800" b="1" dirty="0" smtClean="0"/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800" b="1" dirty="0" smtClean="0"/>
                      <a:t>0% </a:t>
                    </a:r>
                    <a:endParaRPr lang="ru-RU" sz="800" b="1" baseline="0" dirty="0"/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38010485738967"/>
                      <c:h val="0.273464728543605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B1-4F0F-8595-8BC72BA0AC30}"/>
                </c:ext>
              </c:extLst>
            </c:dLbl>
            <c:dLbl>
              <c:idx val="1"/>
              <c:layout>
                <c:manualLayout>
                  <c:x val="-0.21708734448044817"/>
                  <c:y val="-0.19021763539275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5D5E55A9-EE0A-46B7-8675-88A791640CF0}" type="CATEGORYNAME">
                      <a:rPr lang="ru-RU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1E94D22-AA0E-49AD-A4E8-CD4B455CA5EE}" type="VALUE">
                      <a:rPr lang="ru-RU" baseline="0" smtClean="0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 smtClean="0"/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/>
                      <a:t>
</a:t>
                    </a:r>
                    <a:fld id="{5D1E40C4-B284-4DA2-A36E-59D55E08A231}" type="PERCENTAGE">
                      <a:rPr lang="ru-RU" baseline="0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49241443250137"/>
                      <c:h val="0.313783246213496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B1-4F0F-8595-8BC72BA0AC30}"/>
                </c:ext>
              </c:extLst>
            </c:dLbl>
            <c:dLbl>
              <c:idx val="2"/>
              <c:layout>
                <c:manualLayout>
                  <c:x val="0.13590938047169382"/>
                  <c:y val="-0.19737715312955767"/>
                </c:manualLayout>
              </c:layout>
              <c:tx>
                <c:rich>
                  <a:bodyPr/>
                  <a:lstStyle/>
                  <a:p>
                    <a:fld id="{D66D5F7C-EF58-4BD8-BF98-1F706D9E6E0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BF64593-F129-4094-8C00-CD72DEAB7A4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r>
                      <a:rPr lang="ru-RU" baseline="0" dirty="0"/>
                      <a:t>
</a:t>
                    </a:r>
                    <a:fld id="{7039AF5F-8BA7-438F-B449-CEF3500D6827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87686608627065"/>
                      <c:h val="0.212110462524206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FB1-4F0F-8595-8BC72BA0AC30}"/>
                </c:ext>
              </c:extLst>
            </c:dLbl>
            <c:dLbl>
              <c:idx val="3"/>
              <c:layout>
                <c:manualLayout>
                  <c:x val="0.22870865144496116"/>
                  <c:y val="-0.13189196472259584"/>
                </c:manualLayout>
              </c:layout>
              <c:tx>
                <c:rich>
                  <a:bodyPr/>
                  <a:lstStyle/>
                  <a:p>
                    <a:fld id="{88CA461F-9533-49F3-8608-E436A939D208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/>
                      <a:t>
</a:t>
                    </a:r>
                    <a:fld id="{A0AF4E34-DD9D-45CA-864F-32099468F5A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fld id="{735AB53B-C99B-480A-AC63-A16548DBC1EF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2F-462A-8C11-BD13986E7E65}"/>
                </c:ext>
              </c:extLst>
            </c:dLbl>
            <c:dLbl>
              <c:idx val="4"/>
              <c:layout>
                <c:manualLayout>
                  <c:x val="0.2181768875944233"/>
                  <c:y val="6.275927970178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24620048167202"/>
                      <c:h val="0.226134294757212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FB1-4F0F-8595-8BC72BA0AC30}"/>
                </c:ext>
              </c:extLst>
            </c:dLbl>
            <c:dLbl>
              <c:idx val="5"/>
              <c:layout>
                <c:manualLayout>
                  <c:x val="-0.37522630739703361"/>
                  <c:y val="-7.88140856689682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E7A7D21D-327C-4EAF-8970-C03B2E2E1269}" type="CATEGORYNAME">
                      <a:rPr lang="ru-RU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F500552-3C30-471D-BF34-697977B9775E}" type="VALUE">
                      <a:rPr lang="ru-RU" baseline="0" smtClean="0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 smtClean="0"/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/>
                      <a:t>
</a:t>
                    </a:r>
                    <a:fld id="{3F202863-C419-4CE5-9DC9-1039BFC6347A}" type="PERCENTAGE">
                      <a:rPr lang="ru-RU" baseline="0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22891543726312"/>
                      <c:h val="0.23665216893196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2F-462A-8C11-BD13986E7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(представительных) органов </c:v>
                </c:pt>
                <c:pt idx="2">
                  <c:v>Функционирование местных администраций</c:v>
                </c:pt>
                <c:pt idx="3">
                  <c:v>Обеспечение деятельности финансовых органов и органов финансового (финансово-бюджетного) надзора</c:v>
                </c:pt>
                <c:pt idx="4">
                  <c:v>Резервные фонды</c:v>
                </c:pt>
                <c:pt idx="5">
                  <c:v>Другие 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#,##0.0_ ;[Red]\-#,##0.0\ </c:formatCode>
                <c:ptCount val="6"/>
                <c:pt idx="0">
                  <c:v>6.6</c:v>
                </c:pt>
                <c:pt idx="1">
                  <c:v>16.7</c:v>
                </c:pt>
                <c:pt idx="2">
                  <c:v>592.4</c:v>
                </c:pt>
                <c:pt idx="3">
                  <c:v>50.809999999999995</c:v>
                </c:pt>
                <c:pt idx="4">
                  <c:v>7</c:v>
                </c:pt>
                <c:pt idx="5">
                  <c:v>985.2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B1-4F0F-8595-8BC72BA0A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4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907631624916461E-2"/>
                  <c:y val="-0.272722159730033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1 592,0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F4-49D8-8CD9-29F1F393327F}"/>
                </c:ext>
              </c:extLst>
            </c:dLbl>
            <c:spPr>
              <a:noFill/>
              <a:ln w="25260">
                <a:noFill/>
              </a:ln>
            </c:spPr>
            <c:txPr>
              <a:bodyPr/>
              <a:lstStyle/>
              <a:p>
                <a:pPr>
                  <a:defRPr sz="139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1658,7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4-49D8-8CD9-29F1F39332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261964378650066E-3"/>
                  <c:y val="-0.288027405665201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F4-49D8-8CD9-29F1F393327F}"/>
                </c:ext>
              </c:extLst>
            </c:dLbl>
            <c:spPr>
              <a:noFill/>
              <a:ln w="25260">
                <a:noFill/>
              </a:ln>
            </c:spPr>
            <c:txPr>
              <a:bodyPr/>
              <a:lstStyle/>
              <a:p>
                <a:pPr>
                  <a:defRPr sz="139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1658,7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F4-49D8-8CD9-29F1F3933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197632"/>
        <c:axId val="94199168"/>
        <c:axId val="0"/>
      </c:bar3DChart>
      <c:catAx>
        <c:axId val="94197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4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199168"/>
        <c:crosses val="autoZero"/>
        <c:auto val="1"/>
        <c:lblAlgn val="ctr"/>
        <c:lblOffset val="100"/>
        <c:noMultiLvlLbl val="0"/>
      </c:catAx>
      <c:valAx>
        <c:axId val="9419916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4197632"/>
        <c:crosses val="autoZero"/>
        <c:crossBetween val="between"/>
      </c:valAx>
      <c:spPr>
        <a:noFill/>
        <a:ln w="25267">
          <a:noFill/>
        </a:ln>
      </c:spPr>
    </c:plotArea>
    <c:legend>
      <c:legendPos val="r"/>
      <c:layout>
        <c:manualLayout>
          <c:xMode val="edge"/>
          <c:yMode val="edge"/>
          <c:x val="0.35831885821139314"/>
          <c:y val="0.70865428229238359"/>
          <c:w val="0.56586268347357882"/>
          <c:h val="0.2831863007415335"/>
        </c:manualLayout>
      </c:layout>
      <c:overlay val="0"/>
      <c:txPr>
        <a:bodyPr/>
        <a:lstStyle/>
        <a:p>
          <a:pPr>
            <a:defRPr lang="ru-RU" sz="1094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83333333333333E-2"/>
          <c:y val="2.7754423682653878E-2"/>
          <c:w val="0.91094135802469134"/>
          <c:h val="0.837752261760705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390433984701289E-3"/>
                  <c:y val="-0.2336462206813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59-48A4-8197-C1A42A5DE673}"/>
                </c:ext>
              </c:extLst>
            </c:dLbl>
            <c:dLbl>
              <c:idx val="1"/>
              <c:layout>
                <c:manualLayout>
                  <c:x val="5.4416793195817747E-3"/>
                  <c:y val="-0.35355875490958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59-48A4-8197-C1A42A5DE673}"/>
                </c:ext>
              </c:extLst>
            </c:dLbl>
            <c:dLbl>
              <c:idx val="2"/>
              <c:layout>
                <c:manualLayout>
                  <c:x val="9.4378402399732889E-3"/>
                  <c:y val="-0.29923268329662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523666094713757E-2"/>
                      <c:h val="8.8444012756752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759-48A4-8197-C1A42A5DE673}"/>
                </c:ext>
              </c:extLst>
            </c:dLbl>
            <c:dLbl>
              <c:idx val="3"/>
              <c:layout>
                <c:manualLayout>
                  <c:x val="1.3749501084241668E-3"/>
                  <c:y val="-0.22736975303397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59-48A4-8197-C1A42A5DE673}"/>
                </c:ext>
              </c:extLst>
            </c:dLbl>
            <c:dLbl>
              <c:idx val="4"/>
              <c:layout>
                <c:manualLayout>
                  <c:x val="9.2592592592591633E-3"/>
                  <c:y val="-0.25281770162792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59-48A4-8197-C1A42A5DE673}"/>
                </c:ext>
              </c:extLst>
            </c:dLbl>
            <c:dLbl>
              <c:idx val="5"/>
              <c:layout>
                <c:manualLayout>
                  <c:x val="8.075440177428941E-3"/>
                  <c:y val="-0.26592204624322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59-48A4-8197-C1A42A5DE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 год  факт</c:v>
                </c:pt>
                <c:pt idx="1">
                  <c:v>2022 год  факт
</c:v>
                </c:pt>
                <c:pt idx="2">
                  <c:v>2023 год 
ожидаемое</c:v>
                </c:pt>
                <c:pt idx="3">
                  <c:v>2024 год
 прогноз</c:v>
                </c:pt>
                <c:pt idx="4">
                  <c:v>2025 год 
прогноз</c:v>
                </c:pt>
                <c:pt idx="5">
                  <c:v>2026 год 
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37.9</c:v>
                </c:pt>
                <c:pt idx="1">
                  <c:v>50.4</c:v>
                </c:pt>
                <c:pt idx="2">
                  <c:v>43.5</c:v>
                </c:pt>
                <c:pt idx="3">
                  <c:v>36.700000000000003</c:v>
                </c:pt>
                <c:pt idx="4">
                  <c:v>39.1</c:v>
                </c:pt>
                <c:pt idx="5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59-48A4-8197-C1A42A5DE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856488"/>
        <c:axId val="411856880"/>
        <c:axId val="0"/>
      </c:bar3DChart>
      <c:catAx>
        <c:axId val="41185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6880"/>
        <c:crossesAt val="0"/>
        <c:auto val="1"/>
        <c:lblAlgn val="ctr"/>
        <c:lblOffset val="100"/>
        <c:tickLblSkip val="1"/>
        <c:noMultiLvlLbl val="0"/>
      </c:catAx>
      <c:valAx>
        <c:axId val="411856880"/>
        <c:scaling>
          <c:orientation val="minMax"/>
          <c:max val="60"/>
          <c:min val="2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6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72234506799135"/>
          <c:y val="0.22986797763211492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3731351947161927"/>
                  <c:y val="-0.185899979367371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34260231539382"/>
                      <c:h val="0.48859915035895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94-4295-A863-84EB8D128B04}"/>
                </c:ext>
              </c:extLst>
            </c:dLbl>
            <c:dLbl>
              <c:idx val="1"/>
              <c:layout>
                <c:manualLayout>
                  <c:x val="-0.22990945762580686"/>
                  <c:y val="-0.251955801207273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55719854305315"/>
                      <c:h val="0.4306654419350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4-4295-A863-84EB8D128B04}"/>
                </c:ext>
              </c:extLst>
            </c:dLbl>
            <c:dLbl>
              <c:idx val="2"/>
              <c:layout>
                <c:manualLayout>
                  <c:x val="-0.33842284405789569"/>
                  <c:y val="-6.1115682310968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1787931667667"/>
                      <c:h val="0.3591303254015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94-4295-A863-84EB8D128B04}"/>
                </c:ext>
              </c:extLst>
            </c:dLbl>
            <c:dLbl>
              <c:idx val="3"/>
              <c:layout>
                <c:manualLayout>
                  <c:x val="-0.32556094194662144"/>
                  <c:y val="-0.10056772651738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63354925904122"/>
                      <c:h val="0.23942021693434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94-4295-A863-84EB8D128B04}"/>
                </c:ext>
              </c:extLst>
            </c:dLbl>
            <c:dLbl>
              <c:idx val="4"/>
              <c:layout>
                <c:manualLayout>
                  <c:x val="-0.22950131609308366"/>
                  <c:y val="-0.2631245759927384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4191875566137"/>
                      <c:h val="0.2972113037805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4-4295-A863-84EB8D128B04}"/>
                </c:ext>
              </c:extLst>
            </c:dLbl>
            <c:dLbl>
              <c:idx val="5"/>
              <c:layout>
                <c:manualLayout>
                  <c:x val="1.9356581146141277E-3"/>
                  <c:y val="-0.212560793358730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9D-4A27-9044-8611141A5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Лист1!$B$2:$B$3</c:f>
              <c:numCache>
                <c:formatCode>#,##0.0_ ;[Red]\-#,##0.0\ </c:formatCode>
                <c:ptCount val="2"/>
                <c:pt idx="0">
                  <c:v>39</c:v>
                </c:pt>
                <c:pt idx="1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Всего расходов 105,7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F-4112-8FFD-2FDC026DE8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Всего расходов 105,7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A2F-4112-8FFD-2FDC026DE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329472"/>
        <c:axId val="99303808"/>
        <c:axId val="0"/>
      </c:bar3DChart>
      <c:catAx>
        <c:axId val="94329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095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303808"/>
        <c:crosses val="autoZero"/>
        <c:auto val="1"/>
        <c:lblAlgn val="ctr"/>
        <c:lblOffset val="100"/>
        <c:noMultiLvlLbl val="0"/>
      </c:catAx>
      <c:valAx>
        <c:axId val="9930380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4329472"/>
        <c:crosses val="autoZero"/>
        <c:crossBetween val="between"/>
      </c:valAx>
      <c:spPr>
        <a:noFill/>
        <a:ln w="25296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6185397000813494"/>
          <c:y val="0.69114875792041153"/>
          <c:w val="0.17603389050052962"/>
          <c:h val="0.24074127097749148"/>
        </c:manualLayout>
      </c:layout>
      <c:overlay val="0"/>
      <c:txPr>
        <a:bodyPr/>
        <a:lstStyle/>
        <a:p>
          <a:pPr>
            <a:defRPr lang="ru-RU" sz="1095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735143442936"/>
          <c:y val="0.2544547602387679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716611202545314"/>
                  <c:y val="-0.1896757883132264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Сельское хозяйство и рыболовство</a:t>
                    </a:r>
                  </a:p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baseline="0" dirty="0" smtClean="0"/>
                      <a:t>4,6</a:t>
                    </a:r>
                  </a:p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baseline="0" dirty="0" smtClean="0"/>
                      <a:t>0%</a:t>
                    </a:r>
                    <a:endParaRPr lang="ru-RU" b="1" baseline="0" dirty="0"/>
                  </a:p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330763786332798"/>
                      <c:h val="0.237136913165391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94-4295-A863-84EB8D128B04}"/>
                </c:ext>
              </c:extLst>
            </c:dLbl>
            <c:dLbl>
              <c:idx val="1"/>
              <c:layout>
                <c:manualLayout>
                  <c:x val="0.29491186299420868"/>
                  <c:y val="3.75268587178256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24970729747975"/>
                      <c:h val="0.229100430921386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4-4295-A863-84EB8D128B04}"/>
                </c:ext>
              </c:extLst>
            </c:dLbl>
            <c:dLbl>
              <c:idx val="2"/>
              <c:layout>
                <c:manualLayout>
                  <c:x val="-0.36210298963760612"/>
                  <c:y val="-5.3290022312396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06675009758196"/>
                      <c:h val="0.359130346759428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94-4295-A863-84EB8D128B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94-4295-A863-84EB8D128B04}"/>
                </c:ext>
              </c:extLst>
            </c:dLbl>
            <c:dLbl>
              <c:idx val="4"/>
              <c:layout>
                <c:manualLayout>
                  <c:x val="-0.34995737370100233"/>
                  <c:y val="-0.188985832959491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4190728318502"/>
                      <c:h val="0.25917082197838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4-4295-A863-84EB8D128B04}"/>
                </c:ext>
              </c:extLst>
            </c:dLbl>
            <c:dLbl>
              <c:idx val="5"/>
              <c:layout>
                <c:manualLayout>
                  <c:x val="0.28083169504405758"/>
                  <c:y val="-0.1823423848490064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47398253554563"/>
                      <c:h val="0.25927634565529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AEC-4E2A-89E8-5700C34D6D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Лесное хозяйство</c:v>
                </c:pt>
                <c:pt idx="4">
                  <c:v>Связь и информатика</c:v>
                </c:pt>
                <c:pt idx="5">
                  <c:v>Другие вопросы  в области национальной экономики</c:v>
                </c:pt>
              </c:strCache>
            </c:strRef>
          </c:cat>
          <c:val>
            <c:numRef>
              <c:f>Лист1!$B$2:$B$7</c:f>
              <c:numCache>
                <c:formatCode>#,##0.0_ ;[Red]\-#,##0.0\ </c:formatCode>
                <c:ptCount val="6"/>
                <c:pt idx="0">
                  <c:v>8.1999999999999993</c:v>
                </c:pt>
                <c:pt idx="1">
                  <c:v>7.5</c:v>
                </c:pt>
                <c:pt idx="2">
                  <c:v>864.8</c:v>
                </c:pt>
                <c:pt idx="3">
                  <c:v>0</c:v>
                </c:pt>
                <c:pt idx="4">
                  <c:v>20.6</c:v>
                </c:pt>
                <c:pt idx="5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754431325812345E-2"/>
                  <c:y val="-0.246747156298872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59-4660-9322-0ADB38260A08}"/>
                </c:ext>
              </c:extLst>
            </c:dLbl>
            <c:spPr>
              <a:noFill/>
              <a:ln w="25192">
                <a:noFill/>
              </a:ln>
            </c:spPr>
            <c:txPr>
              <a:bodyPr/>
              <a:lstStyle/>
              <a:p>
                <a:pPr>
                  <a:defRPr sz="119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913,2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9-4660-9322-0ADB38260A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98824273965363E-2"/>
                  <c:y val="-0.29376217803283067"/>
                </c:manualLayout>
              </c:layout>
              <c:tx>
                <c:rich>
                  <a:bodyPr/>
                  <a:lstStyle/>
                  <a:p>
                    <a:endParaRPr lang="en-US" dirty="0" smtClean="0"/>
                  </a:p>
                  <a:p>
                    <a:r>
                      <a:rPr lang="en-US" dirty="0" smtClean="0"/>
                      <a:t>13,8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59-4660-9322-0ADB38260A08}"/>
                </c:ext>
              </c:extLst>
            </c:dLbl>
            <c:spPr>
              <a:noFill/>
              <a:ln w="25192">
                <a:noFill/>
              </a:ln>
            </c:spPr>
            <c:txPr>
              <a:bodyPr/>
              <a:lstStyle/>
              <a:p>
                <a:pPr>
                  <a:defRPr sz="119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913,2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59-4660-9322-0ADB38260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328192"/>
        <c:axId val="110830336"/>
        <c:axId val="0"/>
      </c:bar3DChart>
      <c:catAx>
        <c:axId val="104328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830336"/>
        <c:crosses val="autoZero"/>
        <c:auto val="1"/>
        <c:lblAlgn val="ctr"/>
        <c:lblOffset val="100"/>
        <c:noMultiLvlLbl val="0"/>
      </c:catAx>
      <c:valAx>
        <c:axId val="110830336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04328192"/>
        <c:crosses val="autoZero"/>
        <c:crossBetween val="between"/>
      </c:valAx>
      <c:spPr>
        <a:noFill/>
        <a:ln w="25296">
          <a:noFill/>
        </a:ln>
      </c:spPr>
    </c:plotArea>
    <c:legend>
      <c:legendPos val="r"/>
      <c:layout>
        <c:manualLayout>
          <c:xMode val="edge"/>
          <c:yMode val="edge"/>
          <c:x val="0.35884968764869307"/>
          <c:y val="0.69114875792041153"/>
          <c:w val="0.47507949225645041"/>
          <c:h val="0.27777830801452841"/>
        </c:manualLayout>
      </c:layout>
      <c:overlay val="0"/>
      <c:txPr>
        <a:bodyPr/>
        <a:lstStyle/>
        <a:p>
          <a:pPr>
            <a:defRPr lang="ru-RU" sz="1091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6602380880243"/>
          <c:y val="0.39677929244655619"/>
          <c:w val="0.26165674352681351"/>
          <c:h val="0.775129108834945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3558504484941403"/>
                  <c:y val="-0.2404293356194380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00" dirty="0"/>
                      <a:t>Жилищное хозяйство</a:t>
                    </a:r>
                    <a:r>
                      <a:rPr lang="ru-RU" sz="1000" b="0" dirty="0"/>
                      <a:t>
</a:t>
                    </a:r>
                    <a:r>
                      <a:rPr lang="ru-RU" sz="1000" b="0" dirty="0" smtClean="0"/>
                      <a:t>88,8 </a:t>
                    </a:r>
                    <a:r>
                      <a:rPr lang="ru-RU" sz="1000" dirty="0"/>
                      <a:t>
</a:t>
                    </a:r>
                    <a:r>
                      <a:rPr lang="ru-RU" sz="1000" dirty="0" smtClean="0"/>
                      <a:t>7%</a:t>
                    </a:r>
                    <a:endParaRPr lang="ru-RU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302909936964878"/>
                      <c:h val="0.292049429450443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1C6-4F59-9A81-3012AD240F40}"/>
                </c:ext>
              </c:extLst>
            </c:dLbl>
            <c:dLbl>
              <c:idx val="1"/>
              <c:layout>
                <c:manualLayout>
                  <c:x val="0.2956605920221218"/>
                  <c:y val="0.183502245176604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77247237948359"/>
                      <c:h val="0.21078274135436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C6-4F59-9A81-3012AD240F40}"/>
                </c:ext>
              </c:extLst>
            </c:dLbl>
            <c:dLbl>
              <c:idx val="2"/>
              <c:layout>
                <c:manualLayout>
                  <c:x val="-0.23122207407859546"/>
                  <c:y val="-0.4562492865801879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00" dirty="0"/>
                      <a:t>Благоустройство
1 </a:t>
                    </a:r>
                    <a:r>
                      <a:rPr lang="ru-RU" sz="1000" dirty="0" smtClean="0"/>
                      <a:t>114,7 </a:t>
                    </a:r>
                    <a:r>
                      <a:rPr lang="ru-RU" sz="1000" dirty="0"/>
                      <a:t>
</a:t>
                    </a:r>
                    <a:r>
                      <a:rPr lang="ru-RU" sz="1000" dirty="0" smtClean="0"/>
                      <a:t>88%</a:t>
                    </a:r>
                    <a:endParaRPr lang="ru-RU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32546091369966"/>
                      <c:h val="0.42319585573112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1C6-4F59-9A81-3012AD240F40}"/>
                </c:ext>
              </c:extLst>
            </c:dLbl>
            <c:dLbl>
              <c:idx val="3"/>
              <c:layout>
                <c:manualLayout>
                  <c:x val="-0.17399457572642141"/>
                  <c:y val="-0.197866159225479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Другие вопросы</a:t>
                    </a:r>
                    <a:r>
                      <a:rPr lang="ru-RU" dirty="0"/>
                      <a:t>
147,3 
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9B-41B5-B379-ABE936632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#,##0.0_ ;[Red]\-#,##0.0\ </c:formatCode>
                <c:ptCount val="3"/>
                <c:pt idx="0">
                  <c:v>88.8</c:v>
                </c:pt>
                <c:pt idx="1">
                  <c:v>70.400000000000006</c:v>
                </c:pt>
                <c:pt idx="2">
                  <c:v>1114.7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6-4F59-9A81-3012AD240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754431325812345E-2"/>
                  <c:y val="-0.246747156298872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1 156,8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3A-4A89-B186-54DD43F0B9AE}"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38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1 273,9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1156.8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A-4A89-B186-54DD43F0B9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67860136752585E-3"/>
                  <c:y val="-0.30101463085298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3A-4A89-B186-54DD43F0B9AE}"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38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1 273,9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A-4A89-B186-54DD43F0B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929536"/>
        <c:axId val="122931072"/>
        <c:axId val="0"/>
      </c:bar3DChart>
      <c:catAx>
        <c:axId val="122929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87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931072"/>
        <c:crosses val="autoZero"/>
        <c:auto val="1"/>
        <c:lblAlgn val="ctr"/>
        <c:lblOffset val="100"/>
        <c:noMultiLvlLbl val="0"/>
      </c:catAx>
      <c:valAx>
        <c:axId val="12293107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2929536"/>
        <c:crosses val="autoZero"/>
        <c:crossBetween val="between"/>
      </c:valAx>
      <c:spPr>
        <a:noFill/>
        <a:ln w="25149">
          <a:noFill/>
        </a:ln>
      </c:spPr>
    </c:plotArea>
    <c:legend>
      <c:legendPos val="r"/>
      <c:layout>
        <c:manualLayout>
          <c:xMode val="edge"/>
          <c:yMode val="edge"/>
          <c:x val="0.31980491985066767"/>
          <c:y val="0.63691125050046726"/>
          <c:w val="0.47507949225645046"/>
          <c:h val="0.27777830801452841"/>
        </c:manualLayout>
      </c:layout>
      <c:overlay val="0"/>
      <c:txPr>
        <a:bodyPr/>
        <a:lstStyle/>
        <a:p>
          <a:pPr>
            <a:defRPr lang="ru-RU" sz="1088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1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52071374785535"/>
          <c:y val="0.241534551716476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Охрана объектов растительного и животного мира  и среды их обитания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 ;[Red]\-#,##0.0\ 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754431325812345E-2"/>
                  <c:y val="-0.246747156298872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64-4B88-972E-A256E28BF3D0}"/>
                </c:ext>
              </c:extLst>
            </c:dLbl>
            <c:spPr>
              <a:noFill/>
              <a:ln w="25247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14,2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4-4B88-972E-A256E28BF3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06710885680843E-3"/>
                  <c:y val="-0.271646713823395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64-4B88-972E-A256E28BF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14,2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4-4B88-972E-A256E28BF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167488"/>
        <c:axId val="123169024"/>
        <c:axId val="0"/>
      </c:bar3DChart>
      <c:catAx>
        <c:axId val="12316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3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169024"/>
        <c:crosses val="autoZero"/>
        <c:auto val="1"/>
        <c:lblAlgn val="ctr"/>
        <c:lblOffset val="100"/>
        <c:noMultiLvlLbl val="0"/>
      </c:catAx>
      <c:valAx>
        <c:axId val="12316902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3167488"/>
        <c:crosses val="autoZero"/>
        <c:crossBetween val="between"/>
      </c:valAx>
      <c:spPr>
        <a:noFill/>
        <a:ln w="25257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36041032132005751"/>
          <c:y val="0.70496172348075692"/>
          <c:w val="0.29776621269980741"/>
          <c:h val="0.24074127097749148"/>
        </c:manualLayout>
      </c:layout>
      <c:overlay val="0"/>
      <c:txPr>
        <a:bodyPr/>
        <a:lstStyle/>
        <a:p>
          <a:pPr>
            <a:defRPr lang="ru-RU" sz="1094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735143442936"/>
          <c:y val="0.2544547602387679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4555937433258501"/>
                  <c:y val="0.1216920960633431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 smtClean="0"/>
                      <a:t>Дошкольное образование</a:t>
                    </a:r>
                  </a:p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b="0" baseline="0" dirty="0" smtClean="0"/>
                  </a:p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baseline="0" dirty="0" smtClean="0"/>
                      <a:t>1 703,0</a:t>
                    </a:r>
                  </a:p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baseline="0" dirty="0" smtClean="0"/>
                      <a:t>20%</a:t>
                    </a:r>
                    <a:endParaRPr lang="ru-RU" b="0" baseline="0" dirty="0"/>
                  </a:p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34261150470461"/>
                      <c:h val="0.27863570714365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94-4295-A863-84EB8D128B04}"/>
                </c:ext>
              </c:extLst>
            </c:dLbl>
            <c:dLbl>
              <c:idx val="1"/>
              <c:layout>
                <c:manualLayout>
                  <c:x val="-0.21682857121556248"/>
                  <c:y val="3.133352442128523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Общее </a:t>
                    </a:r>
                    <a:r>
                      <a:rPr lang="ru-RU" dirty="0"/>
                      <a:t>образование
6 302,0 
</a:t>
                    </a:r>
                    <a:r>
                      <a:rPr lang="ru-RU" dirty="0" smtClean="0"/>
                      <a:t>73%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24970729747975"/>
                      <c:h val="0.229100430921386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4-4295-A863-84EB8D128B04}"/>
                </c:ext>
              </c:extLst>
            </c:dLbl>
            <c:dLbl>
              <c:idx val="2"/>
              <c:layout>
                <c:manualLayout>
                  <c:x val="-0.33297006954930003"/>
                  <c:y val="9.265713921737234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Дополнительное образование детей
378,5 
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1BEC-4F6B-8C93-27118FDF561F}"/>
                </c:ext>
              </c:extLst>
            </c:dLbl>
            <c:dLbl>
              <c:idx val="3"/>
              <c:layout>
                <c:manualLayout>
                  <c:x val="-0.26610000440009651"/>
                  <c:y val="-0.20066562303246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7FD79EA4-4946-4FB1-AFB9-376C7A9DE165}" type="CATEGORYNAME">
                      <a:rPr lang="ru-RU" smtClean="0"/>
                      <a:pPr>
                        <a:defRPr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fld id="{6D177E6C-0831-4606-B692-E49A35127A7B}" type="VALUE">
                      <a:rPr lang="ru-RU" baseline="0" smtClean="0"/>
                      <a:pPr>
                        <a:defRPr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fld id="{DCA52FEC-C71C-4676-9E90-8F2C659BD9DE}" type="PERCENTAGE">
                      <a:rPr lang="ru-RU" baseline="0"/>
                      <a:pPr>
                        <a:defRPr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74648017858836"/>
                      <c:h val="0.287905349018067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94-4295-A863-84EB8D128B04}"/>
                </c:ext>
              </c:extLst>
            </c:dLbl>
            <c:dLbl>
              <c:idx val="4"/>
              <c:layout>
                <c:manualLayout>
                  <c:x val="0.26624297099196159"/>
                  <c:y val="-0.1192826729774687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Другие вопросы в области образования
112,0 
</a:t>
                    </a: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4198398160199"/>
                      <c:h val="0.280804716788573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4-4295-A863-84EB8D128B04}"/>
                </c:ext>
              </c:extLst>
            </c:dLbl>
            <c:dLbl>
              <c:idx val="5"/>
              <c:layout>
                <c:manualLayout>
                  <c:x val="1.9356581146141277E-3"/>
                  <c:y val="-0.212560793358730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AC-400A-97F2-BB0607E5F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
</c:v>
                </c:pt>
                <c:pt idx="1">
                  <c:v>Общее образование
</c:v>
                </c:pt>
                <c:pt idx="2">
                  <c:v>Дополнительное образование детей
</c:v>
                </c:pt>
                <c:pt idx="3">
                  <c:v>Молодежная политика и оздоровление детей
</c:v>
                </c:pt>
                <c:pt idx="4">
                  <c:v>Другие вопросы в области образования
</c:v>
                </c:pt>
              </c:strCache>
            </c:strRef>
          </c:cat>
          <c:val>
            <c:numRef>
              <c:f>Лист1!$B$2:$B$6</c:f>
              <c:numCache>
                <c:formatCode>#,##0.0_ ;[Red]\-#,##0.0\ </c:formatCode>
                <c:ptCount val="5"/>
                <c:pt idx="0">
                  <c:v>1703</c:v>
                </c:pt>
                <c:pt idx="1">
                  <c:v>6302</c:v>
                </c:pt>
                <c:pt idx="2">
                  <c:v>378.5</c:v>
                </c:pt>
                <c:pt idx="3">
                  <c:v>63.5</c:v>
                </c:pt>
                <c:pt idx="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874252116234074E-3"/>
                  <c:y val="-0.262775177578327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2 499,3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57-4EC6-A56C-556F97AFD571}"/>
                </c:ext>
              </c:extLst>
            </c:dLbl>
            <c:spPr>
              <a:noFill/>
              <a:ln w="25129">
                <a:noFill/>
              </a:ln>
            </c:spPr>
            <c:txPr>
              <a:bodyPr/>
              <a:lstStyle/>
              <a:p>
                <a:pPr>
                  <a:defRPr sz="138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8 640,9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2499.3000000000002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7-4EC6-A56C-556F97AFD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67860136752585E-3"/>
                  <c:y val="-0.30101463085298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6 141,6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57-4EC6-A56C-556F97AFD571}"/>
                </c:ext>
              </c:extLst>
            </c:dLbl>
            <c:numFmt formatCode="#,##0.0" sourceLinked="0"/>
            <c:spPr>
              <a:noFill/>
              <a:ln w="25129">
                <a:noFill/>
              </a:ln>
            </c:spPr>
            <c:txPr>
              <a:bodyPr/>
              <a:lstStyle/>
              <a:p>
                <a:pPr>
                  <a:defRPr sz="138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8 640,9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6141.6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57-4EC6-A56C-556F97AFD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201792"/>
        <c:axId val="122863616"/>
        <c:axId val="0"/>
      </c:bar3DChart>
      <c:catAx>
        <c:axId val="123201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87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863616"/>
        <c:crosses val="autoZero"/>
        <c:auto val="1"/>
        <c:lblAlgn val="ctr"/>
        <c:lblOffset val="100"/>
        <c:noMultiLvlLbl val="0"/>
      </c:catAx>
      <c:valAx>
        <c:axId val="122863616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3201792"/>
        <c:crosses val="autoZero"/>
        <c:crossBetween val="between"/>
      </c:valAx>
      <c:spPr>
        <a:noFill/>
        <a:ln w="25189">
          <a:noFill/>
        </a:ln>
      </c:spPr>
    </c:plotArea>
    <c:legend>
      <c:legendPos val="r"/>
      <c:layout>
        <c:manualLayout>
          <c:xMode val="edge"/>
          <c:yMode val="edge"/>
          <c:x val="0.28020761228651475"/>
          <c:y val="0.66426946631671058"/>
          <c:w val="0.51855291284465721"/>
          <c:h val="0.28571412948381458"/>
        </c:manualLayout>
      </c:layout>
      <c:overlay val="0"/>
      <c:txPr>
        <a:bodyPr/>
        <a:lstStyle/>
        <a:p>
          <a:pPr>
            <a:defRPr lang="ru-RU" sz="1088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68528295567803"/>
          <c:y val="6.1000773226995299E-2"/>
          <c:w val="0.87160654692213702"/>
          <c:h val="0.794122875236084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799524690493303E-2"/>
                  <c:y val="-0.15074568028383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53499290677104"/>
                      <c:h val="4.5640441660328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97-40EC-9F27-89E4A54BE1BD}"/>
                </c:ext>
              </c:extLst>
            </c:dLbl>
            <c:dLbl>
              <c:idx val="1"/>
              <c:layout>
                <c:manualLayout>
                  <c:x val="8.5682408073820635E-3"/>
                  <c:y val="-0.20004649756957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43729694606883E-2"/>
                      <c:h val="5.6401268945695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97-40EC-9F27-89E4A54BE1BD}"/>
                </c:ext>
              </c:extLst>
            </c:dLbl>
            <c:dLbl>
              <c:idx val="2"/>
              <c:layout>
                <c:manualLayout>
                  <c:x val="1.3530048593634523E-2"/>
                  <c:y val="-0.2684263111475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43729694606883E-2"/>
                      <c:h val="5.6401268945695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297-40EC-9F27-89E4A54BE1BD}"/>
                </c:ext>
              </c:extLst>
            </c:dLbl>
            <c:dLbl>
              <c:idx val="3"/>
              <c:layout>
                <c:manualLayout>
                  <c:x val="1.0497223335893435E-2"/>
                  <c:y val="-0.32553796048786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97-40EC-9F27-89E4A54BE1BD}"/>
                </c:ext>
              </c:extLst>
            </c:dLbl>
            <c:dLbl>
              <c:idx val="4"/>
              <c:layout>
                <c:manualLayout>
                  <c:x val="1.2565733437025516E-2"/>
                  <c:y val="-0.37462448115029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297-40EC-9F27-89E4A54BE1BD}"/>
                </c:ext>
              </c:extLst>
            </c:dLbl>
            <c:dLbl>
              <c:idx val="5"/>
              <c:layout>
                <c:manualLayout>
                  <c:x val="9.2592368963833067E-3"/>
                  <c:y val="-0.39217661400140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97-40EC-9F27-89E4A54BE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факт</c:v>
                </c:pt>
                <c:pt idx="1">
                  <c:v>2022 год 
факт</c:v>
                </c:pt>
                <c:pt idx="2">
                  <c:v>2023 год 
ожидаемое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
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75674.600000000006</c:v>
                </c:pt>
                <c:pt idx="1">
                  <c:v>83591.399999999994</c:v>
                </c:pt>
                <c:pt idx="2">
                  <c:v>93014.1</c:v>
                </c:pt>
                <c:pt idx="3">
                  <c:v>100712.4</c:v>
                </c:pt>
                <c:pt idx="4">
                  <c:v>107372.6</c:v>
                </c:pt>
                <c:pt idx="5">
                  <c:v>114810.6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97-40EC-9F27-89E4A54BE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857272"/>
        <c:axId val="411858056"/>
        <c:axId val="0"/>
      </c:bar3DChart>
      <c:catAx>
        <c:axId val="411857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8056"/>
        <c:crosses val="autoZero"/>
        <c:auto val="1"/>
        <c:lblAlgn val="ctr"/>
        <c:lblOffset val="100"/>
        <c:noMultiLvlLbl val="0"/>
      </c:catAx>
      <c:valAx>
        <c:axId val="411858056"/>
        <c:scaling>
          <c:orientation val="minMax"/>
          <c:max val="120000"/>
          <c:min val="6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7272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72234506799135"/>
          <c:y val="0.22986797763211492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31989111643421736"/>
                  <c:y val="-0.143223697738260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34272614695929"/>
                      <c:h val="0.53397871865611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94-4295-A863-84EB8D128B04}"/>
                </c:ext>
              </c:extLst>
            </c:dLbl>
            <c:dLbl>
              <c:idx val="1"/>
              <c:layout>
                <c:manualLayout>
                  <c:x val="-0.19572554269037859"/>
                  <c:y val="-0.121485633614869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949087635249202"/>
                      <c:h val="0.41416371958676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4-4295-A863-84EB8D128B04}"/>
                </c:ext>
              </c:extLst>
            </c:dLbl>
            <c:dLbl>
              <c:idx val="2"/>
              <c:layout>
                <c:manualLayout>
                  <c:x val="-0.33842284405789569"/>
                  <c:y val="-6.1115682310968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1787931667667"/>
                      <c:h val="0.3591303254015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94-4295-A863-84EB8D128B04}"/>
                </c:ext>
              </c:extLst>
            </c:dLbl>
            <c:dLbl>
              <c:idx val="3"/>
              <c:layout>
                <c:manualLayout>
                  <c:x val="-0.32556094194662144"/>
                  <c:y val="-0.10056772651738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63354925904122"/>
                      <c:h val="0.23942021693434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94-4295-A863-84EB8D128B04}"/>
                </c:ext>
              </c:extLst>
            </c:dLbl>
            <c:dLbl>
              <c:idx val="4"/>
              <c:layout>
                <c:manualLayout>
                  <c:x val="-0.22950131609308366"/>
                  <c:y val="-0.2631245759927384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4191875566137"/>
                      <c:h val="0.2972113037805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4-4295-A863-84EB8D128B04}"/>
                </c:ext>
              </c:extLst>
            </c:dLbl>
            <c:dLbl>
              <c:idx val="5"/>
              <c:layout>
                <c:manualLayout>
                  <c:x val="1.9356581146141277E-3"/>
                  <c:y val="-0.212560793358730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44-4E5A-8624-881DFA66D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
</c:v>
                </c:pt>
                <c:pt idx="1">
                  <c:v>Другие вопросы в области культуры,  кинематографии
</c:v>
                </c:pt>
              </c:strCache>
            </c:strRef>
          </c:cat>
          <c:val>
            <c:numRef>
              <c:f>Лист1!$B$2:$B$3</c:f>
              <c:numCache>
                <c:formatCode>#,##0.0_ ;[Red]\-#,##0.0\ </c:formatCode>
                <c:ptCount val="2"/>
                <c:pt idx="0">
                  <c:v>721.1</c:v>
                </c:pt>
                <c:pt idx="1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9543212009545E-2"/>
                  <c:y val="-0.262775177578327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7E-4D52-BC72-BB6105BF9E1B}"/>
                </c:ext>
              </c:extLst>
            </c:dLbl>
            <c:spPr>
              <a:noFill/>
              <a:ln w="25187">
                <a:noFill/>
              </a:ln>
            </c:spPr>
            <c:txPr>
              <a:bodyPr/>
              <a:lstStyle/>
              <a:p>
                <a:pPr>
                  <a:defRPr sz="138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835,7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E-4D52-BC72-BB6105BF9E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67860136752585E-3"/>
                  <c:y val="-0.30101463085298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7E-4D52-BC72-BB6105BF9E1B}"/>
                </c:ext>
              </c:extLst>
            </c:dLbl>
            <c:numFmt formatCode="#,##0.0" sourceLinked="0"/>
            <c:spPr>
              <a:noFill/>
              <a:ln w="25187">
                <a:noFill/>
              </a:ln>
            </c:spPr>
            <c:txPr>
              <a:bodyPr/>
              <a:lstStyle/>
              <a:p>
                <a:pPr>
                  <a:defRPr sz="138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835,7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7E-4D52-BC72-BB6105BF9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81504"/>
        <c:axId val="129383040"/>
        <c:axId val="0"/>
      </c:bar3DChart>
      <c:catAx>
        <c:axId val="12938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383040"/>
        <c:crosses val="autoZero"/>
        <c:auto val="1"/>
        <c:lblAlgn val="ctr"/>
        <c:lblOffset val="100"/>
        <c:noMultiLvlLbl val="0"/>
      </c:catAx>
      <c:valAx>
        <c:axId val="12938304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9381504"/>
        <c:crosses val="autoZero"/>
        <c:crossBetween val="between"/>
      </c:valAx>
      <c:spPr>
        <a:noFill/>
        <a:ln w="25189">
          <a:noFill/>
        </a:ln>
      </c:spPr>
    </c:plotArea>
    <c:legend>
      <c:legendPos val="r"/>
      <c:layout>
        <c:manualLayout>
          <c:xMode val="edge"/>
          <c:yMode val="edge"/>
          <c:x val="0.26016673806956125"/>
          <c:y val="0.6782556867891516"/>
          <c:w val="0.51855283567978028"/>
          <c:h val="0.28571412948381458"/>
        </c:manualLayout>
      </c:layout>
      <c:overlay val="0"/>
      <c:txPr>
        <a:bodyPr/>
        <a:lstStyle/>
        <a:p>
          <a:pPr>
            <a:defRPr lang="ru-RU" sz="1091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09008072104198"/>
          <c:y val="0.39677929244655619"/>
          <c:w val="0.47528097015545012"/>
          <c:h val="0.77512915231641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6584442745132336"/>
                  <c:y val="-0.198422385410634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Пенсионное обеспечение</a:t>
                    </a:r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/>
                      <a:t>
</a:t>
                    </a:r>
                    <a:r>
                      <a:rPr lang="ru-RU" b="1" dirty="0" smtClean="0"/>
                      <a:t>17,0 </a:t>
                    </a:r>
                    <a:r>
                      <a:rPr lang="ru-RU" b="1" dirty="0"/>
                      <a:t>
</a:t>
                    </a:r>
                    <a:r>
                      <a:rPr lang="ru-RU" b="1" dirty="0" smtClean="0"/>
                      <a:t>7%</a:t>
                    </a:r>
                    <a:endParaRPr lang="ru-RU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01998359520338"/>
                      <c:h val="0.30907424983377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1C6-4F59-9A81-3012AD240F40}"/>
                </c:ext>
              </c:extLst>
            </c:dLbl>
            <c:dLbl>
              <c:idx val="1"/>
              <c:layout>
                <c:manualLayout>
                  <c:x val="0.26864656882095844"/>
                  <c:y val="0.129581630847435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32257813278476"/>
                      <c:h val="0.340160320641282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C6-4F59-9A81-3012AD240F40}"/>
                </c:ext>
              </c:extLst>
            </c:dLbl>
            <c:dLbl>
              <c:idx val="2"/>
              <c:layout>
                <c:manualLayout>
                  <c:x val="-0.1661745030693989"/>
                  <c:y val="-0.19790929369624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32551365999424"/>
                      <c:h val="0.26997203633399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1C6-4F59-9A81-3012AD240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
</c:v>
                </c:pt>
                <c:pt idx="1">
                  <c:v>Социальное обеспечение населения
</c:v>
                </c:pt>
                <c:pt idx="2">
                  <c:v>Охрана семьи и детства
</c:v>
                </c:pt>
              </c:strCache>
            </c:strRef>
          </c:cat>
          <c:val>
            <c:numRef>
              <c:f>Лист1!$B$2:$B$4</c:f>
              <c:numCache>
                <c:formatCode>#,##0.0_ ;[Red]\-#,##0.0\ </c:formatCode>
                <c:ptCount val="3"/>
                <c:pt idx="0">
                  <c:v>17</c:v>
                </c:pt>
                <c:pt idx="1">
                  <c:v>49.9</c:v>
                </c:pt>
                <c:pt idx="2">
                  <c:v>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6-4F59-9A81-3012AD240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90062633220657E-2"/>
                  <c:y val="-0.281610246439445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B6-4D43-AECA-543357BB88D1}"/>
                </c:ext>
              </c:extLst>
            </c:dLbl>
            <c:spPr>
              <a:noFill/>
              <a:ln w="25242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252,0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6-4D43-AECA-543357BB88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67769223413472E-3"/>
                  <c:y val="-0.301015895627659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B6-4D43-AECA-543357BB88D1}"/>
                </c:ext>
              </c:extLst>
            </c:dLbl>
            <c:spPr>
              <a:noFill/>
              <a:ln w="25242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252,0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B6-4D43-AECA-543357BB8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144192"/>
        <c:axId val="135145728"/>
        <c:axId val="0"/>
      </c:bar3DChart>
      <c:catAx>
        <c:axId val="135144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2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145728"/>
        <c:crosses val="autoZero"/>
        <c:auto val="1"/>
        <c:lblAlgn val="ctr"/>
        <c:lblOffset val="100"/>
        <c:noMultiLvlLbl val="0"/>
      </c:catAx>
      <c:valAx>
        <c:axId val="13514572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5144192"/>
        <c:crosses val="autoZero"/>
        <c:crossBetween val="between"/>
      </c:valAx>
      <c:spPr>
        <a:noFill/>
        <a:ln w="25257">
          <a:noFill/>
        </a:ln>
      </c:spPr>
    </c:plotArea>
    <c:legend>
      <c:legendPos val="r"/>
      <c:layout>
        <c:manualLayout>
          <c:xMode val="edge"/>
          <c:yMode val="edge"/>
          <c:x val="0.31044754493407628"/>
          <c:y val="0.69137888067021924"/>
          <c:w val="0.47507949225645046"/>
          <c:h val="0.27777830801452841"/>
        </c:manualLayout>
      </c:layout>
      <c:overlay val="0"/>
      <c:txPr>
        <a:bodyPr/>
        <a:lstStyle/>
        <a:p>
          <a:pPr>
            <a:defRPr lang="ru-RU" sz="1093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6751973254909"/>
          <c:y val="0.13717611623399867"/>
          <c:w val="0.46861742542750134"/>
          <c:h val="0.8089332666740737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01527710708749"/>
          <c:y val="0.16648005537769323"/>
          <c:w val="0.46861742542750134"/>
          <c:h val="0.808933266674073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7028080120572945E-3"/>
                  <c:y val="-0.31844463081337848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2395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426,1</a:t>
                    </a:r>
                    <a:r>
                      <a:rPr lang="en-US" sz="2395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Times New Roman"/>
                      </a:rPr>
                      <a:t>  </a:t>
                    </a:r>
                    <a:r>
                      <a:rPr lang="en-US" sz="1795" b="0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(100%)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0F-4624-B7FE-FB65FE13B1D2}"/>
                </c:ext>
              </c:extLst>
            </c:dLbl>
            <c:spPr>
              <a:noFill/>
              <a:ln w="25404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</c:v>
                </c:pt>
              </c:strCache>
            </c:strRef>
          </c:cat>
          <c:val>
            <c:numRef>
              <c:f>Лист1!$B$2</c:f>
              <c:numCache>
                <c:formatCode>#,##0.0_ ;[Red]\-#,##0.0\ </c:formatCode>
                <c:ptCount val="1"/>
                <c:pt idx="0">
                  <c:v>604.79999999999995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F-4624-B7FE-FB65FE13B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90062633220657E-2"/>
                  <c:y val="-0.281610246439445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09-46AD-85E4-9BBB6AD8100A}"/>
                </c:ext>
              </c:extLst>
            </c:dLbl>
            <c:spPr>
              <a:noFill/>
              <a:ln w="25242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 426,1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9-46AD-85E4-9BBB6AD810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362890694978475E-3"/>
                  <c:y val="-0.301015895627659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74089560919655E-2"/>
                      <c:h val="0.25799700119139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C09-46AD-85E4-9BBB6AD8100A}"/>
                </c:ext>
              </c:extLst>
            </c:dLbl>
            <c:spPr>
              <a:noFill/>
              <a:ln w="25242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 426,1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09-46AD-85E4-9BBB6AD81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713344"/>
        <c:axId val="138727424"/>
        <c:axId val="0"/>
      </c:bar3DChart>
      <c:catAx>
        <c:axId val="138713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2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727424"/>
        <c:crosses val="autoZero"/>
        <c:auto val="1"/>
        <c:lblAlgn val="ctr"/>
        <c:lblOffset val="100"/>
        <c:noMultiLvlLbl val="0"/>
      </c:catAx>
      <c:valAx>
        <c:axId val="13872742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8713344"/>
        <c:crosses val="autoZero"/>
        <c:crossBetween val="between"/>
      </c:valAx>
      <c:spPr>
        <a:noFill/>
        <a:ln w="25257">
          <a:noFill/>
        </a:ln>
      </c:spPr>
    </c:plotArea>
    <c:legend>
      <c:legendPos val="r"/>
      <c:layout>
        <c:manualLayout>
          <c:xMode val="edge"/>
          <c:yMode val="edge"/>
          <c:x val="0.26830126935887411"/>
          <c:y val="0.69137888067021924"/>
          <c:w val="0.47507949225645046"/>
          <c:h val="0.27777830801452841"/>
        </c:manualLayout>
      </c:layout>
      <c:overlay val="0"/>
      <c:txPr>
        <a:bodyPr/>
        <a:lstStyle/>
        <a:p>
          <a:pPr>
            <a:defRPr lang="ru-RU" sz="1093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59554095098576"/>
          <c:y val="0.22487084768359067"/>
          <c:w val="0.49484775933921993"/>
          <c:h val="0.726627596933674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5620077882760506"/>
                  <c:y val="-0.169010489880602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744568785286484"/>
                      <c:h val="0.228104214314392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5D4-438F-A293-BC4E8A92B4D1}"/>
                </c:ext>
              </c:extLst>
            </c:dLbl>
            <c:dLbl>
              <c:idx val="1"/>
              <c:layout>
                <c:manualLayout>
                  <c:x val="-0.22078118214137823"/>
                  <c:y val="-0.15493212021746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591679207360797"/>
                      <c:h val="0.28219078059512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D4-438F-A293-BC4E8A92B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Телевидение и радиовещание</c:v>
                </c:pt>
                <c:pt idx="1">
                  <c:v>Периодическая печать и издательства</c:v>
                </c:pt>
              </c:strCache>
            </c:strRef>
          </c:cat>
          <c:val>
            <c:numRef>
              <c:f>Лист1!$B$2:$B$3</c:f>
              <c:numCache>
                <c:formatCode>#,##0.0_ ;[Red]\-#,##0.0\ </c:formatCode>
                <c:ptCount val="2"/>
                <c:pt idx="0">
                  <c:v>19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D2-4E09-9D4B-9976DBA28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10">
          <a:noFill/>
        </a:ln>
      </c:spPr>
    </c:plotArea>
    <c:plotVisOnly val="1"/>
    <c:dispBlanksAs val="zero"/>
    <c:showDLblsOverMax val="0"/>
  </c:chart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371144789109726E-2"/>
                  <c:y val="-0.287425597224075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74-4BD8-AE8B-EE8AA62A479A}"/>
                </c:ext>
              </c:extLst>
            </c:dLbl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39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66,4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"-"?\ _₽_-;_-@_-</c:formatCode>
                <c:ptCount val="1"/>
                <c:pt idx="0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4-4BD8-AE8B-EE8AA62A47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Всего расходов 66,4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74-4BD8-AE8B-EE8AA62A4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838784"/>
        <c:axId val="138840320"/>
        <c:axId val="0"/>
      </c:bar3DChart>
      <c:catAx>
        <c:axId val="138838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5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840320"/>
        <c:crosses val="autoZero"/>
        <c:auto val="1"/>
        <c:lblAlgn val="ctr"/>
        <c:lblOffset val="100"/>
        <c:noMultiLvlLbl val="0"/>
      </c:catAx>
      <c:valAx>
        <c:axId val="13884032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8838784"/>
        <c:crosses val="autoZero"/>
        <c:crossBetween val="between"/>
      </c:valAx>
      <c:spPr>
        <a:noFill/>
        <a:ln w="25296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31981433899709916"/>
          <c:y val="0.69114875792041153"/>
          <c:w val="0.47507949225645041"/>
          <c:h val="0.27777830801452841"/>
        </c:manualLayout>
      </c:layout>
      <c:overlay val="0"/>
      <c:txPr>
        <a:bodyPr/>
        <a:lstStyle/>
        <a:p>
          <a:pPr>
            <a:defRPr lang="ru-RU" sz="1095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9056.42</c:v>
                </c:pt>
                <c:pt idx="1">
                  <c:v>11713.6</c:v>
                </c:pt>
                <c:pt idx="2">
                  <c:v>13300.5</c:v>
                </c:pt>
                <c:pt idx="3">
                  <c:v>11693.9</c:v>
                </c:pt>
                <c:pt idx="4">
                  <c:v>10991.1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D-4155-B90B-8F4A01A14F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7.71604938271599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8D-4155-B90B-8F4A01A14F97}"/>
                </c:ext>
              </c:extLst>
            </c:dLbl>
            <c:dLbl>
              <c:idx val="4"/>
              <c:layout>
                <c:manualLayout>
                  <c:x val="6.1728395061728392E-3"/>
                  <c:y val="2.8060332808802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8D-4155-B90B-8F4A01A14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52.08</c:v>
                </c:pt>
                <c:pt idx="1">
                  <c:v>60.93</c:v>
                </c:pt>
                <c:pt idx="2">
                  <c:v>229.08</c:v>
                </c:pt>
                <c:pt idx="3">
                  <c:v>279</c:v>
                </c:pt>
                <c:pt idx="4">
                  <c:v>233.08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8D-4155-B90B-8F4A01A14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7344240"/>
        <c:axId val="460024032"/>
        <c:axId val="0"/>
      </c:bar3DChart>
      <c:catAx>
        <c:axId val="45734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24032"/>
        <c:crosses val="autoZero"/>
        <c:auto val="1"/>
        <c:lblAlgn val="ctr"/>
        <c:lblOffset val="100"/>
        <c:noMultiLvlLbl val="0"/>
      </c:catAx>
      <c:valAx>
        <c:axId val="4600240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734424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781485817815117E-3"/>
                  <c:y val="-0.23281803680188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38-45D9-8840-7DE46B8A358E}"/>
                </c:ext>
              </c:extLst>
            </c:dLbl>
            <c:dLbl>
              <c:idx val="1"/>
              <c:layout>
                <c:manualLayout>
                  <c:x val="9.9772033876577813E-3"/>
                  <c:y val="-0.3734322844725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198383566874445E-2"/>
                      <c:h val="6.1006427336853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38-45D9-8840-7DE46B8A358E}"/>
                </c:ext>
              </c:extLst>
            </c:dLbl>
            <c:dLbl>
              <c:idx val="2"/>
              <c:layout>
                <c:manualLayout>
                  <c:x val="1.9561715364959448E-2"/>
                  <c:y val="-0.41890784937660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862989582354099E-2"/>
                      <c:h val="6.87050526724228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038-45D9-8840-7DE46B8A358E}"/>
                </c:ext>
              </c:extLst>
            </c:dLbl>
            <c:dLbl>
              <c:idx val="3"/>
              <c:layout>
                <c:manualLayout>
                  <c:x val="1.0727867843743757E-2"/>
                  <c:y val="-0.29416445436410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38-45D9-8840-7DE46B8A358E}"/>
                </c:ext>
              </c:extLst>
            </c:dLbl>
            <c:dLbl>
              <c:idx val="4"/>
              <c:layout>
                <c:manualLayout>
                  <c:x val="1.6578286173331069E-2"/>
                  <c:y val="-0.30823979756809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38-45D9-8840-7DE46B8A358E}"/>
                </c:ext>
              </c:extLst>
            </c:dLbl>
            <c:dLbl>
              <c:idx val="5"/>
              <c:layout>
                <c:manualLayout>
                  <c:x val="1.2508118756035554E-2"/>
                  <c:y val="-0.27998184695896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72565441446674E-2"/>
                      <c:h val="5.29107876902566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38-45D9-8840-7DE46B8A3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факт</c:v>
                </c:pt>
                <c:pt idx="1">
                  <c:v>2022 год 
факт</c:v>
                </c:pt>
                <c:pt idx="2">
                  <c:v>2023 год 
ожидаемое</c:v>
                </c:pt>
                <c:pt idx="3">
                  <c:v>2024  год 
прогноз</c:v>
                </c:pt>
                <c:pt idx="4">
                  <c:v>2025 год  
прогноз</c:v>
                </c:pt>
                <c:pt idx="5">
                  <c:v>2026 год  
прогноз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350</c:v>
                </c:pt>
                <c:pt idx="1">
                  <c:v>633.79999999999995</c:v>
                </c:pt>
                <c:pt idx="2">
                  <c:v>721.38</c:v>
                </c:pt>
                <c:pt idx="3">
                  <c:v>469.52</c:v>
                </c:pt>
                <c:pt idx="4">
                  <c:v>478.3</c:v>
                </c:pt>
                <c:pt idx="5">
                  <c:v>432.86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38-45D9-8840-7DE46B8A3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860016"/>
        <c:axId val="411859232"/>
        <c:axId val="0"/>
      </c:bar3DChart>
      <c:catAx>
        <c:axId val="41186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9232"/>
        <c:crosses val="autoZero"/>
        <c:auto val="1"/>
        <c:lblAlgn val="ctr"/>
        <c:lblOffset val="100"/>
        <c:noMultiLvlLbl val="0"/>
      </c:catAx>
      <c:valAx>
        <c:axId val="411859232"/>
        <c:scaling>
          <c:orientation val="minMax"/>
          <c:max val="8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6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021487694685728E-2"/>
          <c:y val="1.8312281541367197E-2"/>
          <c:w val="0.91779390174938336"/>
          <c:h val="0.881846461504277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554977600650888E-3"/>
                  <c:y val="-0.24223102194994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AF-476A-A6FC-C7DA292C8151}"/>
                </c:ext>
              </c:extLst>
            </c:dLbl>
            <c:dLbl>
              <c:idx val="1"/>
              <c:layout>
                <c:manualLayout>
                  <c:x val="4.4372680395577948E-3"/>
                  <c:y val="-0.28443565794276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AF-476A-A6FC-C7DA292C8151}"/>
                </c:ext>
              </c:extLst>
            </c:dLbl>
            <c:dLbl>
              <c:idx val="2"/>
              <c:layout>
                <c:manualLayout>
                  <c:x val="9.9034526656603741E-3"/>
                  <c:y val="-0.32058580792610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AF-476A-A6FC-C7DA292C8151}"/>
                </c:ext>
              </c:extLst>
            </c:dLbl>
            <c:dLbl>
              <c:idx val="3"/>
              <c:layout>
                <c:manualLayout>
                  <c:x val="7.612145016468415E-3"/>
                  <c:y val="-0.36265157046042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AF-476A-A6FC-C7DA292C8151}"/>
                </c:ext>
              </c:extLst>
            </c:dLbl>
            <c:dLbl>
              <c:idx val="4"/>
              <c:layout>
                <c:manualLayout>
                  <c:x val="7.9332246291765416E-3"/>
                  <c:y val="-0.40731248115288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AF-476A-A6FC-C7DA292C8151}"/>
                </c:ext>
              </c:extLst>
            </c:dLbl>
            <c:dLbl>
              <c:idx val="5"/>
              <c:layout>
                <c:manualLayout>
                  <c:x val="1.0585394438211864E-2"/>
                  <c:y val="-0.43132846350405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3AF-476A-A6FC-C7DA292C8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факт</c:v>
                </c:pt>
                <c:pt idx="1">
                  <c:v>2022 год 
факт</c:v>
                </c:pt>
                <c:pt idx="2">
                  <c:v>2023  год 
ожидаемое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
прогноз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38.53</c:v>
                </c:pt>
                <c:pt idx="1">
                  <c:v>40.67</c:v>
                </c:pt>
                <c:pt idx="2">
                  <c:v>43.36</c:v>
                </c:pt>
                <c:pt idx="3">
                  <c:v>44.85</c:v>
                </c:pt>
                <c:pt idx="4">
                  <c:v>46.28</c:v>
                </c:pt>
                <c:pt idx="5">
                  <c:v>47.42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AF-476A-A6FC-C7DA292C8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0051208"/>
        <c:axId val="460054736"/>
        <c:axId val="0"/>
      </c:bar3DChart>
      <c:catAx>
        <c:axId val="460051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54736"/>
        <c:crosses val="autoZero"/>
        <c:auto val="1"/>
        <c:lblAlgn val="ctr"/>
        <c:lblOffset val="100"/>
        <c:noMultiLvlLbl val="0"/>
      </c:catAx>
      <c:valAx>
        <c:axId val="460054736"/>
        <c:scaling>
          <c:orientation val="minMax"/>
          <c:max val="50"/>
          <c:min val="3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spPr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51208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130849837995705E-2"/>
          <c:y val="2.0062098363339744E-2"/>
          <c:w val="0.79675193094487073"/>
          <c:h val="0.83920207696220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E6FA6"/>
            </a:solidFill>
          </c:spPr>
          <c:invertIfNegative val="0"/>
          <c:dLbls>
            <c:dLbl>
              <c:idx val="0"/>
              <c:layout>
                <c:manualLayout>
                  <c:x val="-6.1345840800297547E-3"/>
                  <c:y val="-2.0885837246153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7B-4B27-A087-7A19834BEB58}"/>
                </c:ext>
              </c:extLst>
            </c:dLbl>
            <c:dLbl>
              <c:idx val="1"/>
              <c:layout>
                <c:manualLayout>
                  <c:x val="-1.3802814180066949E-2"/>
                  <c:y val="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B-4B27-A087-7A19834BEB58}"/>
                </c:ext>
              </c:extLst>
            </c:dLbl>
            <c:dLbl>
              <c:idx val="2"/>
              <c:layout>
                <c:manualLayout>
                  <c:x val="-2.6071982340126459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A7B-4B27-A087-7A19834BEB58}"/>
                </c:ext>
              </c:extLst>
            </c:dLbl>
            <c:dLbl>
              <c:idx val="3"/>
              <c:layout>
                <c:manualLayout>
                  <c:x val="-3.3642748216431699E-2"/>
                  <c:y val="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B-4B27-A087-7A19834BEB58}"/>
                </c:ext>
              </c:extLst>
            </c:dLbl>
            <c:dLbl>
              <c:idx val="4"/>
              <c:layout>
                <c:manualLayout>
                  <c:x val="-2.592579652109098E-2"/>
                  <c:y val="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A7B-4B27-A087-7A19834BEB58}"/>
                </c:ext>
              </c:extLst>
            </c:dLbl>
            <c:dLbl>
              <c:idx val="5"/>
              <c:layout>
                <c:manualLayout>
                  <c:x val="-1.1118185884379517E-2"/>
                  <c:y val="4.8579787431026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A7B-4B27-A087-7A19834BEB58}"/>
                </c:ext>
              </c:extLst>
            </c:dLbl>
            <c:dLbl>
              <c:idx val="6"/>
              <c:layout>
                <c:manualLayout>
                  <c:x val="-1.1952451170538147E-2"/>
                  <c:y val="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A7B-4B27-A087-7A19834B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 год исполнение</c:v>
                </c:pt>
                <c:pt idx="1">
                  <c:v>2021 год исполнение</c:v>
                </c:pt>
                <c:pt idx="2">
                  <c:v>2022 год исполнение</c:v>
                </c:pt>
                <c:pt idx="3">
                  <c:v>2023 год 
ожидаемое исполнение</c:v>
                </c:pt>
                <c:pt idx="4">
                  <c:v>2024 год 
прогноз</c:v>
                </c:pt>
                <c:pt idx="5">
                  <c:v>2025 год 
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 formatCode="General">
                  <c:v>8598.2000000000007</c:v>
                </c:pt>
                <c:pt idx="1">
                  <c:v>9052.5</c:v>
                </c:pt>
                <c:pt idx="2">
                  <c:v>10965</c:v>
                </c:pt>
                <c:pt idx="3">
                  <c:v>13302.4</c:v>
                </c:pt>
                <c:pt idx="4">
                  <c:v>13664.4</c:v>
                </c:pt>
                <c:pt idx="5">
                  <c:v>13329.3</c:v>
                </c:pt>
                <c:pt idx="6">
                  <c:v>12703.6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7B-4B27-A087-7A19834BEB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5BA7AD"/>
            </a:solidFill>
          </c:spPr>
          <c:invertIfNegative val="0"/>
          <c:dLbls>
            <c:dLbl>
              <c:idx val="0"/>
              <c:layout>
                <c:manualLayout>
                  <c:x val="2.1471044280104171E-2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A7B-4B27-A087-7A19834BEB58}"/>
                </c:ext>
              </c:extLst>
            </c:dLbl>
            <c:dLbl>
              <c:idx val="1"/>
              <c:layout>
                <c:manualLayout>
                  <c:x val="3.52738584601710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A7B-4B27-A087-7A19834BEB58}"/>
                </c:ext>
              </c:extLst>
            </c:dLbl>
            <c:dLbl>
              <c:idx val="2"/>
              <c:layout>
                <c:manualLayout>
                  <c:x val="1.2269168160059509E-2"/>
                  <c:y val="-1.0636183134890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A7B-4B27-A087-7A19834BEB58}"/>
                </c:ext>
              </c:extLst>
            </c:dLbl>
            <c:dLbl>
              <c:idx val="3"/>
              <c:layout>
                <c:manualLayout>
                  <c:x val="1.3631082766698058E-3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A7B-4B27-A087-7A19834BEB58}"/>
                </c:ext>
              </c:extLst>
            </c:dLbl>
            <c:dLbl>
              <c:idx val="4"/>
              <c:layout>
                <c:manualLayout>
                  <c:x val="1.04544715236782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A7B-4B27-A087-7A19834BEB58}"/>
                </c:ext>
              </c:extLst>
            </c:dLbl>
            <c:dLbl>
              <c:idx val="5"/>
              <c:layout>
                <c:manualLayout>
                  <c:x val="4.94625225951213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A7B-4B27-A087-7A19834BEB58}"/>
                </c:ext>
              </c:extLst>
            </c:dLbl>
            <c:dLbl>
              <c:idx val="6"/>
              <c:layout>
                <c:manualLayout>
                  <c:x val="1.8152985143592055E-2"/>
                  <c:y val="6.7144391363922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A7B-4B27-A087-7A19834B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 год исполнение</c:v>
                </c:pt>
                <c:pt idx="1">
                  <c:v>2021 год исполнение</c:v>
                </c:pt>
                <c:pt idx="2">
                  <c:v>2022 год исполнение</c:v>
                </c:pt>
                <c:pt idx="3">
                  <c:v>2023 год 
ожидаемое исполнение</c:v>
                </c:pt>
                <c:pt idx="4">
                  <c:v>2024 год 
прогноз</c:v>
                </c:pt>
                <c:pt idx="5">
                  <c:v>2025 год 
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 formatCode="General">
                  <c:v>8139.5</c:v>
                </c:pt>
                <c:pt idx="1">
                  <c:v>9108.5</c:v>
                </c:pt>
                <c:pt idx="2">
                  <c:v>11221.8</c:v>
                </c:pt>
                <c:pt idx="3">
                  <c:v>14011.8</c:v>
                </c:pt>
                <c:pt idx="4">
                  <c:v>14386.8</c:v>
                </c:pt>
                <c:pt idx="5">
                  <c:v>13929.3</c:v>
                </c:pt>
                <c:pt idx="6">
                  <c:v>12803.6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A7B-4B27-A087-7A19834BEB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812237776455238E-3"/>
                  <c:y val="8.814724818351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73053307851828E-2"/>
                      <c:h val="5.50464052450350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3A7B-4B27-A087-7A19834BEB58}"/>
                </c:ext>
              </c:extLst>
            </c:dLbl>
            <c:dLbl>
              <c:idx val="1"/>
              <c:layout>
                <c:manualLayout>
                  <c:x val="7.1809051356076931E-3"/>
                  <c:y val="6.1835956161343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A7B-4B27-A087-7A19834BEB58}"/>
                </c:ext>
              </c:extLst>
            </c:dLbl>
            <c:dLbl>
              <c:idx val="2"/>
              <c:layout>
                <c:manualLayout>
                  <c:x val="3.0672920400148775E-2"/>
                  <c:y val="3.248926288891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A7B-4B27-A087-7A19834BEB58}"/>
                </c:ext>
              </c:extLst>
            </c:dLbl>
            <c:dLbl>
              <c:idx val="3"/>
              <c:layout>
                <c:manualLayout>
                  <c:x val="3.8341150500185966E-2"/>
                  <c:y val="3.94517568223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A7B-4B27-A087-7A19834BEB58}"/>
                </c:ext>
              </c:extLst>
            </c:dLbl>
            <c:dLbl>
              <c:idx val="4"/>
              <c:layout>
                <c:manualLayout>
                  <c:x val="4.1408442540200846E-2"/>
                  <c:y val="3.481027692829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3A7B-4B27-A087-7A19834BEB58}"/>
                </c:ext>
              </c:extLst>
            </c:dLbl>
            <c:dLbl>
              <c:idx val="5"/>
              <c:layout>
                <c:manualLayout>
                  <c:x val="2.3004690300111468E-2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A7B-4B27-A087-7A19834BEB58}"/>
                </c:ext>
              </c:extLst>
            </c:dLbl>
            <c:dLbl>
              <c:idx val="6"/>
              <c:layout>
                <c:manualLayout>
                  <c:x val="2.3004690300111468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3A7B-4B27-A087-7A19834B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 год исполнение</c:v>
                </c:pt>
                <c:pt idx="1">
                  <c:v>2021 год исполнение</c:v>
                </c:pt>
                <c:pt idx="2">
                  <c:v>2022 год исполнение</c:v>
                </c:pt>
                <c:pt idx="3">
                  <c:v>2023 год 
ожидаемое исполнение</c:v>
                </c:pt>
                <c:pt idx="4">
                  <c:v>2024 год 
прогноз</c:v>
                </c:pt>
                <c:pt idx="5">
                  <c:v>2025 год 
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458.70000000000073</c:v>
                </c:pt>
                <c:pt idx="1">
                  <c:v>-56</c:v>
                </c:pt>
                <c:pt idx="2">
                  <c:v>-256.79999999999927</c:v>
                </c:pt>
                <c:pt idx="3">
                  <c:v>-709.39999999999964</c:v>
                </c:pt>
                <c:pt idx="4">
                  <c:v>-722.39999999999964</c:v>
                </c:pt>
                <c:pt idx="5">
                  <c:v>-600</c:v>
                </c:pt>
                <c:pt idx="6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A7B-4B27-A087-7A19834B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0025600"/>
        <c:axId val="460026384"/>
        <c:axId val="0"/>
      </c:bar3DChart>
      <c:catAx>
        <c:axId val="46002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26384"/>
        <c:crossesAt val="0"/>
        <c:auto val="1"/>
        <c:lblAlgn val="ctr"/>
        <c:lblOffset val="100"/>
        <c:noMultiLvlLbl val="0"/>
      </c:catAx>
      <c:valAx>
        <c:axId val="460026384"/>
        <c:scaling>
          <c:orientation val="minMax"/>
          <c:max val="14000"/>
          <c:min val="-6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25600"/>
        <c:crosses val="autoZero"/>
        <c:crossBetween val="between"/>
        <c:majorUnit val="1000"/>
        <c:minorUnit val="200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75732326037845E-2"/>
          <c:y val="2.9344692694963717E-2"/>
          <c:w val="0.80429829515204054"/>
          <c:h val="0.83920207696220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E6FA6"/>
            </a:solidFill>
          </c:spPr>
          <c:invertIfNegative val="0"/>
          <c:dLbls>
            <c:dLbl>
              <c:idx val="0"/>
              <c:layout>
                <c:manualLayout>
                  <c:x val="-4.6252985290314869E-3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F0-4303-B6F1-E4C6A325CDDC}"/>
                </c:ext>
              </c:extLst>
            </c:dLbl>
            <c:dLbl>
              <c:idx val="1"/>
              <c:layout>
                <c:manualLayout>
                  <c:x val="-1.5312091186358174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F0-4303-B6F1-E4C6A325CDDC}"/>
                </c:ext>
              </c:extLst>
            </c:dLbl>
            <c:dLbl>
              <c:idx val="2"/>
              <c:layout>
                <c:manualLayout>
                  <c:x val="-3.2109102853709423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F0-4303-B6F1-E4C6A325CDDC}"/>
                </c:ext>
              </c:extLst>
            </c:dLbl>
            <c:dLbl>
              <c:idx val="3"/>
              <c:layout>
                <c:manualLayout>
                  <c:x val="-3.3642748216431699E-2"/>
                  <c:y val="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F0-4303-B6F1-E4C6A325CDDC}"/>
                </c:ext>
              </c:extLst>
            </c:dLbl>
            <c:dLbl>
              <c:idx val="4"/>
              <c:layout>
                <c:manualLayout>
                  <c:x val="-4.1018625739667476E-2"/>
                  <c:y val="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F0-4303-B6F1-E4C6A325CDDC}"/>
                </c:ext>
              </c:extLst>
            </c:dLbl>
            <c:dLbl>
              <c:idx val="5"/>
              <c:layout>
                <c:manualLayout>
                  <c:x val="-1.2122988256590568E-2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F0-4303-B6F1-E4C6A325CDDC}"/>
                </c:ext>
              </c:extLst>
            </c:dLbl>
            <c:dLbl>
              <c:idx val="6"/>
              <c:layout>
                <c:manualLayout>
                  <c:x val="-1.1952451170538147E-2"/>
                  <c:y val="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0-4303-B6F1-E4C6A325CD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
ожидаемое исполнение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9052.5</c:v>
                </c:pt>
                <c:pt idx="1">
                  <c:v>10965</c:v>
                </c:pt>
                <c:pt idx="2">
                  <c:v>13302.4</c:v>
                </c:pt>
                <c:pt idx="3">
                  <c:v>13664.4</c:v>
                </c:pt>
                <c:pt idx="4">
                  <c:v>13329.3</c:v>
                </c:pt>
                <c:pt idx="5">
                  <c:v>12703.6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F0-4303-B6F1-E4C6A325CD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5BA7AD"/>
            </a:solidFill>
          </c:spPr>
          <c:invertIfNegative val="0"/>
          <c:dLbls>
            <c:dLbl>
              <c:idx val="0"/>
              <c:layout>
                <c:manualLayout>
                  <c:x val="3.203601553111547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1F0-4303-B6F1-E4C6A325CDDC}"/>
                </c:ext>
              </c:extLst>
            </c:dLbl>
            <c:dLbl>
              <c:idx val="1"/>
              <c:layout>
                <c:manualLayout>
                  <c:x val="3.52738584601710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1F0-4303-B6F1-E4C6A325CDDC}"/>
                </c:ext>
              </c:extLst>
            </c:dLbl>
            <c:dLbl>
              <c:idx val="2"/>
              <c:layout>
                <c:manualLayout>
                  <c:x val="1.8306294589208842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1F0-4303-B6F1-E4C6A325CDDC}"/>
                </c:ext>
              </c:extLst>
            </c:dLbl>
            <c:dLbl>
              <c:idx val="3"/>
              <c:layout>
                <c:manualLayout>
                  <c:x val="1.3631082766698058E-3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1F0-4303-B6F1-E4C6A325CDDC}"/>
                </c:ext>
              </c:extLst>
            </c:dLbl>
            <c:dLbl>
              <c:idx val="4"/>
              <c:layout>
                <c:manualLayout>
                  <c:x val="2.45383363201189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1F0-4303-B6F1-E4C6A325CDDC}"/>
                </c:ext>
              </c:extLst>
            </c:dLbl>
            <c:dLbl>
              <c:idx val="5"/>
              <c:layout>
                <c:manualLayout>
                  <c:x val="4.8711214994143395E-2"/>
                  <c:y val="1.62445400803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1F0-4303-B6F1-E4C6A325CDDC}"/>
                </c:ext>
              </c:extLst>
            </c:dLbl>
            <c:dLbl>
              <c:idx val="6"/>
              <c:layout>
                <c:manualLayout>
                  <c:x val="4.7494281362661435E-2"/>
                  <c:y val="2.552713441196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F0-4303-B6F1-E4C6A325CD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
ожидаемое исполнение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9108.5</c:v>
                </c:pt>
                <c:pt idx="1">
                  <c:v>11221.8</c:v>
                </c:pt>
                <c:pt idx="2">
                  <c:v>14011.8</c:v>
                </c:pt>
                <c:pt idx="3">
                  <c:v>14386.8</c:v>
                </c:pt>
                <c:pt idx="4">
                  <c:v>13929.3</c:v>
                </c:pt>
                <c:pt idx="5">
                  <c:v>12803.6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1F0-4303-B6F1-E4C6A325CD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975426571440765E-3"/>
                  <c:y val="9.2831425163285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1F0-4303-B6F1-E4C6A325CDDC}"/>
                </c:ext>
              </c:extLst>
            </c:dLbl>
            <c:dLbl>
              <c:idx val="1"/>
              <c:layout>
                <c:manualLayout>
                  <c:x val="2.8013811563247937E-4"/>
                  <c:y val="1.1603973827469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1F0-4303-B6F1-E4C6A325CDDC}"/>
                </c:ext>
              </c:extLst>
            </c:dLbl>
            <c:dLbl>
              <c:idx val="2"/>
              <c:layout>
                <c:manualLayout>
                  <c:x val="3.2182190176303263E-2"/>
                  <c:y val="4.177203994877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1F0-4303-B6F1-E4C6A325CDDC}"/>
                </c:ext>
              </c:extLst>
            </c:dLbl>
            <c:dLbl>
              <c:idx val="3"/>
              <c:layout>
                <c:manualLayout>
                  <c:x val="3.8341150500185966E-2"/>
                  <c:y val="3.94517568223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1F0-4303-B6F1-E4C6A325CDDC}"/>
                </c:ext>
              </c:extLst>
            </c:dLbl>
            <c:dLbl>
              <c:idx val="4"/>
              <c:layout>
                <c:manualLayout>
                  <c:x val="4.1408424793501576E-2"/>
                  <c:y val="1.160397382746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1F0-4303-B6F1-E4C6A325CDDC}"/>
                </c:ext>
              </c:extLst>
            </c:dLbl>
            <c:dLbl>
              <c:idx val="5"/>
              <c:layout>
                <c:manualLayout>
                  <c:x val="3.6543661296935948E-4"/>
                  <c:y val="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1F0-4303-B6F1-E4C6A325CDDC}"/>
                </c:ext>
              </c:extLst>
            </c:dLbl>
            <c:dLbl>
              <c:idx val="6"/>
              <c:layout>
                <c:manualLayout>
                  <c:x val="2.3004690300111468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F0-4303-B6F1-E4C6A325C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
ожидаемое исполнение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-56</c:v>
                </c:pt>
                <c:pt idx="1">
                  <c:v>-256.79999999999927</c:v>
                </c:pt>
                <c:pt idx="2">
                  <c:v>-709.39999999999964</c:v>
                </c:pt>
                <c:pt idx="3">
                  <c:v>-722.39999999999964</c:v>
                </c:pt>
                <c:pt idx="4">
                  <c:v>-600</c:v>
                </c:pt>
                <c:pt idx="5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1F0-4303-B6F1-E4C6A325CDD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24154049108554E-2"/>
                  <c:y val="6.9619457487178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11F0-4303-B6F1-E4C6A325CD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
ожидаемое исполнение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649.9</c:v>
                </c:pt>
                <c:pt idx="1">
                  <c:v>748.1</c:v>
                </c:pt>
                <c:pt idx="2">
                  <c:v>1744.6</c:v>
                </c:pt>
                <c:pt idx="3">
                  <c:v>2391.4</c:v>
                </c:pt>
                <c:pt idx="4">
                  <c:v>2686.3</c:v>
                </c:pt>
                <c:pt idx="5">
                  <c:v>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1F0-4303-B6F1-E4C6A325C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0053560"/>
        <c:axId val="459851768"/>
        <c:axId val="0"/>
      </c:bar3DChart>
      <c:catAx>
        <c:axId val="46005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9851768"/>
        <c:crossesAt val="0"/>
        <c:auto val="1"/>
        <c:lblAlgn val="ctr"/>
        <c:lblOffset val="100"/>
        <c:noMultiLvlLbl val="0"/>
      </c:catAx>
      <c:valAx>
        <c:axId val="459851768"/>
        <c:scaling>
          <c:orientation val="minMax"/>
          <c:max val="14000"/>
          <c:min val="-65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53560"/>
        <c:crosses val="autoZero"/>
        <c:crossBetween val="between"/>
        <c:majorUnit val="1000"/>
        <c:minorUnit val="200"/>
      </c:valAx>
    </c:plotArea>
    <c:legend>
      <c:legendPos val="r"/>
      <c:layout>
        <c:manualLayout>
          <c:xMode val="edge"/>
          <c:yMode val="edge"/>
          <c:x val="0.86444089901691834"/>
          <c:y val="0.27648865038387549"/>
          <c:w val="0.12855097652967334"/>
          <c:h val="0.4052510247399411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Верхний предел муниципального долга на </a:t>
            </a:r>
            <a:r>
              <a:rPr lang="ru-RU" sz="1800" dirty="0" smtClean="0"/>
              <a:t>01.01.2025</a:t>
            </a:r>
            <a:endParaRPr lang="ru-RU" sz="1800" dirty="0"/>
          </a:p>
        </c:rich>
      </c:tx>
      <c:layout>
        <c:manualLayout>
          <c:xMode val="edge"/>
          <c:yMode val="edge"/>
          <c:x val="0.16709487702926024"/>
          <c:y val="0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Верхний предел муниципального долга на 01.01.2024</c:v>
                </c:pt>
              </c:strCache>
            </c:strRef>
          </c:tx>
          <c:dLbls>
            <c:dLbl>
              <c:idx val="0"/>
              <c:layout>
                <c:manualLayout>
                  <c:x val="0.23302481287061338"/>
                  <c:y val="2.525452047542599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r>
                      <a:rPr lang="ru-RU" b="0" dirty="0"/>
                      <a:t>Муниципальные гарантии
 </a:t>
                    </a:r>
                    <a:r>
                      <a:rPr lang="ru-RU" b="0" dirty="0" smtClean="0"/>
                      <a:t>498,3</a:t>
                    </a:r>
                    <a:r>
                      <a:rPr lang="ru-RU" b="0" dirty="0"/>
                      <a:t>
</a:t>
                    </a:r>
                    <a:r>
                      <a:rPr lang="ru-RU" b="0" dirty="0" smtClean="0"/>
                      <a:t>20,8%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08641975308638"/>
                      <c:h val="0.28368996469700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B13-49BF-987A-43905EE8ADB0}"/>
                </c:ext>
              </c:extLst>
            </c:dLbl>
            <c:dLbl>
              <c:idx val="1"/>
              <c:layout>
                <c:manualLayout>
                  <c:x val="-0.22839506172839505"/>
                  <c:y val="-5.191150522253611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5C1ECE1F-A61E-4287-8D13-158C2ACC6D42}" type="CATEGORYNAME">
                      <a:rPr lang="ru-RU"/>
                      <a:pPr>
                        <a:defRPr b="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BE3A297-5D20-484A-839F-D808500C98E0}" type="VALUE">
                      <a:rPr lang="ru-RU" baseline="0"/>
                      <a:pPr>
                        <a:defRPr b="0"/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00148245358219"/>
                      <c:h val="0.271624021589222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13-49BF-987A-43905EE8ADB0}"/>
                </c:ext>
              </c:extLst>
            </c:dLbl>
            <c:dLbl>
              <c:idx val="2"/>
              <c:layout>
                <c:manualLayout>
                  <c:x val="0.22530864197530864"/>
                  <c:y val="-0.17397406341458457"/>
                </c:manualLayout>
              </c:layout>
              <c:tx>
                <c:rich>
                  <a:bodyPr/>
                  <a:lstStyle/>
                  <a:p>
                    <a:fld id="{FE0DEB35-F0C5-47C0-B3F2-290981C767C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7BE0A07-542A-482B-BDDF-A58BA8F9F86A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32-41BD-A4C5-C58D16EE3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Коммерческий кредит</c:v>
                </c:pt>
                <c:pt idx="2">
                  <c:v>Бюджетный кредит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498.3</c:v>
                </c:pt>
                <c:pt idx="1">
                  <c:v>1783.2</c:v>
                </c:pt>
                <c:pt idx="2">
                  <c:v>109.9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13-49BF-987A-43905EE8A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hPercent val="21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49140681899503E-2"/>
          <c:y val="2.855546244064237E-2"/>
          <c:w val="0.85288092989667796"/>
          <c:h val="0.9313803338988817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178975413478547"/>
                  <c:y val="-4.6633181598223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A7-4B69-8C8E-EAB3A30EC48B}"/>
                </c:ext>
              </c:extLst>
            </c:dLbl>
            <c:dLbl>
              <c:idx val="1"/>
              <c:layout>
                <c:manualLayout>
                  <c:x val="8.6555639039490276E-2"/>
                  <c:y val="4.980046720205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320129759952168E-2"/>
                      <c:h val="4.22037082506861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A7-4B69-8C8E-EAB3A30EC48B}"/>
                </c:ext>
              </c:extLst>
            </c:dLbl>
            <c:dLbl>
              <c:idx val="2"/>
              <c:layout>
                <c:manualLayout>
                  <c:x val="7.3089939671354062E-2"/>
                  <c:y val="4.7900291028628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33657598552118E-2"/>
                      <c:h val="4.4535367330597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705-403E-8879-68B96791C007}"/>
                </c:ext>
              </c:extLst>
            </c:dLbl>
            <c:dLbl>
              <c:idx val="3"/>
              <c:layout>
                <c:manualLayout>
                  <c:x val="7.4807288594415933E-2"/>
                  <c:y val="4.6001244851444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87074906881468E-2"/>
                      <c:h val="4.4535367330597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1C-4790-A937-3AE304DC8249}"/>
                </c:ext>
              </c:extLst>
            </c:dLbl>
            <c:dLbl>
              <c:idx val="4"/>
              <c:layout>
                <c:manualLayout>
                  <c:x val="7.3017444068289569E-2"/>
                  <c:y val="-4.7266825605705252E-3"/>
                </c:manualLayout>
              </c:layout>
              <c:tx>
                <c:rich>
                  <a:bodyPr/>
                  <a:lstStyle/>
                  <a:p>
                    <a:fld id="{569065ED-678A-4324-827F-B8C37E265047}" type="VALUE">
                      <a:rPr lang="en-US" sz="14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63212326387491E-2"/>
                      <c:h val="4.57449484805933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31C-4790-A937-3AE304DC8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5944.6</c:v>
                </c:pt>
                <c:pt idx="1">
                  <c:v>6398.1</c:v>
                </c:pt>
                <c:pt idx="2">
                  <c:v>6933.5</c:v>
                </c:pt>
                <c:pt idx="3">
                  <c:v>7249.9</c:v>
                </c:pt>
                <c:pt idx="4">
                  <c:v>7499.9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A-4363-B6B7-22502A6419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48954083075456E-2"/>
                  <c:y val="-4.790046961318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2D-48B7-A5F3-9210A8E27B3A}"/>
                </c:ext>
              </c:extLst>
            </c:dLbl>
            <c:dLbl>
              <c:idx val="1"/>
              <c:layout>
                <c:manualLayout>
                  <c:x val="4.3610170724021666E-2"/>
                  <c:y val="-2.3950234806594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2D-48B7-A5F3-9210A8E27B3A}"/>
                </c:ext>
              </c:extLst>
            </c:dLbl>
            <c:dLbl>
              <c:idx val="2"/>
              <c:layout>
                <c:manualLayout>
                  <c:x val="1.6674477041537735E-2"/>
                  <c:y val="4.7901412535816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76472726978916E-2"/>
                      <c:h val="4.5744948480593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2D-48B7-A5F3-9210A8E27B3A}"/>
                </c:ext>
              </c:extLst>
            </c:dLbl>
            <c:dLbl>
              <c:idx val="3"/>
              <c:layout>
                <c:manualLayout>
                  <c:x val="1.6674477041537735E-2"/>
                  <c:y val="-2.3950234806592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2D-48B7-A5F3-9210A8E27B3A}"/>
                </c:ext>
              </c:extLst>
            </c:dLbl>
            <c:dLbl>
              <c:idx val="4"/>
              <c:layout>
                <c:manualLayout>
                  <c:x val="1.6674477041537735E-2"/>
                  <c:y val="2.3950234806592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2D-48B7-A5F3-9210A8E27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5020.3999999999996</c:v>
                </c:pt>
                <c:pt idx="1">
                  <c:v>6904.3</c:v>
                </c:pt>
                <c:pt idx="2">
                  <c:v>6730.9</c:v>
                </c:pt>
                <c:pt idx="3">
                  <c:v>6079.3</c:v>
                </c:pt>
                <c:pt idx="4">
                  <c:v>5203.6000000000004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A-4363-B6B7-22502A641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088384"/>
        <c:axId val="72732672"/>
        <c:axId val="0"/>
      </c:bar3DChart>
      <c:catAx>
        <c:axId val="7108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2732672"/>
        <c:crosses val="autoZero"/>
        <c:auto val="1"/>
        <c:lblAlgn val="ctr"/>
        <c:lblOffset val="100"/>
        <c:noMultiLvlLbl val="0"/>
      </c:catAx>
      <c:valAx>
        <c:axId val="72732672"/>
        <c:scaling>
          <c:orientation val="minMax"/>
        </c:scaling>
        <c:delete val="0"/>
        <c:axPos val="b"/>
        <c:majorGridlines>
          <c:spPr>
            <a:ln w="3174"/>
          </c:spPr>
        </c:majorGridlines>
        <c:numFmt formatCode="#,##0" sourceLinked="0"/>
        <c:majorTickMark val="out"/>
        <c:minorTickMark val="none"/>
        <c:tickLblPos val="nextTo"/>
        <c:spPr>
          <a:ln w="3174"/>
        </c:spPr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088384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ayout>
        <c:manualLayout>
          <c:xMode val="edge"/>
          <c:yMode val="edge"/>
          <c:x val="0.14590595257934308"/>
          <c:y val="1.4863379405825113E-2"/>
          <c:w val="0.63783719743365419"/>
          <c:h val="4.4452430901816421E-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3349A-3599-4213-B618-BE86FAD4BF4E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F8184-3D92-4C54-858F-C7EF98DCF32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Georgia" panose="02040502050405020303" pitchFamily="18" charset="0"/>
            </a:rPr>
            <a:t>Доходы бюджета </a:t>
          </a:r>
          <a:r>
            <a:rPr lang="ru-RU" sz="1800" dirty="0" smtClean="0">
              <a:latin typeface="Georgia" panose="02040502050405020303" pitchFamily="18" charset="0"/>
            </a:rPr>
            <a:t>–</a:t>
          </a:r>
        </a:p>
        <a:p>
          <a:r>
            <a:rPr lang="ru-RU" sz="1800" b="0" i="0" dirty="0" smtClean="0">
              <a:latin typeface="Georgia" panose="02040502050405020303" pitchFamily="18" charset="0"/>
            </a:rPr>
            <a:t>поступающие в бюджет городского округа Домодедово денежные средства</a:t>
          </a:r>
          <a:endParaRPr lang="ru-RU" sz="1800" dirty="0">
            <a:latin typeface="Georgia" panose="02040502050405020303" pitchFamily="18" charset="0"/>
          </a:endParaRPr>
        </a:p>
      </dgm:t>
    </dgm:pt>
    <dgm:pt modelId="{8CE92663-61A1-4890-A0EB-3D99CCED2E4A}" type="parTrans" cxnId="{05217633-07EE-4F47-8115-B0AD0232F79C}">
      <dgm:prSet/>
      <dgm:spPr/>
      <dgm:t>
        <a:bodyPr/>
        <a:lstStyle/>
        <a:p>
          <a:endParaRPr lang="ru-RU"/>
        </a:p>
      </dgm:t>
    </dgm:pt>
    <dgm:pt modelId="{384CDDBE-3351-41E9-9965-1AD7A024487A}" type="sibTrans" cxnId="{05217633-07EE-4F47-8115-B0AD0232F79C}">
      <dgm:prSet/>
      <dgm:spPr/>
      <dgm:t>
        <a:bodyPr/>
        <a:lstStyle/>
        <a:p>
          <a:endParaRPr lang="ru-RU"/>
        </a:p>
      </dgm:t>
    </dgm:pt>
    <dgm:pt modelId="{0274082B-DD1D-4D8C-B8B3-66F5B1A941BC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налоговые доходы </a:t>
          </a:r>
        </a:p>
        <a:p>
          <a:r>
            <a:rPr lang="ru-RU" b="0" i="1" dirty="0" smtClean="0">
              <a:latin typeface="Georgia" panose="02040502050405020303" pitchFamily="18" charset="0"/>
            </a:rPr>
            <a:t>– часть доходов граждан и организаций, которые они обязаны уплачивать государству (например земельный налог, налоги на имущество и т.д.)</a:t>
          </a:r>
          <a:endParaRPr lang="ru-RU" dirty="0">
            <a:latin typeface="Georgia" panose="02040502050405020303" pitchFamily="18" charset="0"/>
          </a:endParaRPr>
        </a:p>
      </dgm:t>
    </dgm:pt>
    <dgm:pt modelId="{39EAE9AC-97CC-48E5-83DE-B3BB6EF9DFA9}" type="parTrans" cxnId="{15173146-7B0B-4860-92C2-BF9303B437C9}">
      <dgm:prSet/>
      <dgm:spPr/>
      <dgm:t>
        <a:bodyPr/>
        <a:lstStyle/>
        <a:p>
          <a:endParaRPr lang="ru-RU"/>
        </a:p>
      </dgm:t>
    </dgm:pt>
    <dgm:pt modelId="{4C9CAB82-3DAA-4245-85A9-D2C8711AB22B}" type="sibTrans" cxnId="{15173146-7B0B-4860-92C2-BF9303B437C9}">
      <dgm:prSet/>
      <dgm:spPr/>
      <dgm:t>
        <a:bodyPr/>
        <a:lstStyle/>
        <a:p>
          <a:endParaRPr lang="ru-RU"/>
        </a:p>
      </dgm:t>
    </dgm:pt>
    <dgm:pt modelId="{C16D4782-B4A3-44F6-9BF2-C64929974A7E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неналоговые доходы</a:t>
          </a:r>
          <a:r>
            <a:rPr lang="ru-RU" b="0" i="1" dirty="0" smtClean="0">
              <a:latin typeface="Georgia" panose="02040502050405020303" pitchFamily="18" charset="0"/>
            </a:rPr>
            <a:t> </a:t>
          </a:r>
        </a:p>
        <a:p>
          <a:r>
            <a:rPr lang="ru-RU" b="0" i="1" dirty="0" smtClean="0">
              <a:latin typeface="Georgia" panose="02040502050405020303" pitchFamily="18" charset="0"/>
            </a:rPr>
            <a:t>– платежи за пользование государственным и муниципальным имуществом, платежи в виде штрафов, санкций за нарушение законодательства</a:t>
          </a:r>
          <a:endParaRPr lang="ru-RU" dirty="0">
            <a:latin typeface="Georgia" panose="02040502050405020303" pitchFamily="18" charset="0"/>
          </a:endParaRPr>
        </a:p>
      </dgm:t>
    </dgm:pt>
    <dgm:pt modelId="{E1742A0F-CDE3-4C7E-8CE9-2D597F368E91}" type="parTrans" cxnId="{E4B79434-1A7B-4D2C-9275-C5638E1A0C4C}">
      <dgm:prSet/>
      <dgm:spPr/>
      <dgm:t>
        <a:bodyPr/>
        <a:lstStyle/>
        <a:p>
          <a:endParaRPr lang="ru-RU"/>
        </a:p>
      </dgm:t>
    </dgm:pt>
    <dgm:pt modelId="{D1B76076-366B-464E-92D3-6A26E7BFC193}" type="sibTrans" cxnId="{E4B79434-1A7B-4D2C-9275-C5638E1A0C4C}">
      <dgm:prSet/>
      <dgm:spPr/>
      <dgm:t>
        <a:bodyPr/>
        <a:lstStyle/>
        <a:p>
          <a:endParaRPr lang="ru-RU"/>
        </a:p>
      </dgm:t>
    </dgm:pt>
    <dgm:pt modelId="{16E62EE6-A7FB-471B-8800-4CDE3BF6A934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безвозмездные поступления</a:t>
          </a:r>
          <a:r>
            <a:rPr lang="ru-RU" b="0" i="1" dirty="0" smtClean="0">
              <a:latin typeface="Georgia" panose="02040502050405020303" pitchFamily="18" charset="0"/>
            </a:rPr>
            <a:t> </a:t>
          </a:r>
        </a:p>
        <a:p>
          <a:r>
            <a:rPr lang="ru-RU" b="0" i="1" dirty="0" smtClean="0">
              <a:latin typeface="Georgia" panose="02040502050405020303" pitchFamily="18" charset="0"/>
            </a:rPr>
            <a:t>– денежные средства из других бюджетов бюджетной системы (в виде межбюджетных трансфертов), а также от физических и юридических лиц (в том числе добровольные пожертвования)</a:t>
          </a:r>
          <a:endParaRPr lang="ru-RU" dirty="0">
            <a:latin typeface="Georgia" panose="02040502050405020303" pitchFamily="18" charset="0"/>
          </a:endParaRPr>
        </a:p>
      </dgm:t>
    </dgm:pt>
    <dgm:pt modelId="{ABC4BC52-8DDA-4682-B994-152190278851}" type="parTrans" cxnId="{FA624F1D-4836-46A2-AE1A-48E303C41201}">
      <dgm:prSet/>
      <dgm:spPr/>
      <dgm:t>
        <a:bodyPr/>
        <a:lstStyle/>
        <a:p>
          <a:endParaRPr lang="ru-RU"/>
        </a:p>
      </dgm:t>
    </dgm:pt>
    <dgm:pt modelId="{566BDBE4-5639-48A2-A5B0-CF9B3394F31C}" type="sibTrans" cxnId="{FA624F1D-4836-46A2-AE1A-48E303C41201}">
      <dgm:prSet/>
      <dgm:spPr/>
      <dgm:t>
        <a:bodyPr/>
        <a:lstStyle/>
        <a:p>
          <a:endParaRPr lang="ru-RU"/>
        </a:p>
      </dgm:t>
    </dgm:pt>
    <dgm:pt modelId="{30600A26-DEF7-4169-AEDC-0386ABEC5920}" type="pres">
      <dgm:prSet presAssocID="{9673349A-3599-4213-B618-BE86FAD4BF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95D20B-2B1C-491A-8DB9-9EF0FD789732}" type="pres">
      <dgm:prSet presAssocID="{A19F8184-3D92-4C54-858F-C7EF98DCF32F}" presName="hierRoot1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B2B904EE-D8A4-48DE-9008-F0AC45A4A452}" type="pres">
      <dgm:prSet presAssocID="{A19F8184-3D92-4C54-858F-C7EF98DCF32F}" presName="rootComposite1" presStyleCnt="0"/>
      <dgm:spPr/>
      <dgm:t>
        <a:bodyPr/>
        <a:lstStyle/>
        <a:p>
          <a:endParaRPr lang="ru-RU"/>
        </a:p>
      </dgm:t>
    </dgm:pt>
    <dgm:pt modelId="{88B3B24E-E517-460F-B357-83FB6F569789}" type="pres">
      <dgm:prSet presAssocID="{A19F8184-3D92-4C54-858F-C7EF98DCF32F}" presName="rootText1" presStyleLbl="node0" presStyleIdx="0" presStyleCnt="1" custScaleX="184879" custScaleY="98825" custLinFactNeighborX="-1918" custLinFactNeighborY="-23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C1451-8AE8-438B-8696-6D30BBABD61A}" type="pres">
      <dgm:prSet presAssocID="{A19F8184-3D92-4C54-858F-C7EF98DCF3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83A3D4-A114-4362-918C-6E5A078C24B9}" type="pres">
      <dgm:prSet presAssocID="{A19F8184-3D92-4C54-858F-C7EF98DCF32F}" presName="hierChild2" presStyleCnt="0"/>
      <dgm:spPr/>
      <dgm:t>
        <a:bodyPr/>
        <a:lstStyle/>
        <a:p>
          <a:endParaRPr lang="ru-RU"/>
        </a:p>
      </dgm:t>
    </dgm:pt>
    <dgm:pt modelId="{0ED72EF0-9F89-4556-BCBF-6303989F29F2}" type="pres">
      <dgm:prSet presAssocID="{39EAE9AC-97CC-48E5-83DE-B3BB6EF9DFA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79656F74-BAAC-40D2-91D0-71DAC7E8AD48}" type="pres">
      <dgm:prSet presAssocID="{0274082B-DD1D-4D8C-B8B3-66F5B1A941B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6AECF2B-04D5-4DAF-BC3A-25574DDFC345}" type="pres">
      <dgm:prSet presAssocID="{0274082B-DD1D-4D8C-B8B3-66F5B1A941BC}" presName="rootComposite" presStyleCnt="0"/>
      <dgm:spPr/>
      <dgm:t>
        <a:bodyPr/>
        <a:lstStyle/>
        <a:p>
          <a:endParaRPr lang="ru-RU"/>
        </a:p>
      </dgm:t>
    </dgm:pt>
    <dgm:pt modelId="{8691BD35-EF84-47C0-8650-B39004D645CE}" type="pres">
      <dgm:prSet presAssocID="{0274082B-DD1D-4D8C-B8B3-66F5B1A941B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2705E-C0AF-4F6E-AC9B-9DA9614F3EF4}" type="pres">
      <dgm:prSet presAssocID="{0274082B-DD1D-4D8C-B8B3-66F5B1A941BC}" presName="rootConnector" presStyleLbl="node2" presStyleIdx="0" presStyleCnt="3"/>
      <dgm:spPr/>
      <dgm:t>
        <a:bodyPr/>
        <a:lstStyle/>
        <a:p>
          <a:endParaRPr lang="ru-RU"/>
        </a:p>
      </dgm:t>
    </dgm:pt>
    <dgm:pt modelId="{720CF834-32B8-459E-A46B-63EAFD3FF627}" type="pres">
      <dgm:prSet presAssocID="{0274082B-DD1D-4D8C-B8B3-66F5B1A941BC}" presName="hierChild4" presStyleCnt="0"/>
      <dgm:spPr/>
      <dgm:t>
        <a:bodyPr/>
        <a:lstStyle/>
        <a:p>
          <a:endParaRPr lang="ru-RU"/>
        </a:p>
      </dgm:t>
    </dgm:pt>
    <dgm:pt modelId="{80194356-6DB7-48EE-AAE1-4C65F86CEE23}" type="pres">
      <dgm:prSet presAssocID="{0274082B-DD1D-4D8C-B8B3-66F5B1A941BC}" presName="hierChild5" presStyleCnt="0"/>
      <dgm:spPr/>
      <dgm:t>
        <a:bodyPr/>
        <a:lstStyle/>
        <a:p>
          <a:endParaRPr lang="ru-RU"/>
        </a:p>
      </dgm:t>
    </dgm:pt>
    <dgm:pt modelId="{4712C55F-8DBA-4AA1-BB5F-E77B3AF0FBBD}" type="pres">
      <dgm:prSet presAssocID="{E1742A0F-CDE3-4C7E-8CE9-2D597F368E91}" presName="Name35" presStyleLbl="parChTrans1D2" presStyleIdx="1" presStyleCnt="3"/>
      <dgm:spPr/>
      <dgm:t>
        <a:bodyPr/>
        <a:lstStyle/>
        <a:p>
          <a:endParaRPr lang="ru-RU"/>
        </a:p>
      </dgm:t>
    </dgm:pt>
    <dgm:pt modelId="{A3797F75-FEB5-4B8C-9037-5727E2C3AC6A}" type="pres">
      <dgm:prSet presAssocID="{C16D4782-B4A3-44F6-9BF2-C64929974A7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265628F-2887-485B-8B23-636660815227}" type="pres">
      <dgm:prSet presAssocID="{C16D4782-B4A3-44F6-9BF2-C64929974A7E}" presName="rootComposite" presStyleCnt="0"/>
      <dgm:spPr/>
      <dgm:t>
        <a:bodyPr/>
        <a:lstStyle/>
        <a:p>
          <a:endParaRPr lang="ru-RU"/>
        </a:p>
      </dgm:t>
    </dgm:pt>
    <dgm:pt modelId="{5F22BBB5-7557-46CA-83DA-E70A2236AB2E}" type="pres">
      <dgm:prSet presAssocID="{C16D4782-B4A3-44F6-9BF2-C64929974A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E233D-8E5B-4AAC-A5B4-44A8C3098E25}" type="pres">
      <dgm:prSet presAssocID="{C16D4782-B4A3-44F6-9BF2-C64929974A7E}" presName="rootConnector" presStyleLbl="node2" presStyleIdx="1" presStyleCnt="3"/>
      <dgm:spPr/>
      <dgm:t>
        <a:bodyPr/>
        <a:lstStyle/>
        <a:p>
          <a:endParaRPr lang="ru-RU"/>
        </a:p>
      </dgm:t>
    </dgm:pt>
    <dgm:pt modelId="{143B6FED-B692-4BFA-B4E4-01E5AAA8326A}" type="pres">
      <dgm:prSet presAssocID="{C16D4782-B4A3-44F6-9BF2-C64929974A7E}" presName="hierChild4" presStyleCnt="0"/>
      <dgm:spPr/>
      <dgm:t>
        <a:bodyPr/>
        <a:lstStyle/>
        <a:p>
          <a:endParaRPr lang="ru-RU"/>
        </a:p>
      </dgm:t>
    </dgm:pt>
    <dgm:pt modelId="{E1DAE7F1-A93C-42DE-90B9-B4397A489D81}" type="pres">
      <dgm:prSet presAssocID="{C16D4782-B4A3-44F6-9BF2-C64929974A7E}" presName="hierChild5" presStyleCnt="0"/>
      <dgm:spPr/>
      <dgm:t>
        <a:bodyPr/>
        <a:lstStyle/>
        <a:p>
          <a:endParaRPr lang="ru-RU"/>
        </a:p>
      </dgm:t>
    </dgm:pt>
    <dgm:pt modelId="{18804086-ED54-4651-B4AA-EC1AB284BD66}" type="pres">
      <dgm:prSet presAssocID="{ABC4BC52-8DDA-4682-B994-152190278851}" presName="Name35" presStyleLbl="parChTrans1D2" presStyleIdx="2" presStyleCnt="3"/>
      <dgm:spPr/>
      <dgm:t>
        <a:bodyPr/>
        <a:lstStyle/>
        <a:p>
          <a:endParaRPr lang="ru-RU"/>
        </a:p>
      </dgm:t>
    </dgm:pt>
    <dgm:pt modelId="{8521A632-C4DB-4D3A-A2CE-39654601FCA6}" type="pres">
      <dgm:prSet presAssocID="{16E62EE6-A7FB-471B-8800-4CDE3BF6A93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46F1574-5FF4-4530-8B3F-7A8E2289EE0E}" type="pres">
      <dgm:prSet presAssocID="{16E62EE6-A7FB-471B-8800-4CDE3BF6A934}" presName="rootComposite" presStyleCnt="0"/>
      <dgm:spPr/>
      <dgm:t>
        <a:bodyPr/>
        <a:lstStyle/>
        <a:p>
          <a:endParaRPr lang="ru-RU"/>
        </a:p>
      </dgm:t>
    </dgm:pt>
    <dgm:pt modelId="{845955BB-0151-491A-BD4F-FE6A502991C3}" type="pres">
      <dgm:prSet presAssocID="{16E62EE6-A7FB-471B-8800-4CDE3BF6A93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89AA5-103F-4498-BE49-93D229B1AD97}" type="pres">
      <dgm:prSet presAssocID="{16E62EE6-A7FB-471B-8800-4CDE3BF6A934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269443-C5DE-408C-BB6C-C17162DE2EAA}" type="pres">
      <dgm:prSet presAssocID="{16E62EE6-A7FB-471B-8800-4CDE3BF6A934}" presName="hierChild4" presStyleCnt="0"/>
      <dgm:spPr/>
      <dgm:t>
        <a:bodyPr/>
        <a:lstStyle/>
        <a:p>
          <a:endParaRPr lang="ru-RU"/>
        </a:p>
      </dgm:t>
    </dgm:pt>
    <dgm:pt modelId="{4B3A01DC-B6DD-4F96-BC6F-7AC96B89E96B}" type="pres">
      <dgm:prSet presAssocID="{16E62EE6-A7FB-471B-8800-4CDE3BF6A934}" presName="hierChild5" presStyleCnt="0"/>
      <dgm:spPr/>
      <dgm:t>
        <a:bodyPr/>
        <a:lstStyle/>
        <a:p>
          <a:endParaRPr lang="ru-RU"/>
        </a:p>
      </dgm:t>
    </dgm:pt>
    <dgm:pt modelId="{4F392766-20EC-45E3-BCB6-F75BBFE3CB1F}" type="pres">
      <dgm:prSet presAssocID="{A19F8184-3D92-4C54-858F-C7EF98DCF32F}" presName="hierChild3" presStyleCnt="0"/>
      <dgm:spPr/>
      <dgm:t>
        <a:bodyPr/>
        <a:lstStyle/>
        <a:p>
          <a:endParaRPr lang="ru-RU"/>
        </a:p>
      </dgm:t>
    </dgm:pt>
  </dgm:ptLst>
  <dgm:cxnLst>
    <dgm:cxn modelId="{15173146-7B0B-4860-92C2-BF9303B437C9}" srcId="{A19F8184-3D92-4C54-858F-C7EF98DCF32F}" destId="{0274082B-DD1D-4D8C-B8B3-66F5B1A941BC}" srcOrd="0" destOrd="0" parTransId="{39EAE9AC-97CC-48E5-83DE-B3BB6EF9DFA9}" sibTransId="{4C9CAB82-3DAA-4245-85A9-D2C8711AB22B}"/>
    <dgm:cxn modelId="{E4B79434-1A7B-4D2C-9275-C5638E1A0C4C}" srcId="{A19F8184-3D92-4C54-858F-C7EF98DCF32F}" destId="{C16D4782-B4A3-44F6-9BF2-C64929974A7E}" srcOrd="1" destOrd="0" parTransId="{E1742A0F-CDE3-4C7E-8CE9-2D597F368E91}" sibTransId="{D1B76076-366B-464E-92D3-6A26E7BFC193}"/>
    <dgm:cxn modelId="{21F0C9E5-DB9C-4F1C-BE2B-164FCD4AF1A9}" type="presOf" srcId="{A19F8184-3D92-4C54-858F-C7EF98DCF32F}" destId="{88B3B24E-E517-460F-B357-83FB6F569789}" srcOrd="0" destOrd="0" presId="urn:microsoft.com/office/officeart/2005/8/layout/orgChart1"/>
    <dgm:cxn modelId="{29AC7078-5663-48DF-AB67-D29D22CEB665}" type="presOf" srcId="{A19F8184-3D92-4C54-858F-C7EF98DCF32F}" destId="{5E4C1451-8AE8-438B-8696-6D30BBABD61A}" srcOrd="1" destOrd="0" presId="urn:microsoft.com/office/officeart/2005/8/layout/orgChart1"/>
    <dgm:cxn modelId="{F6CB695A-C9F1-4C7D-A2FB-7FB6BB02E4BE}" type="presOf" srcId="{16E62EE6-A7FB-471B-8800-4CDE3BF6A934}" destId="{3A989AA5-103F-4498-BE49-93D229B1AD97}" srcOrd="1" destOrd="0" presId="urn:microsoft.com/office/officeart/2005/8/layout/orgChart1"/>
    <dgm:cxn modelId="{7549A726-6B41-4D94-B6AF-7788BEA59DF5}" type="presOf" srcId="{0274082B-DD1D-4D8C-B8B3-66F5B1A941BC}" destId="{8691BD35-EF84-47C0-8650-B39004D645CE}" srcOrd="0" destOrd="0" presId="urn:microsoft.com/office/officeart/2005/8/layout/orgChart1"/>
    <dgm:cxn modelId="{E6F61F3A-4DFC-4369-9D9F-3CDB7737326E}" type="presOf" srcId="{9673349A-3599-4213-B618-BE86FAD4BF4E}" destId="{30600A26-DEF7-4169-AEDC-0386ABEC5920}" srcOrd="0" destOrd="0" presId="urn:microsoft.com/office/officeart/2005/8/layout/orgChart1"/>
    <dgm:cxn modelId="{DCE72D18-C1E4-4635-9461-65E4995D6F7A}" type="presOf" srcId="{E1742A0F-CDE3-4C7E-8CE9-2D597F368E91}" destId="{4712C55F-8DBA-4AA1-BB5F-E77B3AF0FBBD}" srcOrd="0" destOrd="0" presId="urn:microsoft.com/office/officeart/2005/8/layout/orgChart1"/>
    <dgm:cxn modelId="{DD565DCF-3F7D-44CF-B1C4-7DF898D2866D}" type="presOf" srcId="{16E62EE6-A7FB-471B-8800-4CDE3BF6A934}" destId="{845955BB-0151-491A-BD4F-FE6A502991C3}" srcOrd="0" destOrd="0" presId="urn:microsoft.com/office/officeart/2005/8/layout/orgChart1"/>
    <dgm:cxn modelId="{80012061-0EE0-42DE-9B5F-3F290A71EAB7}" type="presOf" srcId="{0274082B-DD1D-4D8C-B8B3-66F5B1A941BC}" destId="{C662705E-C0AF-4F6E-AC9B-9DA9614F3EF4}" srcOrd="1" destOrd="0" presId="urn:microsoft.com/office/officeart/2005/8/layout/orgChart1"/>
    <dgm:cxn modelId="{8393D6E2-81A4-4512-A8FE-7B7EA95A1C9D}" type="presOf" srcId="{C16D4782-B4A3-44F6-9BF2-C64929974A7E}" destId="{5B3E233D-8E5B-4AAC-A5B4-44A8C3098E25}" srcOrd="1" destOrd="0" presId="urn:microsoft.com/office/officeart/2005/8/layout/orgChart1"/>
    <dgm:cxn modelId="{06D7FEBC-AF02-4354-8DFB-8D9012801647}" type="presOf" srcId="{ABC4BC52-8DDA-4682-B994-152190278851}" destId="{18804086-ED54-4651-B4AA-EC1AB284BD66}" srcOrd="0" destOrd="0" presId="urn:microsoft.com/office/officeart/2005/8/layout/orgChart1"/>
    <dgm:cxn modelId="{FA624F1D-4836-46A2-AE1A-48E303C41201}" srcId="{A19F8184-3D92-4C54-858F-C7EF98DCF32F}" destId="{16E62EE6-A7FB-471B-8800-4CDE3BF6A934}" srcOrd="2" destOrd="0" parTransId="{ABC4BC52-8DDA-4682-B994-152190278851}" sibTransId="{566BDBE4-5639-48A2-A5B0-CF9B3394F31C}"/>
    <dgm:cxn modelId="{06F554AD-4B56-4981-8A32-3058923DF9E3}" type="presOf" srcId="{39EAE9AC-97CC-48E5-83DE-B3BB6EF9DFA9}" destId="{0ED72EF0-9F89-4556-BCBF-6303989F29F2}" srcOrd="0" destOrd="0" presId="urn:microsoft.com/office/officeart/2005/8/layout/orgChart1"/>
    <dgm:cxn modelId="{05217633-07EE-4F47-8115-B0AD0232F79C}" srcId="{9673349A-3599-4213-B618-BE86FAD4BF4E}" destId="{A19F8184-3D92-4C54-858F-C7EF98DCF32F}" srcOrd="0" destOrd="0" parTransId="{8CE92663-61A1-4890-A0EB-3D99CCED2E4A}" sibTransId="{384CDDBE-3351-41E9-9965-1AD7A024487A}"/>
    <dgm:cxn modelId="{91340DE8-C1FC-43AA-9559-428D1C9353EB}" type="presOf" srcId="{C16D4782-B4A3-44F6-9BF2-C64929974A7E}" destId="{5F22BBB5-7557-46CA-83DA-E70A2236AB2E}" srcOrd="0" destOrd="0" presId="urn:microsoft.com/office/officeart/2005/8/layout/orgChart1"/>
    <dgm:cxn modelId="{35B9B66D-A4B5-4552-A00D-4E6AB3B43168}" type="presParOf" srcId="{30600A26-DEF7-4169-AEDC-0386ABEC5920}" destId="{5A95D20B-2B1C-491A-8DB9-9EF0FD789732}" srcOrd="0" destOrd="0" presId="urn:microsoft.com/office/officeart/2005/8/layout/orgChart1"/>
    <dgm:cxn modelId="{B6459B62-D03A-44DA-9421-24676CA48D16}" type="presParOf" srcId="{5A95D20B-2B1C-491A-8DB9-9EF0FD789732}" destId="{B2B904EE-D8A4-48DE-9008-F0AC45A4A452}" srcOrd="0" destOrd="0" presId="urn:microsoft.com/office/officeart/2005/8/layout/orgChart1"/>
    <dgm:cxn modelId="{8E1B66E1-E415-4919-8628-A4FD831766BE}" type="presParOf" srcId="{B2B904EE-D8A4-48DE-9008-F0AC45A4A452}" destId="{88B3B24E-E517-460F-B357-83FB6F569789}" srcOrd="0" destOrd="0" presId="urn:microsoft.com/office/officeart/2005/8/layout/orgChart1"/>
    <dgm:cxn modelId="{CCF6BAA6-5DE5-4E30-89DE-E42B0F81562D}" type="presParOf" srcId="{B2B904EE-D8A4-48DE-9008-F0AC45A4A452}" destId="{5E4C1451-8AE8-438B-8696-6D30BBABD61A}" srcOrd="1" destOrd="0" presId="urn:microsoft.com/office/officeart/2005/8/layout/orgChart1"/>
    <dgm:cxn modelId="{CA53064B-D25C-4791-9086-07A750C019A0}" type="presParOf" srcId="{5A95D20B-2B1C-491A-8DB9-9EF0FD789732}" destId="{C783A3D4-A114-4362-918C-6E5A078C24B9}" srcOrd="1" destOrd="0" presId="urn:microsoft.com/office/officeart/2005/8/layout/orgChart1"/>
    <dgm:cxn modelId="{D6E662AF-B14F-46DC-B9DF-0481601D9A0B}" type="presParOf" srcId="{C783A3D4-A114-4362-918C-6E5A078C24B9}" destId="{0ED72EF0-9F89-4556-BCBF-6303989F29F2}" srcOrd="0" destOrd="0" presId="urn:microsoft.com/office/officeart/2005/8/layout/orgChart1"/>
    <dgm:cxn modelId="{751A2E84-C115-4B2E-B9D0-BD11B1FA6479}" type="presParOf" srcId="{C783A3D4-A114-4362-918C-6E5A078C24B9}" destId="{79656F74-BAAC-40D2-91D0-71DAC7E8AD48}" srcOrd="1" destOrd="0" presId="urn:microsoft.com/office/officeart/2005/8/layout/orgChart1"/>
    <dgm:cxn modelId="{B8E7C4F9-D1ED-4030-B650-84A9A7C01BB3}" type="presParOf" srcId="{79656F74-BAAC-40D2-91D0-71DAC7E8AD48}" destId="{46AECF2B-04D5-4DAF-BC3A-25574DDFC345}" srcOrd="0" destOrd="0" presId="urn:microsoft.com/office/officeart/2005/8/layout/orgChart1"/>
    <dgm:cxn modelId="{BF53E937-F906-4742-99F0-EAFB7BD16DD8}" type="presParOf" srcId="{46AECF2B-04D5-4DAF-BC3A-25574DDFC345}" destId="{8691BD35-EF84-47C0-8650-B39004D645CE}" srcOrd="0" destOrd="0" presId="urn:microsoft.com/office/officeart/2005/8/layout/orgChart1"/>
    <dgm:cxn modelId="{49E2A2DE-2AF8-4024-9D0D-3AAE4B064AAA}" type="presParOf" srcId="{46AECF2B-04D5-4DAF-BC3A-25574DDFC345}" destId="{C662705E-C0AF-4F6E-AC9B-9DA9614F3EF4}" srcOrd="1" destOrd="0" presId="urn:microsoft.com/office/officeart/2005/8/layout/orgChart1"/>
    <dgm:cxn modelId="{7617000B-F3A5-48A9-91FB-A1E7875C2C41}" type="presParOf" srcId="{79656F74-BAAC-40D2-91D0-71DAC7E8AD48}" destId="{720CF834-32B8-459E-A46B-63EAFD3FF627}" srcOrd="1" destOrd="0" presId="urn:microsoft.com/office/officeart/2005/8/layout/orgChart1"/>
    <dgm:cxn modelId="{6455B630-71C7-4C93-91E0-38B0ED074974}" type="presParOf" srcId="{79656F74-BAAC-40D2-91D0-71DAC7E8AD48}" destId="{80194356-6DB7-48EE-AAE1-4C65F86CEE23}" srcOrd="2" destOrd="0" presId="urn:microsoft.com/office/officeart/2005/8/layout/orgChart1"/>
    <dgm:cxn modelId="{F20158F4-3B26-47D8-B8EA-3FE3CE0981E5}" type="presParOf" srcId="{C783A3D4-A114-4362-918C-6E5A078C24B9}" destId="{4712C55F-8DBA-4AA1-BB5F-E77B3AF0FBBD}" srcOrd="2" destOrd="0" presId="urn:microsoft.com/office/officeart/2005/8/layout/orgChart1"/>
    <dgm:cxn modelId="{93C79A1A-BA54-4896-86CB-52E3FF2859DA}" type="presParOf" srcId="{C783A3D4-A114-4362-918C-6E5A078C24B9}" destId="{A3797F75-FEB5-4B8C-9037-5727E2C3AC6A}" srcOrd="3" destOrd="0" presId="urn:microsoft.com/office/officeart/2005/8/layout/orgChart1"/>
    <dgm:cxn modelId="{F212E5A5-D2D2-4D51-82BA-4EEDA53723ED}" type="presParOf" srcId="{A3797F75-FEB5-4B8C-9037-5727E2C3AC6A}" destId="{C265628F-2887-485B-8B23-636660815227}" srcOrd="0" destOrd="0" presId="urn:microsoft.com/office/officeart/2005/8/layout/orgChart1"/>
    <dgm:cxn modelId="{A8BEC61F-CA8E-4D14-8C60-C55D4B3A656C}" type="presParOf" srcId="{C265628F-2887-485B-8B23-636660815227}" destId="{5F22BBB5-7557-46CA-83DA-E70A2236AB2E}" srcOrd="0" destOrd="0" presId="urn:microsoft.com/office/officeart/2005/8/layout/orgChart1"/>
    <dgm:cxn modelId="{AD5D6BF7-D687-4520-8A27-61B72F380EE1}" type="presParOf" srcId="{C265628F-2887-485B-8B23-636660815227}" destId="{5B3E233D-8E5B-4AAC-A5B4-44A8C3098E25}" srcOrd="1" destOrd="0" presId="urn:microsoft.com/office/officeart/2005/8/layout/orgChart1"/>
    <dgm:cxn modelId="{D811E3D8-DB0A-4525-9042-EE3342172CFD}" type="presParOf" srcId="{A3797F75-FEB5-4B8C-9037-5727E2C3AC6A}" destId="{143B6FED-B692-4BFA-B4E4-01E5AAA8326A}" srcOrd="1" destOrd="0" presId="urn:microsoft.com/office/officeart/2005/8/layout/orgChart1"/>
    <dgm:cxn modelId="{4C43D2B6-24A4-447D-A125-5A065185DD36}" type="presParOf" srcId="{A3797F75-FEB5-4B8C-9037-5727E2C3AC6A}" destId="{E1DAE7F1-A93C-42DE-90B9-B4397A489D81}" srcOrd="2" destOrd="0" presId="urn:microsoft.com/office/officeart/2005/8/layout/orgChart1"/>
    <dgm:cxn modelId="{8CAC2B75-97C1-4741-9AC1-1815D8CE3897}" type="presParOf" srcId="{C783A3D4-A114-4362-918C-6E5A078C24B9}" destId="{18804086-ED54-4651-B4AA-EC1AB284BD66}" srcOrd="4" destOrd="0" presId="urn:microsoft.com/office/officeart/2005/8/layout/orgChart1"/>
    <dgm:cxn modelId="{AE5429F3-9E74-417F-BECA-CE9DFD9DA4D7}" type="presParOf" srcId="{C783A3D4-A114-4362-918C-6E5A078C24B9}" destId="{8521A632-C4DB-4D3A-A2CE-39654601FCA6}" srcOrd="5" destOrd="0" presId="urn:microsoft.com/office/officeart/2005/8/layout/orgChart1"/>
    <dgm:cxn modelId="{84674A78-0148-4777-837A-5391FB224061}" type="presParOf" srcId="{8521A632-C4DB-4D3A-A2CE-39654601FCA6}" destId="{946F1574-5FF4-4530-8B3F-7A8E2289EE0E}" srcOrd="0" destOrd="0" presId="urn:microsoft.com/office/officeart/2005/8/layout/orgChart1"/>
    <dgm:cxn modelId="{7A86D008-938D-4B5D-BB63-EDCB474C8E51}" type="presParOf" srcId="{946F1574-5FF4-4530-8B3F-7A8E2289EE0E}" destId="{845955BB-0151-491A-BD4F-FE6A502991C3}" srcOrd="0" destOrd="0" presId="urn:microsoft.com/office/officeart/2005/8/layout/orgChart1"/>
    <dgm:cxn modelId="{73D04D17-1DC6-47E1-90DE-2E9124BA8A36}" type="presParOf" srcId="{946F1574-5FF4-4530-8B3F-7A8E2289EE0E}" destId="{3A989AA5-103F-4498-BE49-93D229B1AD97}" srcOrd="1" destOrd="0" presId="urn:microsoft.com/office/officeart/2005/8/layout/orgChart1"/>
    <dgm:cxn modelId="{88CA5C1C-1CB3-4939-9628-45C2F5D42DC1}" type="presParOf" srcId="{8521A632-C4DB-4D3A-A2CE-39654601FCA6}" destId="{C4269443-C5DE-408C-BB6C-C17162DE2EAA}" srcOrd="1" destOrd="0" presId="urn:microsoft.com/office/officeart/2005/8/layout/orgChart1"/>
    <dgm:cxn modelId="{D1815E39-998F-433A-A330-B9462463DFC5}" type="presParOf" srcId="{8521A632-C4DB-4D3A-A2CE-39654601FCA6}" destId="{4B3A01DC-B6DD-4F96-BC6F-7AC96B89E96B}" srcOrd="2" destOrd="0" presId="urn:microsoft.com/office/officeart/2005/8/layout/orgChart1"/>
    <dgm:cxn modelId="{B7A445C3-5D99-4C84-AD9B-2662F1F200C7}" type="presParOf" srcId="{5A95D20B-2B1C-491A-8DB9-9EF0FD789732}" destId="{4F392766-20EC-45E3-BCB6-F75BBFE3CB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04086-ED54-4651-B4AA-EC1AB284BD66}">
      <dsp:nvSpPr>
        <dsp:cNvPr id="0" name=""/>
        <dsp:cNvSpPr/>
      </dsp:nvSpPr>
      <dsp:spPr>
        <a:xfrm>
          <a:off x="4129625" y="1505288"/>
          <a:ext cx="3001717" cy="796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766"/>
              </a:lnTo>
              <a:lnTo>
                <a:pt x="3001717" y="539766"/>
              </a:lnTo>
              <a:lnTo>
                <a:pt x="3001717" y="7961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2C55F-8DBA-4AA1-BB5F-E77B3AF0FBBD}">
      <dsp:nvSpPr>
        <dsp:cNvPr id="0" name=""/>
        <dsp:cNvSpPr/>
      </dsp:nvSpPr>
      <dsp:spPr>
        <a:xfrm>
          <a:off x="4083905" y="1505288"/>
          <a:ext cx="91440" cy="796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766"/>
              </a:lnTo>
              <a:lnTo>
                <a:pt x="92558" y="539766"/>
              </a:lnTo>
              <a:lnTo>
                <a:pt x="92558" y="7961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72EF0-9F89-4556-BCBF-6303989F29F2}">
      <dsp:nvSpPr>
        <dsp:cNvPr id="0" name=""/>
        <dsp:cNvSpPr/>
      </dsp:nvSpPr>
      <dsp:spPr>
        <a:xfrm>
          <a:off x="1221585" y="1505288"/>
          <a:ext cx="2908040" cy="796181"/>
        </a:xfrm>
        <a:custGeom>
          <a:avLst/>
          <a:gdLst/>
          <a:ahLst/>
          <a:cxnLst/>
          <a:rect l="0" t="0" r="0" b="0"/>
          <a:pathLst>
            <a:path>
              <a:moveTo>
                <a:pt x="2908040" y="0"/>
              </a:moveTo>
              <a:lnTo>
                <a:pt x="2908040" y="539766"/>
              </a:lnTo>
              <a:lnTo>
                <a:pt x="0" y="539766"/>
              </a:lnTo>
              <a:lnTo>
                <a:pt x="0" y="7961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3B24E-E517-460F-B357-83FB6F569789}">
      <dsp:nvSpPr>
        <dsp:cNvPr id="0" name=""/>
        <dsp:cNvSpPr/>
      </dsp:nvSpPr>
      <dsp:spPr>
        <a:xfrm>
          <a:off x="1872207" y="298611"/>
          <a:ext cx="4514835" cy="1206677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Доходы бюджета </a:t>
          </a:r>
          <a:r>
            <a:rPr lang="ru-RU" sz="1800" kern="1200" dirty="0" smtClean="0">
              <a:latin typeface="Georgia" panose="02040502050405020303" pitchFamily="18" charset="0"/>
            </a:rPr>
            <a:t>–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Georgia" panose="02040502050405020303" pitchFamily="18" charset="0"/>
            </a:rPr>
            <a:t>поступающие в бюджет городского округа Домодедово денежные средства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1872207" y="298611"/>
        <a:ext cx="4514835" cy="1206677"/>
      </dsp:txXfrm>
    </dsp:sp>
    <dsp:sp modelId="{8691BD35-EF84-47C0-8650-B39004D645CE}">
      <dsp:nvSpPr>
        <dsp:cNvPr id="0" name=""/>
        <dsp:cNvSpPr/>
      </dsp:nvSpPr>
      <dsp:spPr>
        <a:xfrm>
          <a:off x="560" y="2301469"/>
          <a:ext cx="2442048" cy="1221024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Georgia" panose="02040502050405020303" pitchFamily="18" charset="0"/>
            </a:rPr>
            <a:t>налоговые доходы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Georgia" panose="02040502050405020303" pitchFamily="18" charset="0"/>
            </a:rPr>
            <a:t>– часть доходов граждан и организаций, которые они обязаны уплачивать государству (например земельный налог, налоги на имущество и т.д.)</a:t>
          </a:r>
          <a:endParaRPr lang="ru-RU" sz="1100" kern="1200" dirty="0">
            <a:latin typeface="Georgia" panose="02040502050405020303" pitchFamily="18" charset="0"/>
          </a:endParaRPr>
        </a:p>
      </dsp:txBody>
      <dsp:txXfrm>
        <a:off x="560" y="2301469"/>
        <a:ext cx="2442048" cy="1221024"/>
      </dsp:txXfrm>
    </dsp:sp>
    <dsp:sp modelId="{5F22BBB5-7557-46CA-83DA-E70A2236AB2E}">
      <dsp:nvSpPr>
        <dsp:cNvPr id="0" name=""/>
        <dsp:cNvSpPr/>
      </dsp:nvSpPr>
      <dsp:spPr>
        <a:xfrm>
          <a:off x="2955439" y="2301469"/>
          <a:ext cx="2442048" cy="1221024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Georgia" panose="02040502050405020303" pitchFamily="18" charset="0"/>
            </a:rPr>
            <a:t>неналоговые доходы</a:t>
          </a:r>
          <a:r>
            <a:rPr lang="ru-RU" sz="1100" b="0" i="1" kern="1200" dirty="0" smtClean="0">
              <a:latin typeface="Georgia" panose="02040502050405020303" pitchFamily="18" charset="0"/>
            </a:rPr>
            <a:t>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Georgia" panose="02040502050405020303" pitchFamily="18" charset="0"/>
            </a:rPr>
            <a:t>– платежи за пользование государственным и муниципальным имуществом, платежи в виде штрафов, санкций за нарушение законодательства</a:t>
          </a:r>
          <a:endParaRPr lang="ru-RU" sz="1100" kern="1200" dirty="0">
            <a:latin typeface="Georgia" panose="02040502050405020303" pitchFamily="18" charset="0"/>
          </a:endParaRPr>
        </a:p>
      </dsp:txBody>
      <dsp:txXfrm>
        <a:off x="2955439" y="2301469"/>
        <a:ext cx="2442048" cy="1221024"/>
      </dsp:txXfrm>
    </dsp:sp>
    <dsp:sp modelId="{845955BB-0151-491A-BD4F-FE6A502991C3}">
      <dsp:nvSpPr>
        <dsp:cNvPr id="0" name=""/>
        <dsp:cNvSpPr/>
      </dsp:nvSpPr>
      <dsp:spPr>
        <a:xfrm>
          <a:off x="5910318" y="2301469"/>
          <a:ext cx="2442048" cy="1221024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Georgia" panose="02040502050405020303" pitchFamily="18" charset="0"/>
            </a:rPr>
            <a:t>безвозмездные поступления</a:t>
          </a:r>
          <a:r>
            <a:rPr lang="ru-RU" sz="1100" b="0" i="1" kern="1200" dirty="0" smtClean="0">
              <a:latin typeface="Georgia" panose="02040502050405020303" pitchFamily="18" charset="0"/>
            </a:rPr>
            <a:t>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Georgia" panose="02040502050405020303" pitchFamily="18" charset="0"/>
            </a:rPr>
            <a:t>– денежные средства из других бюджетов бюджетной системы (в виде межбюджетных трансфертов), а также от физических и юридических лиц (в том числе добровольные пожертвования)</a:t>
          </a:r>
          <a:endParaRPr lang="ru-RU" sz="1100" kern="1200" dirty="0">
            <a:latin typeface="Georgia" panose="02040502050405020303" pitchFamily="18" charset="0"/>
          </a:endParaRPr>
        </a:p>
      </dsp:txBody>
      <dsp:txXfrm>
        <a:off x="5910318" y="2301469"/>
        <a:ext cx="2442048" cy="1221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0.44444</cdr:x>
      <cdr:y>0.44548</cdr:y>
    </cdr:from>
    <cdr:to>
      <cdr:x>0.55555</cdr:x>
      <cdr:y>0.64751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4" y="2016224"/>
          <a:ext cx="914391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2 391,4</a:t>
          </a:r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(100%)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0.6925</cdr:x>
      <cdr:y>0.39775</cdr:y>
    </cdr:from>
    <cdr:to>
      <cdr:x>0.77125</cdr:x>
      <cdr:y>0.42957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5698998" y="1800200"/>
          <a:ext cx="648050" cy="1440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0.77125</cdr:x>
      <cdr:y>0.39775</cdr:y>
    </cdr:from>
    <cdr:to>
      <cdr:x>0.93749</cdr:x>
      <cdr:y>0.39775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6347048" y="1800200"/>
          <a:ext cx="1368121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0.02751</cdr:x>
      <cdr:y>0.52503</cdr:y>
    </cdr:from>
    <cdr:to>
      <cdr:x>0.24625</cdr:x>
      <cdr:y>0.52503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226368" y="2376264"/>
          <a:ext cx="180014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0.24625</cdr:x>
      <cdr:y>0.47511</cdr:y>
    </cdr:from>
    <cdr:to>
      <cdr:x>0.29875</cdr:x>
      <cdr:y>0.52488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2026568" y="2150352"/>
          <a:ext cx="432054" cy="22525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0.70125</cdr:x>
      <cdr:y>0.58867</cdr:y>
    </cdr:from>
    <cdr:to>
      <cdr:x>0.815</cdr:x>
      <cdr:y>0.81141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5771007" y="2664298"/>
          <a:ext cx="936081" cy="10081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0.815</cdr:x>
      <cdr:y>0.81141</cdr:y>
    </cdr:from>
    <cdr:to>
      <cdr:x>0.96374</cdr:x>
      <cdr:y>0.81141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6707088" y="3672408"/>
          <a:ext cx="122407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0.20612</cdr:x>
      <cdr:y>0.71923</cdr:y>
    </cdr:from>
    <cdr:to>
      <cdr:x>0.31955</cdr:x>
      <cdr:y>0.87234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368151" y="2434145"/>
          <a:ext cx="752938" cy="5181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0.03254</cdr:x>
      <cdr:y>0.87234</cdr:y>
    </cdr:from>
    <cdr:to>
      <cdr:x>0.20821</cdr:x>
      <cdr:y>0.87234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216023" y="2952328"/>
          <a:ext cx="116605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0.41538</cdr:x>
      <cdr:y>0.50087</cdr:y>
    </cdr:from>
    <cdr:to>
      <cdr:x>0.59678</cdr:x>
      <cdr:y>0.75434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1695124"/>
          <a:ext cx="849046" cy="857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913,2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0.57952</cdr:x>
      <cdr:y>0.15619</cdr:y>
    </cdr:from>
    <cdr:to>
      <cdr:x>0.84782</cdr:x>
      <cdr:y>0.15619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3888432" y="550826"/>
          <a:ext cx="18002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0.02146</cdr:x>
      <cdr:y>0.21569</cdr:y>
    </cdr:from>
    <cdr:to>
      <cdr:x>0.2683</cdr:x>
      <cdr:y>0.21569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144016" y="792088"/>
          <a:ext cx="165618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0.15619</cdr:y>
    </cdr:from>
    <cdr:to>
      <cdr:x>0.58425</cdr:x>
      <cdr:y>0.23786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>
          <a:off x="3354871" y="550826"/>
          <a:ext cx="565280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0.2683</cdr:x>
      <cdr:y>0.21569</cdr:y>
    </cdr:from>
    <cdr:to>
      <cdr:x>0.46147</cdr:x>
      <cdr:y>0.2549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1800200" y="792088"/>
          <a:ext cx="129614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0.51513</cdr:x>
      <cdr:y>0.24501</cdr:y>
    </cdr:from>
    <cdr:to>
      <cdr:x>0.7405</cdr:x>
      <cdr:y>0.24501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3456384" y="864096"/>
          <a:ext cx="15121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0.74853</cdr:x>
      <cdr:y>0.38298</cdr:y>
    </cdr:from>
    <cdr:to>
      <cdr:x>0.91776</cdr:x>
      <cdr:y>0.38298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4968551" y="1296144"/>
          <a:ext cx="112330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0.29406</cdr:x>
      <cdr:y>0.12251</cdr:y>
    </cdr:from>
    <cdr:to>
      <cdr:x>0.44431</cdr:x>
      <cdr:y>0.12251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1973092" y="432049"/>
          <a:ext cx="100811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0.44431</cdr:x>
      <cdr:y>0.12251</cdr:y>
    </cdr:from>
    <cdr:to>
      <cdr:x>0.49367</cdr:x>
      <cdr:y>0.2549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 flipV="1">
          <a:off x="2981204" y="432049"/>
          <a:ext cx="331196" cy="46691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0.7405</cdr:x>
      <cdr:y>0.24501</cdr:y>
    </cdr:from>
    <cdr:to>
      <cdr:x>0.75109</cdr:x>
      <cdr:y>0.38794</cdr:y>
    </cdr:to>
    <cdr:cxnSp macro="">
      <cdr:nvCxnSpPr>
        <cdr:cNvPr id="34" name="Прямая соединительная линия 33"/>
        <cdr:cNvCxnSpPr/>
      </cdr:nvCxnSpPr>
      <cdr:spPr>
        <a:xfrm xmlns:a="http://schemas.openxmlformats.org/drawingml/2006/main">
          <a:off x="4968552" y="864096"/>
          <a:ext cx="71084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0.50801</cdr:x>
      <cdr:y>0.29335</cdr:y>
    </cdr:from>
    <cdr:to>
      <cdr:x>0.64669</cdr:x>
      <cdr:y>0.36594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3402045" y="866065"/>
          <a:ext cx="928694" cy="214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0.64669</cdr:x>
      <cdr:y>0.29335</cdr:y>
    </cdr:from>
    <cdr:to>
      <cdr:x>0.8242</cdr:x>
      <cdr:y>0.29335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4330739" y="866065"/>
          <a:ext cx="118873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0.32258</cdr:x>
      <cdr:y>0.51431</cdr:y>
    </cdr:from>
    <cdr:to>
      <cdr:x>0.53772</cdr:x>
      <cdr:y>0.69154</cdr:y>
    </cdr:to>
    <cdr:sp macro="" textlink="">
      <cdr:nvSpPr>
        <cdr:cNvPr id="4" name="Text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239" y="1518398"/>
          <a:ext cx="1440738" cy="523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1 273,9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(100%)</a:t>
          </a:r>
        </a:p>
      </cdr:txBody>
    </cdr:sp>
  </cdr:relSizeAnchor>
  <cdr:relSizeAnchor xmlns:cdr="http://schemas.openxmlformats.org/drawingml/2006/chartDrawing">
    <cdr:from>
      <cdr:x>0.04301</cdr:x>
      <cdr:y>0.36092</cdr:y>
    </cdr:from>
    <cdr:to>
      <cdr:x>0.21407</cdr:x>
      <cdr:y>0.36092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88031" y="1065559"/>
          <a:ext cx="114554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0.21505</cdr:x>
      <cdr:y>0.36092</cdr:y>
    </cdr:from>
    <cdr:to>
      <cdr:x>0.32258</cdr:x>
      <cdr:y>0.55604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1440159" y="1065559"/>
          <a:ext cx="72008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0.53763</cdr:x>
      <cdr:y>0.45848</cdr:y>
    </cdr:from>
    <cdr:to>
      <cdr:x>0.72043</cdr:x>
      <cdr:y>0.79995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3600399" y="1353591"/>
          <a:ext cx="1224136" cy="10081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0.72043</cdr:x>
      <cdr:y>0.79995</cdr:y>
    </cdr:from>
    <cdr:to>
      <cdr:x>0.89148</cdr:x>
      <cdr:y>0.79995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824535" y="2361703"/>
          <a:ext cx="11454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0.43333</cdr:x>
      <cdr:y>0.50251</cdr:y>
    </cdr:from>
    <cdr:to>
      <cdr:x>0.61473</cdr:x>
      <cdr:y>0.75598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1809242"/>
          <a:ext cx="1175603" cy="912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14,2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0.13181</cdr:x>
      <cdr:y>0.87996</cdr:y>
    </cdr:from>
    <cdr:to>
      <cdr:x>0.37283</cdr:x>
      <cdr:y>0.87996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901664" y="2873509"/>
          <a:ext cx="164881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0.4093</cdr:x>
      <cdr:y>0.5</cdr:y>
    </cdr:from>
    <cdr:to>
      <cdr:x>0.5907</cdr:x>
      <cdr:y>0.77473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9188" y="1440656"/>
          <a:ext cx="1515370" cy="791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640,9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0.55789</cdr:x>
      <cdr:y>0.2093</cdr:y>
    </cdr:from>
    <cdr:to>
      <cdr:x>0.84618</cdr:x>
      <cdr:y>0.2093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3816423" y="648072"/>
          <a:ext cx="197212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0.10023</cdr:x>
      <cdr:y>0.15227</cdr:y>
    </cdr:from>
    <cdr:to>
      <cdr:x>0.35286</cdr:x>
      <cdr:y>0.15227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685640" y="497245"/>
          <a:ext cx="17281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0.02105</cdr:x>
      <cdr:y>0.4186</cdr:y>
    </cdr:from>
    <cdr:to>
      <cdr:x>0.22374</cdr:x>
      <cdr:y>0.42368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144015" y="1296144"/>
          <a:ext cx="1386553" cy="157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0.22105</cdr:x>
      <cdr:y>0.24771</cdr:y>
    </cdr:from>
    <cdr:to>
      <cdr:x>0.37895</cdr:x>
      <cdr:y>0.41861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V="1">
          <a:off x="1512150" y="808886"/>
          <a:ext cx="1080137" cy="5580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0.49474</cdr:x>
      <cdr:y>0.2093</cdr:y>
    </cdr:from>
    <cdr:to>
      <cdr:x>0.55789</cdr:x>
      <cdr:y>0.23256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>
          <a:off x="3384376" y="648072"/>
          <a:ext cx="432047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0.35286</cdr:x>
      <cdr:y>0.15227</cdr:y>
    </cdr:from>
    <cdr:to>
      <cdr:x>0.47409</cdr:x>
      <cdr:y>0.22492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2413832" y="497245"/>
          <a:ext cx="829303" cy="2372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0.64211</cdr:x>
      <cdr:y>0.40651</cdr:y>
    </cdr:from>
    <cdr:to>
      <cdr:x>0.75789</cdr:x>
      <cdr:y>0.47267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4392487" y="1327475"/>
          <a:ext cx="792088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0.75789</cdr:x>
      <cdr:y>0.47267</cdr:y>
    </cdr:from>
    <cdr:to>
      <cdr:x>0.91579</cdr:x>
      <cdr:y>0.47267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5184575" y="1543499"/>
          <a:ext cx="108012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0.37895</cdr:x>
      <cdr:y>0.24771</cdr:y>
    </cdr:from>
    <cdr:to>
      <cdr:x>0.44211</cdr:x>
      <cdr:y>0.24771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>
          <a:off x="2592287" y="808886"/>
          <a:ext cx="4320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0.10976</cdr:x>
      <cdr:y>0.2281</cdr:y>
    </cdr:from>
    <cdr:to>
      <cdr:x>0.4878</cdr:x>
      <cdr:y>0.2281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648072" y="702207"/>
          <a:ext cx="22322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0.42795</cdr:x>
      <cdr:y>0.5</cdr:y>
    </cdr:from>
    <cdr:to>
      <cdr:x>0.60935</cdr:x>
      <cdr:y>0.75347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66469" y="1539235"/>
          <a:ext cx="1384599" cy="780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835,7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0.79268</cdr:x>
      <cdr:y>0.7427</cdr:y>
    </cdr:from>
    <cdr:to>
      <cdr:x>0.90244</cdr:x>
      <cdr:y>0.7427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680520" y="2286383"/>
          <a:ext cx="64807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0.69512</cdr:x>
      <cdr:y>0.58963</cdr:y>
    </cdr:from>
    <cdr:to>
      <cdr:x>0.79268</cdr:x>
      <cdr:y>0.7427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 flipV="1">
          <a:off x="4104457" y="1815144"/>
          <a:ext cx="576063" cy="4712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0.53826</cdr:x>
      <cdr:y>0.33518</cdr:y>
    </cdr:from>
    <cdr:to>
      <cdr:x>0.95266</cdr:x>
      <cdr:y>0.33518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3643338" y="1000132"/>
          <a:ext cx="280497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0.28947</cdr:x>
      <cdr:y>0.49833</cdr:y>
    </cdr:from>
    <cdr:to>
      <cdr:x>0.57475</cdr:x>
      <cdr:y>0.69745</cdr:y>
    </cdr:to>
    <cdr:sp macro="" textlink="">
      <cdr:nvSpPr>
        <cdr:cNvPr id="4" name="Text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13752" y="1579033"/>
          <a:ext cx="2280260" cy="6309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252,0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(100%)</a:t>
          </a:r>
        </a:p>
      </cdr:txBody>
    </cdr:sp>
  </cdr:relSizeAnchor>
  <cdr:relSizeAnchor xmlns:cdr="http://schemas.openxmlformats.org/drawingml/2006/chartDrawing">
    <cdr:from>
      <cdr:x>0.03665</cdr:x>
      <cdr:y>0.4545</cdr:y>
    </cdr:from>
    <cdr:to>
      <cdr:x>0.20771</cdr:x>
      <cdr:y>0.4545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55959" y="1440160"/>
          <a:ext cx="11948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0.20619</cdr:x>
      <cdr:y>0.45462</cdr:y>
    </cdr:from>
    <cdr:to>
      <cdr:x>0.26804</cdr:x>
      <cdr:y>0.5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1440160" y="1440547"/>
          <a:ext cx="432048" cy="14377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0.58715</cdr:x>
      <cdr:y>0.58677</cdr:y>
    </cdr:from>
    <cdr:to>
      <cdr:x>0.74227</cdr:x>
      <cdr:y>0.74993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4101111" y="1859269"/>
          <a:ext cx="1083465" cy="5169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0.74227</cdr:x>
      <cdr:y>0.74993</cdr:y>
    </cdr:from>
    <cdr:to>
      <cdr:x>0.90302</cdr:x>
      <cdr:y>0.74993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5184576" y="2376264"/>
          <a:ext cx="11228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0.43182</cdr:x>
      <cdr:y>0.46194</cdr:y>
    </cdr:from>
    <cdr:to>
      <cdr:x>0.63263</cdr:x>
      <cdr:y>0.79329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1496847"/>
          <a:ext cx="1272474" cy="107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66,4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0.6422</cdr:x>
      <cdr:y>0.37778</cdr:y>
    </cdr:from>
    <cdr:to>
      <cdr:x>0.98864</cdr:x>
      <cdr:y>0.37778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>
          <a:off x="4069432" y="1224136"/>
          <a:ext cx="2195264" cy="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0.04545</cdr:x>
      <cdr:y>0.73333</cdr:y>
    </cdr:from>
    <cdr:to>
      <cdr:x>0.28715</cdr:x>
      <cdr:y>0.73333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288032" y="2376254"/>
          <a:ext cx="1531553" cy="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0.2844</cdr:x>
      <cdr:y>0.51111</cdr:y>
    </cdr:from>
    <cdr:to>
      <cdr:x>0.37615</cdr:x>
      <cdr:y>0.73333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232248" y="1656184"/>
          <a:ext cx="720080" cy="720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0.88889</cdr:x>
      <cdr:y>0.35083</cdr:y>
    </cdr:from>
    <cdr:to>
      <cdr:x>1</cdr:x>
      <cdr:y>0.55286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27168" y="15878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0.90546</cdr:x>
      <cdr:y>0.76915</cdr:y>
    </cdr:from>
    <cdr:to>
      <cdr:x>0.98545</cdr:x>
      <cdr:y>0.83704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965256" y="4078526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965,0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0.90546</cdr:x>
      <cdr:y>0.2667</cdr:y>
    </cdr:from>
    <cdr:to>
      <cdr:x>0.97818</cdr:x>
      <cdr:y>0.33055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65256" y="1414230"/>
          <a:ext cx="72008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12 703,6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0.24393</cdr:x>
      <cdr:y>0.71483</cdr:y>
    </cdr:from>
    <cdr:to>
      <cdr:x>0.29456</cdr:x>
      <cdr:y>0.76915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5239" y="3790494"/>
          <a:ext cx="50134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9,4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0.24403</cdr:x>
      <cdr:y>0.47456</cdr:y>
    </cdr:from>
    <cdr:to>
      <cdr:x>0.30899</cdr:x>
      <cdr:y>0.52406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V="1">
          <a:off x="2644666" y="2584792"/>
          <a:ext cx="703966" cy="269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+ 8,4%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0.43477</cdr:x>
      <cdr:y>0.38166</cdr:y>
    </cdr:from>
    <cdr:to>
      <cdr:x>0.54519</cdr:x>
      <cdr:y>0.75448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600400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0.43477</cdr:x>
      <cdr:y>0.41102</cdr:y>
    </cdr:from>
    <cdr:to>
      <cdr:x>0.54519</cdr:x>
      <cdr:y>0.78384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600400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664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0.11304</cdr:x>
      <cdr:y>0.64589</cdr:y>
    </cdr:from>
    <cdr:to>
      <cdr:x>0.26956</cdr:x>
      <cdr:y>0.88076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1584176"/>
          <a:ext cx="12961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0.46955</cdr:x>
      <cdr:y>0.47292</cdr:y>
    </cdr:from>
    <cdr:to>
      <cdr:x>0.57997</cdr:x>
      <cdr:y>0.80656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88432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0.4658</cdr:x>
      <cdr:y>0.50843</cdr:y>
    </cdr:from>
    <cdr:to>
      <cdr:x>0.57622</cdr:x>
      <cdr:y>0.84206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93270" y="1318000"/>
          <a:ext cx="1017744" cy="864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933,4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0.46618</cdr:x>
      <cdr:y>0.41421</cdr:y>
    </cdr:from>
    <cdr:to>
      <cdr:x>0.58502</cdr:x>
      <cdr:y>0.58579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8776" y="2207133"/>
          <a:ext cx="993890" cy="9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182,9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0.76923</cdr:x>
      <cdr:y>0.23288</cdr:y>
    </cdr:from>
    <cdr:to>
      <cdr:x>0.91201</cdr:x>
      <cdr:y>0.23573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6480720" y="1224136"/>
          <a:ext cx="1202913" cy="1498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0.7094</cdr:x>
      <cdr:y>0.23288</cdr:y>
    </cdr:from>
    <cdr:to>
      <cdr:x>0.76923</cdr:x>
      <cdr:y>0.34247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5976666" y="1224136"/>
          <a:ext cx="504054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0.34188</cdr:x>
      <cdr:y>0.15068</cdr:y>
    </cdr:from>
    <cdr:to>
      <cdr:x>0.44333</cdr:x>
      <cdr:y>0.15068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2880320" y="792088"/>
          <a:ext cx="85470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0.44444</cdr:x>
      <cdr:y>0.15068</cdr:y>
    </cdr:from>
    <cdr:to>
      <cdr:x>0.46618</cdr:x>
      <cdr:y>0.20331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3744416" y="792088"/>
          <a:ext cx="183159" cy="2766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0.01709</cdr:x>
      <cdr:y>0.47945</cdr:y>
    </cdr:from>
    <cdr:to>
      <cdr:x>0.1118</cdr:x>
      <cdr:y>0.47945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144016" y="2520280"/>
          <a:ext cx="79792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0.11111</cdr:x>
      <cdr:y>0.47945</cdr:y>
    </cdr:from>
    <cdr:to>
      <cdr:x>0.31624</cdr:x>
      <cdr:y>0.5137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>
          <a:off x="936104" y="2520280"/>
          <a:ext cx="1728198" cy="1800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0.80342</cdr:x>
      <cdr:y>0.68493</cdr:y>
    </cdr:from>
    <cdr:to>
      <cdr:x>0.97436</cdr:x>
      <cdr:y>0.68493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>
          <a:off x="6768752" y="3600400"/>
          <a:ext cx="14401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0.64103</cdr:x>
      <cdr:y>0.68493</cdr:y>
    </cdr:from>
    <cdr:to>
      <cdr:x>0.80342</cdr:x>
      <cdr:y>0.75342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V="1">
          <a:off x="5400600" y="3600401"/>
          <a:ext cx="1368152" cy="3600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0.10256</cdr:x>
      <cdr:y>0.83562</cdr:y>
    </cdr:from>
    <cdr:to>
      <cdr:x>0.28753</cdr:x>
      <cdr:y>0.83583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>
          <a:off x="864096" y="4392488"/>
          <a:ext cx="1558311" cy="11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0.2906</cdr:x>
      <cdr:y>0.72603</cdr:y>
    </cdr:from>
    <cdr:to>
      <cdr:x>0.38368</cdr:x>
      <cdr:y>0.83562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V="1">
          <a:off x="2448272" y="3816424"/>
          <a:ext cx="784242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0.8547</cdr:x>
      <cdr:y>0.38356</cdr:y>
    </cdr:from>
    <cdr:to>
      <cdr:x>1</cdr:x>
      <cdr:y>0.38356</cdr:y>
    </cdr:to>
    <cdr:cxnSp macro="">
      <cdr:nvCxnSpPr>
        <cdr:cNvPr id="31" name="Прямая соединительная линия 30"/>
        <cdr:cNvCxnSpPr/>
      </cdr:nvCxnSpPr>
      <cdr:spPr>
        <a:xfrm xmlns:a="http://schemas.openxmlformats.org/drawingml/2006/main">
          <a:off x="7200800" y="2016224"/>
          <a:ext cx="122413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0.70085</cdr:x>
      <cdr:y>0.38356</cdr:y>
    </cdr:from>
    <cdr:to>
      <cdr:x>0.8547</cdr:x>
      <cdr:y>0.57534</cdr:y>
    </cdr:to>
    <cdr:cxnSp macro="">
      <cdr:nvCxnSpPr>
        <cdr:cNvPr id="33" name="Прямая соединительная линия 32"/>
        <cdr:cNvCxnSpPr/>
      </cdr:nvCxnSpPr>
      <cdr:spPr>
        <a:xfrm xmlns:a="http://schemas.openxmlformats.org/drawingml/2006/main" flipH="1">
          <a:off x="5904656" y="2016224"/>
          <a:ext cx="1296144" cy="10081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0.11111</cdr:x>
      <cdr:y>0.23288</cdr:y>
    </cdr:from>
    <cdr:to>
      <cdr:x>0.20531</cdr:x>
      <cdr:y>0.23288</cdr:y>
    </cdr:to>
    <cdr:cxnSp macro="">
      <cdr:nvCxnSpPr>
        <cdr:cNvPr id="39" name="Прямая соединительная линия 38"/>
        <cdr:cNvCxnSpPr/>
      </cdr:nvCxnSpPr>
      <cdr:spPr>
        <a:xfrm xmlns:a="http://schemas.openxmlformats.org/drawingml/2006/main">
          <a:off x="936104" y="1224136"/>
          <a:ext cx="79362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0.20513</cdr:x>
      <cdr:y>0.23288</cdr:y>
    </cdr:from>
    <cdr:to>
      <cdr:x>0.32572</cdr:x>
      <cdr:y>0.38915</cdr:y>
    </cdr:to>
    <cdr:cxnSp macro="">
      <cdr:nvCxnSpPr>
        <cdr:cNvPr id="41" name="Прямая соединительная линия 40"/>
        <cdr:cNvCxnSpPr/>
      </cdr:nvCxnSpPr>
      <cdr:spPr>
        <a:xfrm xmlns:a="http://schemas.openxmlformats.org/drawingml/2006/main" flipH="1" flipV="1">
          <a:off x="1728192" y="1224136"/>
          <a:ext cx="1015978" cy="8214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0.69231</cdr:x>
      <cdr:y>0.94521</cdr:y>
    </cdr:from>
    <cdr:to>
      <cdr:x>0.85999</cdr:x>
      <cdr:y>0.94521</cdr:y>
    </cdr:to>
    <cdr:cxnSp macro="">
      <cdr:nvCxnSpPr>
        <cdr:cNvPr id="43" name="Прямая соединительная линия 42"/>
        <cdr:cNvCxnSpPr/>
      </cdr:nvCxnSpPr>
      <cdr:spPr>
        <a:xfrm xmlns:a="http://schemas.openxmlformats.org/drawingml/2006/main">
          <a:off x="5832648" y="4968552"/>
          <a:ext cx="141269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0.59829</cdr:x>
      <cdr:y>0.78082</cdr:y>
    </cdr:from>
    <cdr:to>
      <cdr:x>0.69231</cdr:x>
      <cdr:y>0.94521</cdr:y>
    </cdr:to>
    <cdr:cxnSp macro="">
      <cdr:nvCxnSpPr>
        <cdr:cNvPr id="45" name="Прямая соединительная линия 44"/>
        <cdr:cNvCxnSpPr/>
      </cdr:nvCxnSpPr>
      <cdr:spPr>
        <a:xfrm xmlns:a="http://schemas.openxmlformats.org/drawingml/2006/main" flipH="1" flipV="1">
          <a:off x="5040562" y="4104456"/>
          <a:ext cx="792086" cy="8640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0.46618</cdr:x>
      <cdr:y>0.41421</cdr:y>
    </cdr:from>
    <cdr:to>
      <cdr:x>0.58502</cdr:x>
      <cdr:y>0.58579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8776" y="2207133"/>
          <a:ext cx="993890" cy="9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750,5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0.76847</cdr:x>
      <cdr:y>0.16912</cdr:y>
    </cdr:from>
    <cdr:to>
      <cdr:x>0.96551</cdr:x>
      <cdr:y>0.16912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6418956" y="864647"/>
          <a:ext cx="164586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0.6738</cdr:x>
      <cdr:y>0.16901</cdr:y>
    </cdr:from>
    <cdr:to>
      <cdr:x>0.76847</cdr:x>
      <cdr:y>0.26097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5628239" y="864096"/>
          <a:ext cx="790717" cy="4701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0.32049</cdr:x>
      <cdr:y>0.11268</cdr:y>
    </cdr:from>
    <cdr:to>
      <cdr:x>0.48408</cdr:x>
      <cdr:y>0.11268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2677050" y="576064"/>
          <a:ext cx="136645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0.06168</cdr:x>
      <cdr:y>0.59155</cdr:y>
    </cdr:from>
    <cdr:to>
      <cdr:x>0.19088</cdr:x>
      <cdr:y>0.59155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515222" y="3024336"/>
          <a:ext cx="107919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0.19088</cdr:x>
      <cdr:y>0.33803</cdr:y>
    </cdr:from>
    <cdr:to>
      <cdr:x>0.36508</cdr:x>
      <cdr:y>0.59155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1594420" y="1728193"/>
          <a:ext cx="1455088" cy="12961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0.51847</cdr:x>
      <cdr:y>0.91549</cdr:y>
    </cdr:from>
    <cdr:to>
      <cdr:x>0.7396</cdr:x>
      <cdr:y>0.91549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>
          <a:off x="4330724" y="4680520"/>
          <a:ext cx="184708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0.51847</cdr:x>
      <cdr:y>0.77465</cdr:y>
    </cdr:from>
    <cdr:to>
      <cdr:x>0.56858</cdr:x>
      <cdr:y>0.91032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V="1">
          <a:off x="4330724" y="3960440"/>
          <a:ext cx="418566" cy="69362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0.81157</cdr:x>
      <cdr:y>0.3662</cdr:y>
    </cdr:from>
    <cdr:to>
      <cdr:x>0.96375</cdr:x>
      <cdr:y>0.3662</cdr:y>
    </cdr:to>
    <cdr:cxnSp macro="">
      <cdr:nvCxnSpPr>
        <cdr:cNvPr id="31" name="Прямая соединительная линия 30"/>
        <cdr:cNvCxnSpPr/>
      </cdr:nvCxnSpPr>
      <cdr:spPr>
        <a:xfrm xmlns:a="http://schemas.openxmlformats.org/drawingml/2006/main">
          <a:off x="6778996" y="1872208"/>
          <a:ext cx="12711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0.69088</cdr:x>
      <cdr:y>0.3662</cdr:y>
    </cdr:from>
    <cdr:to>
      <cdr:x>0.81157</cdr:x>
      <cdr:y>0.41121</cdr:y>
    </cdr:to>
    <cdr:cxnSp macro="">
      <cdr:nvCxnSpPr>
        <cdr:cNvPr id="33" name="Прямая соединительная линия 32"/>
        <cdr:cNvCxnSpPr/>
      </cdr:nvCxnSpPr>
      <cdr:spPr>
        <a:xfrm xmlns:a="http://schemas.openxmlformats.org/drawingml/2006/main" flipH="1">
          <a:off x="5770884" y="1872208"/>
          <a:ext cx="1008111" cy="2301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0.61983</cdr:x>
      <cdr:y>0.25</cdr:y>
    </cdr:from>
    <cdr:to>
      <cdr:x>0.73707</cdr:x>
      <cdr:y>0.35976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5400600" y="1296144"/>
          <a:ext cx="1021508" cy="56905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0.73554</cdr:x>
      <cdr:y>0.25</cdr:y>
    </cdr:from>
    <cdr:to>
      <cdr:x>0.94423</cdr:x>
      <cdr:y>0.25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6408712" y="1296144"/>
          <a:ext cx="181830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0.19835</cdr:x>
      <cdr:y>0.40278</cdr:y>
    </cdr:from>
    <cdr:to>
      <cdr:x>0.31163</cdr:x>
      <cdr:y>0.55556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 flipV="1">
          <a:off x="1728192" y="2088232"/>
          <a:ext cx="987030" cy="7920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0.04132</cdr:x>
      <cdr:y>0.40278</cdr:y>
    </cdr:from>
    <cdr:to>
      <cdr:x>0.19835</cdr:x>
      <cdr:y>0.40278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>
          <a:off x="360040" y="2088232"/>
          <a:ext cx="136815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0.24033</cdr:x>
      <cdr:y>0.23611</cdr:y>
    </cdr:from>
    <cdr:to>
      <cdr:x>0.28857</cdr:x>
      <cdr:y>0.47296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H="1" flipV="1">
          <a:off x="2094025" y="1224136"/>
          <a:ext cx="420313" cy="12279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0.03306</cdr:x>
      <cdr:y>0.23611</cdr:y>
    </cdr:from>
    <cdr:to>
      <cdr:x>0.23967</cdr:x>
      <cdr:y>0.23611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 flipH="1">
          <a:off x="288032" y="1224136"/>
          <a:ext cx="18002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0.41992</cdr:x>
      <cdr:y>0.40789</cdr:y>
    </cdr:from>
    <cdr:to>
      <cdr:x>0.53034</cdr:x>
      <cdr:y>0.56275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3447100" y="2232248"/>
          <a:ext cx="906428" cy="847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14 386,8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0.81737</cdr:x>
      <cdr:y>0.02439</cdr:y>
    </cdr:from>
    <cdr:to>
      <cdr:x>0.92779</cdr:x>
      <cdr:y>0.17925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6768752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4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rPr>
            <a:t>млн</a:t>
          </a:r>
          <a:r>
            <a:rPr lang="ru-RU" sz="1200" b="1" kern="1200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rPr>
            <a:t>. руб</a:t>
          </a:r>
          <a:r>
            <a:rPr lang="ru-RU" sz="14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rPr>
            <a:t>., %</a:t>
          </a:r>
        </a:p>
      </cdr:txBody>
    </cdr:sp>
  </cdr:relSizeAnchor>
  <cdr:relSizeAnchor xmlns:cdr="http://schemas.openxmlformats.org/drawingml/2006/chartDrawing">
    <cdr:from>
      <cdr:x>0.52066</cdr:x>
      <cdr:y>0.77778</cdr:y>
    </cdr:from>
    <cdr:to>
      <cdr:x>0.54386</cdr:x>
      <cdr:y>0.92105</cdr:y>
    </cdr:to>
    <cdr:cxnSp macro="">
      <cdr:nvCxnSpPr>
        <cdr:cNvPr id="34" name="Прямая соединительная линия 33"/>
        <cdr:cNvCxnSpPr/>
      </cdr:nvCxnSpPr>
      <cdr:spPr>
        <a:xfrm xmlns:a="http://schemas.openxmlformats.org/drawingml/2006/main">
          <a:off x="4536504" y="4032448"/>
          <a:ext cx="202131" cy="7428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0.53719</cdr:x>
      <cdr:y>0.75</cdr:y>
    </cdr:from>
    <cdr:to>
      <cdr:x>0.7686</cdr:x>
      <cdr:y>0.875</cdr:y>
    </cdr:to>
    <cdr:cxnSp macro="">
      <cdr:nvCxnSpPr>
        <cdr:cNvPr id="36" name="Прямая соединительная линия 35"/>
        <cdr:cNvCxnSpPr/>
      </cdr:nvCxnSpPr>
      <cdr:spPr>
        <a:xfrm xmlns:a="http://schemas.openxmlformats.org/drawingml/2006/main">
          <a:off x="4680520" y="3888432"/>
          <a:ext cx="2016224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0.54386</cdr:x>
      <cdr:y>0.92105</cdr:y>
    </cdr:from>
    <cdr:to>
      <cdr:x>0.72647</cdr:x>
      <cdr:y>0.92105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>
          <a:off x="4464496" y="5040560"/>
          <a:ext cx="149902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0.71074</cdr:x>
      <cdr:y>0.59722</cdr:y>
    </cdr:from>
    <cdr:to>
      <cdr:x>0.90056</cdr:x>
      <cdr:y>0.59722</cdr:y>
    </cdr:to>
    <cdr:cxnSp macro="">
      <cdr:nvCxnSpPr>
        <cdr:cNvPr id="28" name="Прямая соединительная линия 27"/>
        <cdr:cNvCxnSpPr/>
      </cdr:nvCxnSpPr>
      <cdr:spPr>
        <a:xfrm xmlns:a="http://schemas.openxmlformats.org/drawingml/2006/main">
          <a:off x="6192688" y="3096344"/>
          <a:ext cx="16538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0.60331</cdr:x>
      <cdr:y>0.59722</cdr:y>
    </cdr:from>
    <cdr:to>
      <cdr:x>0.71074</cdr:x>
      <cdr:y>0.66667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>
          <a:off x="5256584" y="3096344"/>
          <a:ext cx="936105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0.08847</cdr:x>
      <cdr:y>0.88158</cdr:y>
    </cdr:from>
    <cdr:to>
      <cdr:x>0.28847</cdr:x>
      <cdr:y>0.88158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>
          <a:off x="726267" y="4824536"/>
          <a:ext cx="164178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0.28847</cdr:x>
      <cdr:y>0.7439</cdr:y>
    </cdr:from>
    <cdr:to>
      <cdr:x>0.4069</cdr:x>
      <cdr:y>0.88158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H="1">
          <a:off x="2368049" y="4071073"/>
          <a:ext cx="972158" cy="7534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0.7686</cdr:x>
      <cdr:y>0.875</cdr:y>
    </cdr:from>
    <cdr:to>
      <cdr:x>0.91736</cdr:x>
      <cdr:y>0.875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>
          <a:off x="6696744" y="4536504"/>
          <a:ext cx="129614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0.45455</cdr:x>
      <cdr:y>0.77632</cdr:y>
    </cdr:from>
    <cdr:to>
      <cdr:x>0.50877</cdr:x>
      <cdr:y>0.94444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3960440" y="4024890"/>
          <a:ext cx="472458" cy="8716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0.28926</cdr:x>
      <cdr:y>0.94444</cdr:y>
    </cdr:from>
    <cdr:to>
      <cdr:x>0.45455</cdr:x>
      <cdr:y>0.94444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2520280" y="4896544"/>
          <a:ext cx="14401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0.55751</cdr:x>
      <cdr:y>0.72222</cdr:y>
    </cdr:from>
    <cdr:to>
      <cdr:x>0.7606</cdr:x>
      <cdr:y>0.72222</cdr:y>
    </cdr:to>
    <cdr:cxnSp macro="">
      <cdr:nvCxnSpPr>
        <cdr:cNvPr id="42" name="Прямая соединительная линия 41"/>
        <cdr:cNvCxnSpPr/>
      </cdr:nvCxnSpPr>
      <cdr:spPr>
        <a:xfrm xmlns:a="http://schemas.openxmlformats.org/drawingml/2006/main">
          <a:off x="4857584" y="3744416"/>
          <a:ext cx="17694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0.23966</cdr:x>
      <cdr:y>0.73175</cdr:y>
    </cdr:from>
    <cdr:to>
      <cdr:x>0.37899</cdr:x>
      <cdr:y>0.77778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 flipH="1">
          <a:off x="2088158" y="3793835"/>
          <a:ext cx="1213956" cy="23861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0.26445</cdr:x>
      <cdr:y>0.61111</cdr:y>
    </cdr:from>
    <cdr:to>
      <cdr:x>0.36364</cdr:x>
      <cdr:y>0.69444</cdr:y>
    </cdr:to>
    <cdr:cxnSp macro="">
      <cdr:nvCxnSpPr>
        <cdr:cNvPr id="29" name="Прямая соединительная линия 28"/>
        <cdr:cNvCxnSpPr/>
      </cdr:nvCxnSpPr>
      <cdr:spPr>
        <a:xfrm xmlns:a="http://schemas.openxmlformats.org/drawingml/2006/main" flipH="1" flipV="1">
          <a:off x="2304182" y="3168352"/>
          <a:ext cx="864170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0.7606</cdr:x>
      <cdr:y>0.72222</cdr:y>
    </cdr:from>
    <cdr:to>
      <cdr:x>0.93388</cdr:x>
      <cdr:y>0.72222</cdr:y>
    </cdr:to>
    <cdr:cxnSp macro="">
      <cdr:nvCxnSpPr>
        <cdr:cNvPr id="62" name="Прямая соединительная линия 61"/>
        <cdr:cNvCxnSpPr/>
      </cdr:nvCxnSpPr>
      <cdr:spPr>
        <a:xfrm xmlns:a="http://schemas.openxmlformats.org/drawingml/2006/main">
          <a:off x="6627040" y="3744416"/>
          <a:ext cx="150986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0.45529</cdr:x>
      <cdr:y>0.5</cdr:y>
    </cdr:from>
    <cdr:to>
      <cdr:x>0.57759</cdr:x>
      <cdr:y>0.71359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1075" y="1692188"/>
          <a:ext cx="838387" cy="722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1 658,7</a:t>
          </a:r>
        </a:p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</a:t>
          </a:r>
          <a:r>
            <a:rPr lang="ru-RU" sz="1400" dirty="0" smtClean="0"/>
            <a:t>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0.5319</cdr:x>
      <cdr:y>0.14151</cdr:y>
    </cdr:from>
    <cdr:to>
      <cdr:x>0.71747</cdr:x>
      <cdr:y>0.14286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3384373" y="499293"/>
          <a:ext cx="1180771" cy="47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0.52058</cdr:x>
      <cdr:y>0.14286</cdr:y>
    </cdr:from>
    <cdr:to>
      <cdr:x>0.5319</cdr:x>
      <cdr:y>0.2195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3312369" y="504056"/>
          <a:ext cx="72007" cy="2704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0.09815</cdr:x>
      <cdr:y>0.30917</cdr:y>
    </cdr:from>
    <cdr:to>
      <cdr:x>0.27672</cdr:x>
      <cdr:y>0.30917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672803" y="1046347"/>
          <a:ext cx="1224136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0.27672</cdr:x>
      <cdr:y>0.30917</cdr:y>
    </cdr:from>
    <cdr:to>
      <cdr:x>0.34874</cdr:x>
      <cdr:y>0.40426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1896939" y="1046347"/>
          <a:ext cx="493732" cy="3218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0.08764</cdr:x>
      <cdr:y>0.55718</cdr:y>
    </cdr:from>
    <cdr:to>
      <cdr:x>0.27672</cdr:x>
      <cdr:y>0.55718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600795" y="1885723"/>
          <a:ext cx="129614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0.27672</cdr:x>
      <cdr:y>0.42553</cdr:y>
    </cdr:from>
    <cdr:to>
      <cdr:x>0.35025</cdr:x>
      <cdr:y>0.55718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1896939" y="1440154"/>
          <a:ext cx="504060" cy="4455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0.04562</cdr:x>
      <cdr:y>0.80851</cdr:y>
    </cdr:from>
    <cdr:to>
      <cdr:x>0.22235</cdr:x>
      <cdr:y>0.8125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312763" y="2736303"/>
          <a:ext cx="1211483" cy="135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0.22269</cdr:x>
      <cdr:y>0.68403</cdr:y>
    </cdr:from>
    <cdr:to>
      <cdr:x>0.41739</cdr:x>
      <cdr:y>0.80851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V="1">
          <a:off x="1526576" y="2315015"/>
          <a:ext cx="1334702" cy="4212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0.79529</cdr:x>
      <cdr:y>0.57555</cdr:y>
    </cdr:from>
    <cdr:to>
      <cdr:x>0.94204</cdr:x>
      <cdr:y>0.57555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>
          <a:off x="5451871" y="1947886"/>
          <a:ext cx="100599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0.68842</cdr:x>
      <cdr:y>0.51389</cdr:y>
    </cdr:from>
    <cdr:to>
      <cdr:x>0.79529</cdr:x>
      <cdr:y>0.57555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4719259" y="1739205"/>
          <a:ext cx="732612" cy="20868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0.23596</cdr:x>
      <cdr:y>0.59508</cdr:y>
    </cdr:from>
    <cdr:to>
      <cdr:x>0.33708</cdr:x>
      <cdr:y>0.66651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512168" y="1799728"/>
          <a:ext cx="648072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0.07865</cdr:x>
      <cdr:y>0.66651</cdr:y>
    </cdr:from>
    <cdr:to>
      <cdr:x>0.23596</cdr:x>
      <cdr:y>0.66651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504056" y="2015752"/>
          <a:ext cx="100811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0.42697</cdr:x>
      <cdr:y>0.5</cdr:y>
    </cdr:from>
    <cdr:to>
      <cdr:x>0.60837</cdr:x>
      <cdr:y>0.75347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1512168"/>
          <a:ext cx="1162540" cy="766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105,7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0.76404</cdr:x>
      <cdr:y>0.52365</cdr:y>
    </cdr:from>
    <cdr:to>
      <cdr:x>0.96834</cdr:x>
      <cdr:y>0.52365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896544" y="1583704"/>
          <a:ext cx="13093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0.62921</cdr:x>
      <cdr:y>0.52365</cdr:y>
    </cdr:from>
    <cdr:to>
      <cdr:x>0.76815</cdr:x>
      <cdr:y>0.6133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>
          <a:off x="4032448" y="1583704"/>
          <a:ext cx="890426" cy="2711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E10CA7-BBEA-4EF3-884B-0B0CF035B57D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6026"/>
            <a:ext cx="5437821" cy="44687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30468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58F918-3DDE-4F17-AE4B-951755776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0A91-3DE8-476F-BD13-0442765ACD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9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3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2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04D913-ADC6-40DF-BB74-8E58EF4FEC5A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3CBABEE-18B9-4A1F-B645-068F7FB3F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07A2-CF8C-4D1A-BE48-40644E7714D7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B24E-A641-49BD-BDA8-9A638EFBA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BB0A-3B58-4C5A-9506-3F83057CCF64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9585-26AC-4D80-99D4-027223101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D802-1231-44EB-852B-231C8C1F6B3E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AE6-66AD-44FD-8403-CE839602F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721BBA-0082-434D-8870-D5FF261B7EA8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A6DB5-3BC6-432B-B49D-B976DA954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3D3A-A907-4191-BB28-3A54E70ED366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1872-639A-42D6-8134-2D81ACED1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64BC22-80D9-4F55-BA6A-75EAC49D7634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FAD031-5DA8-4977-A462-E56665B77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9036-69FB-41C2-8480-24B09DD4E1AB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564E-6B50-42EB-8319-DB5BAAE09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5773-0A16-489B-893A-BDEBF5D34F22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9139-32FF-4697-A2E7-9B0D52055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5E424A-D11A-4D8F-AB02-E29BD7FE3B9E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41442E-B78C-45A5-B5EA-2B978FF5B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3EAE9C-3C1B-4EBA-9DD4-B7F8FDE35E67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D07D64-14B7-4744-BC55-36C4962C7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805D39-F4CA-4905-A79C-564E13AF9B42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D700E-8A6F-4FEA-A2B9-1B66F0207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mosreg.ru/byudzhet-dlya-grazhdan/informaciya-ob-ispolnenii-byudzheta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olok-go.ru/activities/finance?tab=tab2386" TargetMode="External"/><Relationship Id="rId5" Type="http://schemas.openxmlformats.org/officeDocument/2006/relationships/hyperlink" Target="http://www.balfin.ru/byudzhet-2022" TargetMode="External"/><Relationship Id="rId4" Type="http://schemas.openxmlformats.org/officeDocument/2006/relationships/hyperlink" Target="http://budget.admhimki.ru/byudzhet/reshenie-o-byudzhete/resheniya-o-byudzhet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2060848"/>
            <a:ext cx="8229600" cy="16561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Бюджет для граждан на основе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проекта бюджета городского округа Домодедово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на </a:t>
            </a:r>
            <a:r>
              <a:rPr lang="ru-RU" sz="2400" dirty="0" smtClean="0">
                <a:latin typeface="Georgia" panose="02040502050405020303" pitchFamily="18" charset="0"/>
              </a:rPr>
              <a:t>2024 </a:t>
            </a:r>
            <a:r>
              <a:rPr lang="ru-RU" sz="2400" dirty="0">
                <a:latin typeface="Georgia" panose="02040502050405020303" pitchFamily="18" charset="0"/>
              </a:rPr>
              <a:t>год и плановый период </a:t>
            </a:r>
            <a:r>
              <a:rPr lang="ru-RU" sz="2400" dirty="0" smtClean="0">
                <a:latin typeface="Georgia" panose="02040502050405020303" pitchFamily="18" charset="0"/>
              </a:rPr>
              <a:t>2025 </a:t>
            </a:r>
            <a:r>
              <a:rPr lang="ru-RU" sz="2400" dirty="0">
                <a:latin typeface="Georgia" panose="02040502050405020303" pitchFamily="18" charset="0"/>
              </a:rPr>
              <a:t>и </a:t>
            </a:r>
            <a:r>
              <a:rPr lang="ru-RU" sz="2400" dirty="0" smtClean="0">
                <a:latin typeface="Georgia" panose="02040502050405020303" pitchFamily="18" charset="0"/>
              </a:rPr>
              <a:t>2026 </a:t>
            </a:r>
            <a:r>
              <a:rPr lang="ru-RU" sz="2400" dirty="0">
                <a:latin typeface="Georgia" panose="02040502050405020303" pitchFamily="18" charset="0"/>
              </a:rPr>
              <a:t>гг. </a:t>
            </a:r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88914"/>
            <a:ext cx="86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466" y="288150"/>
            <a:ext cx="11017224" cy="757970"/>
          </a:xfrm>
        </p:spPr>
        <p:txBody>
          <a:bodyPr>
            <a:noAutofit/>
          </a:bodyPr>
          <a:lstStyle/>
          <a:p>
            <a:pPr marL="137160" algn="ctr"/>
            <a:r>
              <a:rPr lang="ru-RU" sz="1400" dirty="0">
                <a:latin typeface="Georgia" panose="02040502050405020303" pitchFamily="18" charset="0"/>
              </a:rPr>
              <a:t>Муниципальный (местный) бюджет -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135561" y="2780928"/>
            <a:ext cx="2124475" cy="1095896"/>
            <a:chOff x="0" y="0"/>
            <a:chExt cx="2124475" cy="10958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24475" cy="10958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2124475" cy="1095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200" b="1" dirty="0">
                  <a:latin typeface="Georgia" panose="02040502050405020303" pitchFamily="18" charset="0"/>
                </a:rPr>
                <a:t>Бюджет</a:t>
              </a:r>
            </a:p>
          </p:txBody>
        </p:sp>
      </p:grpSp>
      <p:sp>
        <p:nvSpPr>
          <p:cNvPr id="8" name="Стрелка вправо 7"/>
          <p:cNvSpPr/>
          <p:nvPr/>
        </p:nvSpPr>
        <p:spPr>
          <a:xfrm>
            <a:off x="4275553" y="2780928"/>
            <a:ext cx="1039615" cy="1095896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5283050" y="1772816"/>
            <a:ext cx="208823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10" name="Плюс 9"/>
          <p:cNvSpPr/>
          <p:nvPr/>
        </p:nvSpPr>
        <p:spPr>
          <a:xfrm>
            <a:off x="6168008" y="3214292"/>
            <a:ext cx="318316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38935" y="4283613"/>
            <a:ext cx="3182287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12" name="Равно 11"/>
          <p:cNvSpPr/>
          <p:nvPr/>
        </p:nvSpPr>
        <p:spPr>
          <a:xfrm>
            <a:off x="7589173" y="3214292"/>
            <a:ext cx="432048" cy="3291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84233" y="2643257"/>
            <a:ext cx="2016223" cy="1468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25960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7992887" cy="4752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432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8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1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06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рисков возникновения и смягчение последствий чрезвычайных ситуаций природного и техногенного характера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готовности  муниципального звена Московской областной системы предупреждения и ликвидации чрезвычайным ситуациям к действиям по предназначению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6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временя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7372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331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87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9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8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9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совершенствование систем оповещения и информирования населения Московской области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7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8099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2808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38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2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76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IV. Обеспечение пожарной безопасности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8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городского округа, по отношению к базовому периоду 2019 года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9199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67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26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97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V. Обеспечение мероприятий гражданской обороны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4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13,00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4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007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68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1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0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7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«Комплексное освоение земельных участков в целях жилищного строительства и развитие застроенных территорий»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. 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213 270,00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семей, улучшивших жилищные условия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земельных участков, обеспеченных комплексной инфраструктурой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6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- ИЖС) или садового дома установленным параметрам и допустимости размещения объекта ИЖС или садового дома на земельном участке, уведомление о соответствии (несоответствии) построенных или реконструируемых объектов ИЖС или садового дома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5 765,00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117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79576" y="836712"/>
          <a:ext cx="7920880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9644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84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08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 «Обеспечение жильем молодых семей»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7037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136903" cy="471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III  «Обеспечение жильем детей-сирот и детей, оставшихся без попечения родителей, лиц из числа детей-сирот и детей, оставшихся без попечения родителей»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891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35561" y="836713"/>
          <a:ext cx="8136903" cy="2736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95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6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4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346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VII  «Улучшение жилищных условий отдельных категорий многодетных семей»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96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81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5" cy="4299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VIII «Обеспечение жильем отдельных категорий граждан, установленных федеральным законодательством»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259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35561" y="836713"/>
          <a:ext cx="8064895" cy="4906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2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9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комфортной городской среды»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 I. Комфортная городская среда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3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8646934"/>
              </p:ext>
            </p:extLst>
          </p:nvPr>
        </p:nvGraphicFramePr>
        <p:xfrm>
          <a:off x="1919536" y="260648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3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55540" y="332657"/>
          <a:ext cx="8244916" cy="5740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53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53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комфортной городской среды»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52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 I. Комфортная городская среда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систем наружного освещения, в отношении которых реализованы мероприятия по устройству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отношении которых реализованы мероприятия по устройству архитектурно-художественного освещения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 на территории Московской области, в которых благоустроены зоны для досуга и отдыха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1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благоустройства, в отношении которых проведены мероприятия по благоустройству, вне реализации национальных и федеральных проектов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3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 игровых площадок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0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136903" cy="5546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комфортной городской среды»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Благоустройство территорий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замененных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неэнергоэффективных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светильников наружного освещения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 общего пользования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 игровых площадок (МБУ/МАУ)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3 091,19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благоустроенных с привлечением субсидии пешеходных коммуникаций с твердым (асфальтовым) покрытием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благоустроенных дворовых территорий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22,00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4647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20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2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73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комфортной городской среды»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III. Создание условий для обеспечения комфортного проживания жителей в многоквартирных домах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отремонтированных подъездов МКД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70,00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МКД, в которых проведен капитальный ремонт в рамках региональной программы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139,00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Подпрограмма 5. Обеспечивающая подпрограмма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9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рассмотренных дел об административных правонарушениях в сфере благоустройства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5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79577" y="836713"/>
          <a:ext cx="7848871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62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7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3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86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«Инвестиции»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рабочих 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3 984,00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2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147,37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2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119,50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3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203,65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548681"/>
          <a:ext cx="8064896" cy="536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20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3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08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Конкуренции»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несостоявшихся закупок от общего количества конкурентных закупок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17,62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обоснованных, частично обоснованных жалоб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1,41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6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закупок среди субъектов малого предпринимательства, социально ориентированных некоммерческих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43,59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8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экономии денежных средств по результатам определения поставщиков (подрядчиков, исполнителей)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0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764705"/>
          <a:ext cx="8064896" cy="536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20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3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08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Конкуренции»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состоявшихся закупок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4,39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6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контрактов, заключенных с единственным поставщиком по несостоявшимся закупкам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8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экономии денежных средств по результатам осуществления конкурентных закупок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6,59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19537" y="980729"/>
          <a:ext cx="8280919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7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8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2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41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малого и среднего предпринимательства»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2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568,15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423592" y="836713"/>
          <a:ext cx="7816264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41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7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5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10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малого и среднего предпринимательства»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граждан, зафиксировавших свой статус, с учетом введения налогового режима для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нарастающим итогом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4 627,00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5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2 074,00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4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447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13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3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76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70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IV «Развитие потребительского рынка и услуг»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 мест на объектах бытового обслуживания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111,00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посадочных мест на объектах общественного питания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Посадочное 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116,00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5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ОДС, соответствующих требованиям, нормам и стандартам действующего законодательства, от общего количества ОДС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7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136903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614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0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30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16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IV «Развитие потребительского рынка и услуг»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77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площадью торговых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Квадратные метры на 1000 жителей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1 285,00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1 111,10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площадей торговых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21,90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1,40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108685"/>
              </p:ext>
            </p:extLst>
          </p:nvPr>
        </p:nvGraphicFramePr>
        <p:xfrm>
          <a:off x="531664" y="908721"/>
          <a:ext cx="1082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1233248" cy="720080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Основные параметры бюджета на 20</a:t>
            </a:r>
            <a:r>
              <a:rPr lang="en-US" sz="1400" dirty="0" smtClean="0">
                <a:latin typeface="Georgia" panose="02040502050405020303" pitchFamily="18" charset="0"/>
              </a:rPr>
              <a:t>2</a:t>
            </a:r>
            <a:r>
              <a:rPr lang="ru-RU" sz="1400" dirty="0">
                <a:latin typeface="Georgia" panose="02040502050405020303" pitchFamily="18" charset="0"/>
              </a:rPr>
              <a:t>4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год и плановый период </a:t>
            </a: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и </a:t>
            </a: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гг. в сравнении с фактическим исполнением </a:t>
            </a:r>
            <a:r>
              <a:rPr lang="ru-RU" sz="1400" dirty="0" smtClean="0">
                <a:latin typeface="Georgia" panose="02040502050405020303" pitchFamily="18" charset="0"/>
              </a:rPr>
              <a:t>2020-2022 </a:t>
            </a:r>
            <a:r>
              <a:rPr lang="ru-RU" sz="1400" dirty="0">
                <a:latin typeface="Georgia" panose="02040502050405020303" pitchFamily="18" charset="0"/>
              </a:rPr>
              <a:t>годов и ожидаемым исполнением </a:t>
            </a: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года                                </a:t>
            </a:r>
            <a:r>
              <a:rPr lang="ru-RU" sz="1400" dirty="0" smtClean="0">
                <a:latin typeface="Georgia" panose="02040502050405020303" pitchFamily="18" charset="0"/>
              </a:rPr>
              <a:t>                                                                                             </a:t>
            </a:r>
            <a:r>
              <a:rPr lang="ru-RU" sz="1400" dirty="0">
                <a:latin typeface="Georgia" panose="02040502050405020303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0481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5" cy="5349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80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9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имуществом и муниципальными финансами»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34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I. Развитие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имущественного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комплекса 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0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57,60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547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80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9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имуществом и муниципальными финансами»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34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I. Развитие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имущественного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комплекса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Проверка использования земель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Исключение незаконных решений по земле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201,88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объектов недвижимого имущества, поставленных на ГКУ 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 результатам МЗК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94,70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9111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208913" cy="2880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13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0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7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имуществом и муниципальными финансами»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8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III. Совершенствование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муниципальной службы Московской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от общего числа муниципальных служащих Администрации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49,50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2146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5" cy="5542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имуществом и муниципальными финансами»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IV. Управление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муниципальными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финансами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Увеличение налоговых доходов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6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отношения объема расходов на обслуживание муниципального долга городского округа Домодедово к объему расходов бюджета городского округа Домодедово (за исключением объема расходов, которые осуществляются за счет субвенций, предоставляемых из бюджетов бюджетной системы Российской Федерации), на уровне, не превышающем 5 % 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Снижение задолженности по имущественным налогам в консолидированный бюджет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отношения дефицита бюджета городского округа Домодедово к общему годовому объему доходов бюджета городского округа Домодедово без учета объема безвозмездных поступлений и (или) поступлений налоговых доходов по дополнительным нормативам отчислений в отчетном финансовом году не превышающим 10% к 2024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отсутствия кредиторской задолженности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68563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7920880" cy="447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I «Развитие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1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медиасреды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Информирование населения в средствах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информированности населения в социальных сетях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7601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136903" cy="28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78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98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6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1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II «Эффективное местное самоуправление Московской области»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67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проектов, реализованных на основании заявок жителей Московской области в рамках применения практик инициативного бюджетирования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4485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136903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85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9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01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6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IV «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Молодежь Подмосковья»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граждан, вовлеченных в добровольческую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30,54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молодежи, задействованной в мероприятиях по вовлечению в творческую деятельность, от общего числа молодежи муниципального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студентов, вовлеченных в клубное студенческое движение,  от общего числа студентов Московской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017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5" cy="2291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VI «Развитие туризма в Московской области»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туристических маршрутов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38479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320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 функционирование дорожно-транспортного комплекса»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Пассажирский транспорт общего пользования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Доля поездок, оплаченных посредством безналичных расчётов, в общем количестве оплаченных пассажирами поездок на конец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Соблюдение расписания на автобусных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маршрутах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97,34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8619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4415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06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614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 функционирование дорожно-транспортного комплекса»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30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 Подмосковья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 Объёмы ввода в эксплуатацию после строительства и реконструкции автомобильных дорог общего пользования местного значения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км /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пог.м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0,73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км/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тыс.кв.м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17,65/125,541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4,779  / 33,453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4,779  / 33,453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4,779  / 33,453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чел./100 тыс. населения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12,56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  <a:tab pos="335915" algn="ctr"/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		м/места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244,00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90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92511"/>
              </p:ext>
            </p:extLst>
          </p:nvPr>
        </p:nvGraphicFramePr>
        <p:xfrm>
          <a:off x="551384" y="980728"/>
          <a:ext cx="1123324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02630"/>
            <a:ext cx="11377264" cy="850106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Основные параметры бюджета на 20</a:t>
            </a:r>
            <a:r>
              <a:rPr lang="en-US" sz="1400" dirty="0" smtClean="0">
                <a:latin typeface="Georgia" panose="02040502050405020303" pitchFamily="18" charset="0"/>
              </a:rPr>
              <a:t>2</a:t>
            </a:r>
            <a:r>
              <a:rPr lang="ru-RU" sz="1400" dirty="0">
                <a:latin typeface="Georgia" panose="02040502050405020303" pitchFamily="18" charset="0"/>
              </a:rPr>
              <a:t>4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год и плановый период </a:t>
            </a: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и </a:t>
            </a: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гг. в сравнении с фактическим исполнением </a:t>
            </a:r>
            <a:r>
              <a:rPr lang="ru-RU" sz="1400" dirty="0" smtClean="0">
                <a:latin typeface="Georgia" panose="02040502050405020303" pitchFamily="18" charset="0"/>
              </a:rPr>
              <a:t>2021-2022 </a:t>
            </a:r>
            <a:r>
              <a:rPr lang="ru-RU" sz="1400" dirty="0">
                <a:latin typeface="Georgia" panose="02040502050405020303" pitchFamily="18" charset="0"/>
              </a:rPr>
              <a:t>годов и ожидаемым исполнением </a:t>
            </a: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года                 </a:t>
            </a:r>
            <a:r>
              <a:rPr lang="ru-RU" sz="1400" dirty="0" smtClean="0">
                <a:latin typeface="Georgia" panose="02040502050405020303" pitchFamily="18" charset="0"/>
              </a:rPr>
              <a:t>                                                           </a:t>
            </a:r>
            <a:r>
              <a:rPr lang="ru-RU" sz="1400" dirty="0">
                <a:latin typeface="Georgia" panose="02040502050405020303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0034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208913" cy="5056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57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в очереди  для получения государственных (муниципальных)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 минут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0829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08912" cy="5400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57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1685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4955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57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 – Доля обращений, поступивших на портал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 которым поступили повторные обращения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1752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920880" cy="5325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265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– Доля отложенных решений от числа ответов, предоставленных на портале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(два и более раз)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вовремя – Доля жалоб, поступивших на портал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 которым нарушен срок подготовки ответа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городских населенных пунктах, – не менее 50 Мбит/с;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95,5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720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5" cy="4837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57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обеспечены материально- технической базой для внедрения цифровой образовательной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0024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5040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52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5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«Архитектура и градостроительство»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5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«Разработка Генерального плана развития городского округа»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5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7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9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0182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136903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«Архитектура и градостроительство»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Подпрограмма II «Реализация политики пространственного развития городского округа»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34,00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9914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5" cy="3399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«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Чистая вода»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созданных и восстановленных ВЗУ, ВНС и станций водоподготовки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2118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4279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«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Системы водоотведения»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созданных и восстановленных объектов очистки сточных вод суммарной производительностью.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ед./тыс. куб. 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куб.км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/год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5681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4279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III «Создание условий для обеспечения качественными коммунальными услугами»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объектов социальной и инженерной инфраструктуры на территории военных городков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61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Муниципальный долг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                                                                                                                </a:t>
            </a:r>
            <a:r>
              <a:rPr lang="ru-RU" sz="1400" dirty="0" err="1">
                <a:latin typeface="Georgia" panose="02040502050405020303" pitchFamily="18" charset="0"/>
              </a:rPr>
              <a:t>млн.руб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43584"/>
              </p:ext>
            </p:extLst>
          </p:nvPr>
        </p:nvGraphicFramePr>
        <p:xfrm>
          <a:off x="1981200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920880" cy="5159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IV «Энергосбережение и повышение энергетической эффективности»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зданий, строений, сооружений муниципальной собственности, соответствующих нормальному уровню энергетической эффективности и выше (А, В, С, D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86,4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Бережливый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учет – оснащенность многоквартирных домов общедомовыми  приборами учета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87,85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многоквартирных домов с присвоенными классами </a:t>
                      </a:r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4652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5" cy="3399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 «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газификации»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Получение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проектной документации на строительство газопроводов высокого, среднего и низкого давления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Ввод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эксплуатацию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газгольдера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9077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530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«Строительство объектов социальной инфраструктуры»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III «Строительство (реконструкция) объектов образования»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 в эксплуатацию объектов общего образования не вошедших в состав мероприятий регионального проекта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внебюджетных источников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 в эксплуатацию объектов дошкольного образования с ясельными группами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 в эксплуатацию объектов общего образования в рамках реализации мероприятий по созданию в субъектах Российской Федерации дополнительных (новых) мест в общеобразовательных организациях в связи с ростом числа учащихся, вызванным демографическим фактором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4002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5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«Строительство объектов социальной инфраструктуры»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«Строительство (реконструкция) объектов физической культуры и спорта»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спортивной инфраструктуры муниципальной собственности для занятий физической культурой и спортом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0106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3499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«Переселение граждан из аварийного жилищного фонда»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«Обеспечение мероприятий по переселению граждан из аварийного жилищного фонда в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в муниципальные жилые помещения, переданные  в муниципальную собственность при реализации инвестиционных контрактов и соглашений, или за счет средств бюджета городского округа Домодедово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 в муниципальные жилые помещения, переданные  в муниципальную собственность при реализации инвестиционных контрактов и соглашений, или за счет средств бюджета городского округа Домодедово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12913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1" y="116632"/>
            <a:ext cx="8363271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84857"/>
              </p:ext>
            </p:extLst>
          </p:nvPr>
        </p:nvGraphicFramePr>
        <p:xfrm>
          <a:off x="911424" y="836713"/>
          <a:ext cx="10513167" cy="561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 пострадавшие от радиационных воздействий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14.04.2022 №  53 "Об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1 337,5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Бывшие несовершеннолетние узники концлагерей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г. о. Домодедово МО от 28.03.2022 № 39 "Об 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19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Граждане, пострадавшие от политических репрессий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 24.10.2022 № 199 "Об  оказании единовременной материальной помощи"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62650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424" y="274638"/>
            <a:ext cx="9577064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7993"/>
              </p:ext>
            </p:extLst>
          </p:nvPr>
        </p:nvGraphicFramePr>
        <p:xfrm>
          <a:off x="695400" y="928686"/>
          <a:ext cx="10369151" cy="4948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6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Участники Курской битвы (включая вдов)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Участники обороны Ленинграда (включая вдов)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27.01.2022 №  10 "Об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07745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274638"/>
            <a:ext cx="95154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80828"/>
              </p:ext>
            </p:extLst>
          </p:nvPr>
        </p:nvGraphicFramePr>
        <p:xfrm>
          <a:off x="687499" y="1052736"/>
          <a:ext cx="10449059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2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Участники Сталинградской битвы (включая вдов)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г.о. Домодедово МО от 02.02.2022 №  14 "Об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Воины-афганцы, семьи погибших участников Афганских событий и локальных войн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г.о. Домодедово МО от 15.02.2022 №  22 "Об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6737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74567"/>
              </p:ext>
            </p:extLst>
          </p:nvPr>
        </p:nvGraphicFramePr>
        <p:xfrm>
          <a:off x="479375" y="908721"/>
          <a:ext cx="10729192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6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55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0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2022год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Участники ВОВ к дню Победы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15.04.2022 № 54 "О выплате адресной материальной помощи к 77-ой годовщине Победы в ВОВ 1941-1945 годов "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3 745,0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Вдовы участников ВОВ к дню Победы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15.04.2022 № 54 "О выплате адресной материальной помощи к 77-ой годовщине Победы в ВОВ 1941-1945 годов "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971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3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Труженики тыла, зарегистрированные по месту жительства на территории городского округа Домодедово по состоянию на 30 марта 2016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15.04.2022 № 54 "О выплате адресной материальной помощи к 77-ой годовщине Победы в ВОВ 1941-1945 годов "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55286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416" y="274638"/>
            <a:ext cx="9371384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62109"/>
              </p:ext>
            </p:extLst>
          </p:nvPr>
        </p:nvGraphicFramePr>
        <p:xfrm>
          <a:off x="846309" y="980728"/>
          <a:ext cx="10290250" cy="352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5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8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года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 возрастной группы рождения с 22.06.1927 г. по 03.09.1945 г., зарегистрированные по месту жительства на территории городского округа Домодедово по состоянию на 30 марта 2016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6 062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15.04.2022 № 54 "О выплате адресной материальной помощи к 77-ой годовщине Победы в ВОВ 1941-1945 годов "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18 303,0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16 491,0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89,68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4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Объем и структура муниципального внутреннего долга городского округа Домодедово   </a:t>
            </a:r>
            <a:r>
              <a:rPr lang="ru-RU" sz="1400" dirty="0" smtClean="0">
                <a:latin typeface="Georgia" panose="02040502050405020303" pitchFamily="18" charset="0"/>
              </a:rPr>
              <a:t>                         </a:t>
            </a:r>
            <a:r>
              <a:rPr lang="ru-RU" sz="1400" dirty="0" err="1">
                <a:latin typeface="Georgia" panose="02040502050405020303" pitchFamily="18" charset="0"/>
              </a:rPr>
              <a:t>млн.руб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8506783"/>
              </p:ext>
            </p:extLst>
          </p:nvPr>
        </p:nvGraphicFramePr>
        <p:xfrm>
          <a:off x="479376" y="1268760"/>
          <a:ext cx="10808847" cy="471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146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исполнение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ожидаемое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план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(отражен на диаграмме)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план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 план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Муниципальный внутренний долг -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1 149, 9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2 391,4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2 798,3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2 762,2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Муниципальные ценные бумаги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Бюджетные кредиты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164,0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109,9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Кредиты коммерческих банков и иных кредитных организаций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435,0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1 783,2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2 437,4</a:t>
                      </a:r>
                    </a:p>
                    <a:p>
                      <a:pPr marL="0" algn="ctr" rtl="0" eaLnBrk="1" fontAlgn="ctr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2 593,1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Муниципальные гарантии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149,1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541,5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498,3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305,1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169,1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Предельный объем муниципального долга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2 827,8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4 435,5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3 947,2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6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3432" y="274638"/>
            <a:ext cx="9227368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68065"/>
              </p:ext>
            </p:extLst>
          </p:nvPr>
        </p:nvGraphicFramePr>
        <p:xfrm>
          <a:off x="767408" y="908721"/>
          <a:ext cx="10369151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7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Граждане, находящиеся в трудной жизненной ситуации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г.о.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2)Постановление Администрации г.о. Домодедово МО от 10.07.2017№ 2522 "Об утверждении Порядка оказания адресной материальной помощи отдельным категориям граждан"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9 045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7 146,50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Граждане, пострадавшие в результате пожара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 (11 семей)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Выплата единовременной материальной помощи гражданам по медицинским показаниям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2)Постановление Администрации г.о. Домодедово МО от 10.07.2017№ 2522 "Об утверждении Порядка оказания адресной материальной помощи отдельным категориям граждан"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2 402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91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424" y="274638"/>
            <a:ext cx="9299376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45711"/>
              </p:ext>
            </p:extLst>
          </p:nvPr>
        </p:nvGraphicFramePr>
        <p:xfrm>
          <a:off x="883792" y="908721"/>
          <a:ext cx="10324778" cy="5544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4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2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1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отдельных категорий граждан бесплатным зубопротезированием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2)Постановление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Администрации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г.о.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МО от 13.04.2017 № 1321 "Об утверждении Порядка оказания мер социальной поддержки по бесплатному зубопротезированию отдельным категориям граждан"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5 640,00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2 650,25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Работники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анестизиолого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-реанимационных отделений ГБУЗ МО "ДЦГБ"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2436,70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753,24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Частичная компенсация расходов по арендной плате за жилое помещение медицинским работникам государственных учреждений здравоохранения, расположенных на территории городского округа Домодедово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843,41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9346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408" y="274638"/>
            <a:ext cx="9443392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582"/>
              </p:ext>
            </p:extLst>
          </p:nvPr>
        </p:nvGraphicFramePr>
        <p:xfrm>
          <a:off x="911426" y="908047"/>
          <a:ext cx="10297142" cy="5502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5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года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Жители городского округа Домодедово с юбилейными днями рождения 90, 95, 100, 105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премия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2)Решение Совета депутатов г.о.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МО от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27.07.2012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1-4/469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 утверждении Положения об условиях и порядке премирования к юбилейным датам лиц, достигших возраста 90 лет и старше (долгожителей), зарегистрированных по месту жительства на территории  г.о.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МО»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17 241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28 736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34 483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4 116,4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67,48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Общественные помощники Главы г.о. Домодедово,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старосты и председатели уличных комитетов за проводимую общественную работу в сфере ЖКХ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городского округа Домодедово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18.12.2020 № 1-4/1087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  бюджете городского округа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Домодедово на 2021 год и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плановый период 2022 и 2023 годов»</a:t>
                      </a:r>
                    </a:p>
                    <a:p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2)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Решение Совета депутатов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городского округа Домодедово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kumimoji="0"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31.03.2022</a:t>
                      </a:r>
                      <a:r>
                        <a:rPr kumimoji="0"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1-4/1206 ,1207 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 утверждении Положения о порядке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выплаты материальной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помощи председателям уличных комитетов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микрорайонов города Домодедово, общественным помощникам Главы городского округа Домодедово,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старостам сельских населенных пунктов административных округов в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г.о.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16405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13028,62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79,39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деятельности общественных формирований правоохранительной направленности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денежное поощрение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городского округа Домодедово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18.12.2020 № 1-4/1087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  бюджете городского округа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Домодедово на 2021 год и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плановый период 2022 и 2023 годов»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2)Постановление Администрации г.о. Домодедово от 05.11.2020 № 2432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187,50 руб./1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час</a:t>
                      </a:r>
                    </a:p>
                    <a:p>
                      <a:pPr algn="ctr" fontAlgn="ctr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287,40 руб./1час в режиме ЧС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13478,60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154,96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53,08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48771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44624"/>
            <a:ext cx="10369152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err="1">
                <a:latin typeface="Georgia" panose="02040502050405020303" pitchFamily="18" charset="0"/>
              </a:rPr>
              <a:t>Cоциально</a:t>
            </a:r>
            <a:r>
              <a:rPr lang="ru-RU" sz="1400" dirty="0">
                <a:latin typeface="Georgia" panose="02040502050405020303" pitchFamily="18" charset="0"/>
              </a:rPr>
              <a:t>-значимые объекты, строительство (реконструкция) которых осуществляется с участием средств бюджета городского округа Домодедово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13260"/>
              </p:ext>
            </p:extLst>
          </p:nvPr>
        </p:nvGraphicFramePr>
        <p:xfrm>
          <a:off x="623390" y="764703"/>
          <a:ext cx="10873208" cy="5561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4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99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099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реализации проекта,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ввода объекта,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 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72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Строительство блока школы на 825 мест г.о. Домодедово (этап N 2 общеобразовательной школы на 1100 мест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 fontAlgn="b"/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 адресу: г.о. Домодедово </a:t>
                      </a:r>
                      <a:r>
                        <a:rPr lang="ru-RU" sz="1000" b="0" i="1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000" b="0" i="1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Пахринский</a:t>
                      </a:r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ЖК «Домодедово Парк»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Плановый срок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ввода в эксплуатацию – 2024 год.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Результаты от реализации: Создание дополнительных (новых) мест в общеобразовательных организациях в связи с ростом числа учащихся.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441,0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286,0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155,0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385,0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244,8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6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Строительство общеобразовательной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школы на 550 мест по адресу: г.о. Домодедово, </a:t>
                      </a:r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Барыбино, ул. Макаренко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Плановый срок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ввода в эксплуатацию – 2024 год.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Результаты от реализации: Создание дополнительных (новых) мест в общеобразовательных организациях в связи с ростом числа учащихся.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221,0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127,6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268,0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142,5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0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3" y="44624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err="1">
                <a:latin typeface="Georgia" panose="02040502050405020303" pitchFamily="18" charset="0"/>
              </a:rPr>
              <a:t>Cоциально</a:t>
            </a:r>
            <a:r>
              <a:rPr lang="ru-RU" sz="1400" dirty="0">
                <a:latin typeface="Georgia" panose="02040502050405020303" pitchFamily="18" charset="0"/>
              </a:rPr>
              <a:t> -значимые объекты, строительство (реконструкция) которых осуществляется с участием средств бюджета городского округа Домодедово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938418"/>
              </p:ext>
            </p:extLst>
          </p:nvPr>
        </p:nvGraphicFramePr>
        <p:xfrm>
          <a:off x="623387" y="764702"/>
          <a:ext cx="10657188" cy="5809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6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06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реализации проекта,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ввода объекта,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202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Детский сад на 240 мест  по адресу: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область, г. Домодедово,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Южный </a:t>
                      </a: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(корректировка проекта и строительство)</a:t>
                      </a:r>
                      <a:endParaRPr lang="en-US" sz="900" b="0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Плановый срок ввода в эксплуатацию </a:t>
                      </a:r>
                      <a:r>
                        <a:rPr kumimoji="0" lang="en-US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- 2025 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1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Результаты от реализации: Создание дополнительных (</a:t>
                      </a:r>
                      <a:r>
                        <a:rPr kumimoji="0" lang="ru-RU" sz="9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новых) мест в целях ликвидации очередности</a:t>
                      </a:r>
                      <a:endParaRPr kumimoji="0" lang="ru-RU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296,9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282,4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5571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ВЗУ по адресу: г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Домодедово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Востряково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Ледовская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Результаты от реализации: ВЗУ позволит обеспечить качественной водой порядка 5000 жителей микрорайона Востряково.  </a:t>
                      </a:r>
                    </a:p>
                    <a:p>
                      <a:pPr marL="0" algn="ctr" rtl="0" eaLnBrk="1" fontAlgn="ctr" latinLnBrk="0" hangingPunct="1"/>
                      <a:endParaRPr kumimoji="0" lang="ru-RU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Окончание строительства и ввод в эксплуатацию ВЗУ планируется в октябре 2023</a:t>
                      </a:r>
                      <a:r>
                        <a:rPr kumimoji="0" lang="ru-RU" sz="9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года. </a:t>
                      </a:r>
                      <a:endParaRPr lang="ru-RU" sz="9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0484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Детский сад на 250 мест  по адресу: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область, г. Домодедово,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Западный,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ул. Текстильщиков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(ПИР и строительство)</a:t>
                      </a:r>
                      <a:endParaRPr lang="en-US" sz="900" b="0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Плановый срок ввода в эксплуатацию</a:t>
                      </a:r>
                      <a:r>
                        <a:rPr kumimoji="0" lang="en-US" sz="9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-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1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Результаты от реализации: Создание дополнительных (</a:t>
                      </a:r>
                      <a:r>
                        <a:rPr kumimoji="0" lang="ru-RU" sz="9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новых) мест в целях ликвидации очередности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7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3" y="44624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err="1">
                <a:latin typeface="Georgia" panose="02040502050405020303" pitchFamily="18" charset="0"/>
              </a:rPr>
              <a:t>Cоциально</a:t>
            </a:r>
            <a:r>
              <a:rPr lang="ru-RU" sz="1400" dirty="0">
                <a:latin typeface="Georgia" panose="02040502050405020303" pitchFamily="18" charset="0"/>
              </a:rPr>
              <a:t>-значимые объекты, строительство (реконструкция) которых осуществляется с участием средств бюджета городского округа Домодедово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61803"/>
              </p:ext>
            </p:extLst>
          </p:nvPr>
        </p:nvGraphicFramePr>
        <p:xfrm>
          <a:off x="695400" y="678706"/>
          <a:ext cx="10513167" cy="5846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3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реализации проекта,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ввода объекта,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57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Строительство двух сборных коллекторов и двух КНС в </a:t>
                      </a:r>
                      <a:r>
                        <a:rPr lang="ru-RU" sz="900" b="0" i="1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мкр.Востряково</a:t>
                      </a:r>
                      <a:r>
                        <a:rPr lang="ru-RU" sz="9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г.о.Домодедово</a:t>
                      </a:r>
                      <a:endParaRPr lang="ru-RU" sz="900" b="0" i="1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900" b="0" i="1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проекта позволит обеспечить около 1 000 человек централизованной системой водоотведения</a:t>
                      </a:r>
                    </a:p>
                    <a:p>
                      <a:pPr algn="ctr" fontAlgn="b"/>
                      <a:endParaRPr lang="ru-RU" sz="900" b="0" i="0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Плановый срок ввода в эксплуатацию – 2025 год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крытого футбольного манежа </a:t>
                      </a:r>
                    </a:p>
                    <a:p>
                      <a:pPr algn="ctr" fontAlgn="ctr"/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с пропускной способностью </a:t>
                      </a:r>
                      <a:r>
                        <a:rPr lang="en-US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~ </a:t>
                      </a: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250 человек в день, </a:t>
                      </a:r>
                    </a:p>
                    <a:p>
                      <a:pPr algn="ctr" fontAlgn="ctr"/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по адресу: Московская область, г. Домодедово,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. Северный, ул.1-ая Коммунистическая.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Окончание строительства и ввод в эксплуатацию объекта планируется в 2023 году.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Результаты от реализации: эксплуатация объектов спортивной инфраструктуры муниципальной собственности для занятий физической культурой и спортом.</a:t>
                      </a:r>
                      <a:endParaRPr kumimoji="0" lang="en-US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583,8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63,7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75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Строительство физкультурно-оздоровительного комплекса </a:t>
                      </a:r>
                    </a:p>
                    <a:p>
                      <a:pPr algn="ctr" fontAlgn="b"/>
                      <a:r>
                        <a:rPr lang="ru-RU" sz="9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 крытым катком </a:t>
                      </a: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с пропускной способностью </a:t>
                      </a:r>
                      <a:r>
                        <a:rPr lang="en-US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~ </a:t>
                      </a: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360 человек в день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 адресу: Московская область, г. Домодедово,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Северный, ул. 1-я Коммунистическая.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Результаты от реализации: эксплуатация объектов спортивной инфраструктуры муниципальной собственности для занятий физической культурой и спортом.</a:t>
                      </a:r>
                      <a:endParaRPr kumimoji="0" lang="en-US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Окончание строительства и ввод в эксплуатацию объекта планируется в 2023 году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550,2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0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Домодедово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1268760"/>
            <a:ext cx="10441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Езопова Лариса Михайловна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+7(496) 792-41-81, +7(496) 792-42-34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finupr@domod.ru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Домодедово, пл. 30-летия Победы, д. 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9.00 - 18.00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пятница: 9.00 - 16.45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обед: 12.45 - 13.30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выходные: суббота, воскресенье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Администрации городского округа Домодедово Московской области от 30.05.2019 №127 «Об утверждении Регламента рассмотрения обращения граждан в Администрации городского округа Домодедово» прием граждан ведется по понедельникам с 14.00 до 18.00. 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запись может быть осуществлена по телефону +7(496)792-45-32.</a:t>
            </a:r>
          </a:p>
        </p:txBody>
      </p:sp>
    </p:spTree>
    <p:extLst>
      <p:ext uri="{BB962C8B-B14F-4D97-AF65-F5344CB8AC3E}">
        <p14:creationId xmlns:p14="http://schemas.microsoft.com/office/powerpoint/2010/main" val="21592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3014" y="188640"/>
            <a:ext cx="9155554" cy="4180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atin typeface="Georgia" panose="02040502050405020303" pitchFamily="18" charset="0"/>
              </a:rPr>
              <a:t>                                 </a:t>
            </a:r>
            <a:r>
              <a:rPr lang="ru-RU" sz="1400" dirty="0" smtClean="0">
                <a:latin typeface="Georgia" panose="02040502050405020303" pitchFamily="18" charset="0"/>
              </a:rPr>
              <a:t>Динамика </a:t>
            </a:r>
            <a:r>
              <a:rPr lang="ru-RU" sz="1400" dirty="0">
                <a:latin typeface="Georgia" panose="02040502050405020303" pitchFamily="18" charset="0"/>
              </a:rPr>
              <a:t>доходов </a:t>
            </a:r>
            <a:r>
              <a:rPr lang="ru-RU" sz="1400" dirty="0" smtClean="0">
                <a:latin typeface="Georgia" panose="02040502050405020303" pitchFamily="18" charset="0"/>
              </a:rPr>
              <a:t>202</a:t>
            </a:r>
            <a:r>
              <a:rPr lang="en-US" sz="1400" dirty="0" smtClean="0">
                <a:latin typeface="Georgia" panose="02040502050405020303" pitchFamily="18" charset="0"/>
              </a:rPr>
              <a:t>2</a:t>
            </a:r>
            <a:r>
              <a:rPr lang="ru-RU" sz="1400" dirty="0" smtClean="0">
                <a:latin typeface="Georgia" panose="02040502050405020303" pitchFamily="18" charset="0"/>
              </a:rPr>
              <a:t>-202</a:t>
            </a:r>
            <a:r>
              <a:rPr lang="en-US" sz="1400" dirty="0" smtClean="0">
                <a:latin typeface="Georgia" panose="02040502050405020303" pitchFamily="18" charset="0"/>
              </a:rPr>
              <a:t>6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гг. 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млн.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99096" y="934650"/>
          <a:ext cx="9901360" cy="530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64352" y="3047689"/>
            <a:ext cx="792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13 329,3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4352" y="3681318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664,4 (+2,7%)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4352" y="4293096"/>
            <a:ext cx="792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3 302,4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711624" y="4025424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+ 7,6%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95400" y="854515"/>
          <a:ext cx="10530656" cy="265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/>
          </p:nvPr>
        </p:nvGraphicFramePr>
        <p:xfrm>
          <a:off x="911424" y="3532622"/>
          <a:ext cx="93610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91745" y="363431"/>
            <a:ext cx="3928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Структура доходов бюджета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2024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года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48061" y="416801"/>
            <a:ext cx="514350" cy="51435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%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15480" y="220486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93426" y="2197208"/>
            <a:ext cx="1078438" cy="247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58875" y="2197208"/>
            <a:ext cx="1579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50713" y="2204864"/>
            <a:ext cx="908162" cy="29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95600" y="5517232"/>
            <a:ext cx="1120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616532" y="4985830"/>
            <a:ext cx="1413568" cy="53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848246" y="5251531"/>
            <a:ext cx="1019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28048" y="4985830"/>
            <a:ext cx="1320198" cy="265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75520" y="836712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640960" cy="432048"/>
          </a:xfrm>
        </p:spPr>
        <p:txBody>
          <a:bodyPr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Georgia" panose="02040502050405020303" pitchFamily="18" charset="0"/>
              </a:rPr>
              <a:t>Структура налоговых доходов </a:t>
            </a:r>
            <a:r>
              <a:rPr lang="ru-RU" sz="1400" dirty="0" smtClean="0">
                <a:latin typeface="Georgia" panose="02040502050405020303" pitchFamily="18" charset="0"/>
              </a:rPr>
              <a:t>202</a:t>
            </a:r>
            <a:r>
              <a:rPr lang="en-US" sz="1400" dirty="0" smtClean="0">
                <a:latin typeface="Georgia" panose="02040502050405020303" pitchFamily="18" charset="0"/>
              </a:rPr>
              <a:t>4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года, </a:t>
            </a:r>
            <a:r>
              <a:rPr lang="ru-RU" sz="1400" dirty="0" err="1">
                <a:latin typeface="Georgia" panose="02040502050405020303" pitchFamily="18" charset="0"/>
              </a:rPr>
              <a:t>млн.руб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7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909292" y="908720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1504" y="260648"/>
            <a:ext cx="8630716" cy="360040"/>
          </a:xfrm>
        </p:spPr>
        <p:txBody>
          <a:bodyPr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Georgia" panose="02040502050405020303" pitchFamily="18" charset="0"/>
              </a:rPr>
              <a:t>Структура неналоговых доходов </a:t>
            </a:r>
            <a:r>
              <a:rPr lang="ru-RU" sz="1400" dirty="0" smtClean="0">
                <a:latin typeface="Georgia" panose="02040502050405020303" pitchFamily="18" charset="0"/>
              </a:rPr>
              <a:t>202</a:t>
            </a:r>
            <a:r>
              <a:rPr lang="en-US" sz="1400" dirty="0" smtClean="0">
                <a:latin typeface="Georgia" panose="02040502050405020303" pitchFamily="18" charset="0"/>
              </a:rPr>
              <a:t>4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года, </a:t>
            </a:r>
            <a:r>
              <a:rPr lang="ru-RU" sz="1400" dirty="0" err="1">
                <a:latin typeface="Georgia" panose="02040502050405020303" pitchFamily="18" charset="0"/>
              </a:rPr>
              <a:t>млн.руб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39616" y="270367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68049" y="1488086"/>
            <a:ext cx="1167911" cy="500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814482" y="2126800"/>
            <a:ext cx="1455088" cy="586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8147248" cy="562074"/>
          </a:xfrm>
        </p:spPr>
        <p:txBody>
          <a:bodyPr>
            <a:normAutofit/>
          </a:bodyPr>
          <a:lstStyle/>
          <a:p>
            <a:pPr marL="137160"/>
            <a:r>
              <a:rPr lang="ru-RU" sz="1400" dirty="0">
                <a:latin typeface="Georgia" panose="02040502050405020303" pitchFamily="18" charset="0"/>
              </a:rPr>
              <a:t>Глоссарий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836712"/>
            <a:ext cx="1072919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форма образования и расходования денежных средств, предназначенных для финансового обеспечения задач и функций местного самоуправления в городском округе Домодедово. 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поступающие в бюджет городского округа Домодедово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 городского округа Домодедово. К доходам бюджета относятся: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часть доходов граждан и организаций, которые они обязаны уплачивать государству (например земельный налог, налоги на имущество и т.д.);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платежи за пользование государственным и муниципальным имуществом, платежи в виде штрафов, санкций за нарушение законодательства;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денежные средства из других бюджетов бюджетной системы (в виде межбюджетных трансфертов), а также от физических и юридических лиц (в том числе добровольные пожертвования);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средства, предоставляемые одним бюджетом бюджетной системы Российской Федерации другому бюджету бюджетной системы Российской Федерации: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вид денежного пособия местным органам власти со стороны государства, выделяемого на определенный срок на конкретные цели; в отличие от дотации подлежит возврату в случае нецелевого использования или использования не в установленные ранее сроки;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межбюджетный трансферт, предоставляемый в целях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 нижестоящего бюджета;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межбюджетные трансферты, предоставляемые на безвозмездной и безвозвратной основе без установления направлений и (или) условий их использования.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выплачиваемые из бюджета городского округа Домодедово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 городского округа Домодедово.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превышение расходов бюджета городского округа Домодедово над его доходами.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превышение доходов бюджета городского округа Домодедово над его расходами. 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регламентируемая законодательством Российской Федерации деятельность органов местного самоуправления городского округа Домодедово и иных участников бюджетного процесса по составлению и рассмотрению проектов бюджета городского округа Домодедово, утверждению и исполнению бюджета городского округа Домодедово, контролю за его исполнением, осуществлению бюджетного учета, составлению, внешней проверке, рассмотрению и утверждению бюджетной отчетности. 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966315"/>
              </p:ext>
            </p:extLst>
          </p:nvPr>
        </p:nvGraphicFramePr>
        <p:xfrm>
          <a:off x="551384" y="1124744"/>
          <a:ext cx="1123324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332656"/>
            <a:ext cx="10090121" cy="648072"/>
          </a:xfrm>
        </p:spPr>
        <p:txBody>
          <a:bodyPr>
            <a:normAutofit/>
          </a:bodyPr>
          <a:lstStyle/>
          <a:p>
            <a:r>
              <a:rPr lang="ru-RU" altLang="ru-RU" sz="1050" dirty="0">
                <a:latin typeface="Georgia" panose="02040502050405020303" pitchFamily="18" charset="0"/>
              </a:rPr>
              <a:t>Изменение структуры налоговых и неналоговых доходов городского округа Домодедово за </a:t>
            </a:r>
            <a:r>
              <a:rPr lang="ru-RU" altLang="ru-RU" sz="1050" dirty="0" smtClean="0">
                <a:latin typeface="Georgia" panose="02040502050405020303" pitchFamily="18" charset="0"/>
              </a:rPr>
              <a:t>2022-2026 </a:t>
            </a:r>
            <a:r>
              <a:rPr lang="ru-RU" altLang="ru-RU" sz="1050" dirty="0">
                <a:latin typeface="Georgia" panose="02040502050405020303" pitchFamily="18" charset="0"/>
              </a:rPr>
              <a:t>гг.  </a:t>
            </a:r>
            <a:r>
              <a:rPr lang="ru-RU" altLang="ru-RU" sz="1050" dirty="0" smtClean="0">
                <a:latin typeface="Georgia" panose="02040502050405020303" pitchFamily="18" charset="0"/>
              </a:rPr>
              <a:t>                                           </a:t>
            </a:r>
            <a:r>
              <a:rPr lang="ru-RU" altLang="ru-RU" sz="1050" dirty="0">
                <a:latin typeface="Georgia" panose="02040502050405020303" pitchFamily="18" charset="0"/>
              </a:rPr>
              <a:t>(млн. руб.)</a:t>
            </a:r>
            <a:endParaRPr lang="ru-RU" sz="105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Удельный вес налоговых и неналоговых доходов на душу населения (руб./чел.)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31227"/>
              </p:ext>
            </p:extLst>
          </p:nvPr>
        </p:nvGraphicFramePr>
        <p:xfrm>
          <a:off x="839416" y="980728"/>
          <a:ext cx="8229600" cy="502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96400" y="2276872"/>
            <a:ext cx="2088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информации: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://budget.mosreg.ru/byudzhet-dlya-grazhdan/informaciya-ob-ispolnenii-byudzheta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(Открытый бюджет Московской области)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budget.admhimki.ru/byudzhet/reshenie-o-byudzhete/resheniya-o-byudzhete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г.о.Химки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«Бюджет»)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www.balfin.ru/byudzhet-2022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 Финансового управления Администрации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г.о.Балашиха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volok-go.ru/activities/finance?tab=tab2386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 Администрации городского округа Волоколамск)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9416" y="980728"/>
          <a:ext cx="107291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60648"/>
            <a:ext cx="8568952" cy="529568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latin typeface="Georgia" panose="02040502050405020303" pitchFamily="18" charset="0"/>
              </a:rPr>
              <a:t>Изменение структуры межбюджетных трансфертов в </a:t>
            </a:r>
            <a:r>
              <a:rPr lang="ru-RU" altLang="ru-RU" sz="1400" dirty="0" smtClean="0">
                <a:latin typeface="Georgia" panose="02040502050405020303" pitchFamily="18" charset="0"/>
              </a:rPr>
              <a:t>202</a:t>
            </a:r>
            <a:r>
              <a:rPr lang="en-US" altLang="ru-RU" sz="1400" dirty="0" smtClean="0">
                <a:latin typeface="Georgia" panose="02040502050405020303" pitchFamily="18" charset="0"/>
              </a:rPr>
              <a:t>2</a:t>
            </a:r>
            <a:r>
              <a:rPr lang="ru-RU" altLang="ru-RU" sz="1400" dirty="0" smtClean="0">
                <a:latin typeface="Georgia" panose="02040502050405020303" pitchFamily="18" charset="0"/>
              </a:rPr>
              <a:t>-202</a:t>
            </a:r>
            <a:r>
              <a:rPr lang="en-US" altLang="ru-RU" sz="1400" dirty="0" smtClean="0">
                <a:latin typeface="Georgia" panose="02040502050405020303" pitchFamily="18" charset="0"/>
              </a:rPr>
              <a:t>6</a:t>
            </a:r>
            <a:r>
              <a:rPr lang="ru-RU" altLang="ru-RU" sz="1400" dirty="0" smtClean="0">
                <a:latin typeface="Georgia" panose="02040502050405020303" pitchFamily="18" charset="0"/>
              </a:rPr>
              <a:t> </a:t>
            </a:r>
            <a:r>
              <a:rPr lang="ru-RU" altLang="ru-RU" sz="1400" dirty="0">
                <a:latin typeface="Georgia" panose="02040502050405020303" pitchFamily="18" charset="0"/>
              </a:rPr>
              <a:t>гг. (млн. руб.)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576" y="1916832"/>
            <a:ext cx="72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5 031,6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1075049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531,9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9856" y="980728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730,8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8" y="1288505"/>
            <a:ext cx="86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079,3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135" y="1746842"/>
            <a:ext cx="115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5 203,6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5212144"/>
              </p:ext>
            </p:extLst>
          </p:nvPr>
        </p:nvGraphicFramePr>
        <p:xfrm>
          <a:off x="695400" y="673670"/>
          <a:ext cx="10657185" cy="541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5 944 630,6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6 398 086,4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6 933 485,0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7 249 981,3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7 499 978,8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1 801 232,9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1 878 100,0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2 257 158,0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2 488 000,0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2 673 000,0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1 801 232,9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1 878 100,0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2 257 158,0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2 488 000,0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2 673 000,0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1 512 117,9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1 861 898,0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2 084 500,0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2 228 500,0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3 655,2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124 149,6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5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89 969,6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325 500,0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0826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0860387"/>
              </p:ext>
            </p:extLst>
          </p:nvPr>
        </p:nvGraphicFramePr>
        <p:xfrm>
          <a:off x="695400" y="673670"/>
          <a:ext cx="10657185" cy="575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119 042,9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114 954,0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108 682,0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112 617,0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112 617,0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119 042,9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114 954,0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108 682,0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112 617,0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112 617,0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59 677,1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55 430,0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54 251,0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56 413,0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56 413,0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65 890,2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65 693,0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60 137,0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62 852,0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62 852,0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-6 846,7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-6 486,0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-6 013,0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-7 015,0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-7 015,0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42884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6001133"/>
              </p:ext>
            </p:extLst>
          </p:nvPr>
        </p:nvGraphicFramePr>
        <p:xfrm>
          <a:off x="695400" y="673670"/>
          <a:ext cx="10657185" cy="576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946 560,6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1 195 000,0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1 382 719,0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1 610 000,0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1 610 000,0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848 243,3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1 085 000,0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1 271 653,0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1 487 440,0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1 487 440,0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674 415,1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1 013 653,0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1 197 440,0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1 197 440,0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173 795,9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98 061,4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108 515,0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98 061,4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108 515,0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2 002 839,8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2 254 417,0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2 319 329,0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2 404 400,0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2 469 360,0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250 990,4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326 179,0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422 360,0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250 990,4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326 179,0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422 360,0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1 751 849,4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1 984 417,0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1 993 150,0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2 024 400,0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2 047 000,0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1 379 185,5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1 644 417,0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1 591 150,0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1 552 000,0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1 552 000,0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372 663,8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9888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5364885"/>
              </p:ext>
            </p:extLst>
          </p:nvPr>
        </p:nvGraphicFramePr>
        <p:xfrm>
          <a:off x="695400" y="673670"/>
          <a:ext cx="10657185" cy="542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38 959,4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38 050,0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115 060,0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38 684,4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38 684,4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528 645,6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512 680,0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500 236,0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466 680,0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466 680,0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479 268,3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476 000,0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464 741,0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331 191,7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377 486,0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84 247,0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63 151,0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47 255,0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1772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5434827"/>
              </p:ext>
            </p:extLst>
          </p:nvPr>
        </p:nvGraphicFramePr>
        <p:xfrm>
          <a:off x="695400" y="673670"/>
          <a:ext cx="10657185" cy="607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1 720,5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1 713,0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 после разграничения государственной собственности на землю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47 524,2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36 470,0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36 470,0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36 470,0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38 530,2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26 300,0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26 300,0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8 994,0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10 170,0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10 170,0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4021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3291985"/>
              </p:ext>
            </p:extLst>
          </p:nvPr>
        </p:nvGraphicFramePr>
        <p:xfrm>
          <a:off x="695401" y="673670"/>
          <a:ext cx="10657185" cy="491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495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60 759,4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52 200,0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10 801,0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60 759,4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52 200,0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10 801,0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1 283,8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58 536,5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 и потребления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26 803,0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33 892,3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6 545,5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33 892,3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6 483,4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33 892,3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6575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7864865"/>
              </p:ext>
            </p:extLst>
          </p:nvPr>
        </p:nvGraphicFramePr>
        <p:xfrm>
          <a:off x="695401" y="673671"/>
          <a:ext cx="10873208" cy="597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824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303 412,9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210 550,0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18 170,1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собственности городских округов (за исключением движимого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18 170,1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54 431,8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54 431,8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117 879,2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117 879,2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приватизации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119 654,0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5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приватизации имущества, находящегося в собственности городских округов, в части приватизации нефинансовых активов имущества казны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119 654,0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4337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8147248" cy="562074"/>
          </a:xfrm>
        </p:spPr>
        <p:txBody>
          <a:bodyPr>
            <a:normAutofit/>
          </a:bodyPr>
          <a:lstStyle/>
          <a:p>
            <a:pPr marL="137160"/>
            <a:r>
              <a:rPr lang="ru-RU" sz="1400" dirty="0">
                <a:latin typeface="Georgia" panose="02040502050405020303" pitchFamily="18" charset="0"/>
              </a:rPr>
              <a:t>Социально-экономические условия реализации бюджетной и налоговой политики Московской области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767408" y="980728"/>
            <a:ext cx="10585176" cy="51125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Базируясь на ключевых параметрах прогноза социально - экономического развития городского округа Домодедово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определены подходы к формированию бюджетной и налоговой политики округа и основные параметры бюджета городского округа Домодедово на трехлетний период. Бюджет сформирован на основе базового варианта прогноза, который отражает сложившуюся тенденцию развития экономики городского округа Домодедово.</a:t>
            </a:r>
          </a:p>
        </p:txBody>
      </p:sp>
    </p:spTree>
    <p:extLst>
      <p:ext uri="{BB962C8B-B14F-4D97-AF65-F5344CB8AC3E}">
        <p14:creationId xmlns:p14="http://schemas.microsoft.com/office/powerpoint/2010/main" val="11872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2341087"/>
              </p:ext>
            </p:extLst>
          </p:nvPr>
        </p:nvGraphicFramePr>
        <p:xfrm>
          <a:off x="695399" y="673670"/>
          <a:ext cx="10945216" cy="563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190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52 621,2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7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органом управления государственным внебюджетным фондом, казенным учреждением, Центральным банком Российской Федерации, иной организацией, действующей от имени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47 830,1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17 546,2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казенным учреждением, Центральным банком Российской Федерации, государственной корпорацией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47 830,1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17 546,2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63 754,0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6 793,1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4 571,8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63 754,0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6 793,1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4 571,8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63 754,0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6 793,1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4 571,8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0268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1160677"/>
              </p:ext>
            </p:extLst>
          </p:nvPr>
        </p:nvGraphicFramePr>
        <p:xfrm>
          <a:off x="695399" y="673670"/>
          <a:ext cx="10945216" cy="567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190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5 020 408,2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6 904 336,7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6 730 876,9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6 079 291,8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5 203 639,3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5 110 069,3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6 924 937,8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6 730 876,9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6 079 291,8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5 203 639,3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1 951 505,8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3 303 892,5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2 868 358,7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2 269 266,3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1 386 823,9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строительство, модернизацию, ремонт и содержание автомобильных дорог общего пользования, в том числе дорог в поселениях (за исключением автомобильных дорог федерального значения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131 060,8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278 161,8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96 770,0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91 113,0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71 697,0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33 864,4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172 603,0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87 224,0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2 987,4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6565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0289640"/>
              </p:ext>
            </p:extLst>
          </p:nvPr>
        </p:nvGraphicFramePr>
        <p:xfrm>
          <a:off x="695399" y="673670"/>
          <a:ext cx="10945216" cy="593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190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обеспечение образовательных организаций материально-технической базой для внедрения цифровой образовательной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строительство и реконструкцию (модернизацию) объектов питьевого водоснабжения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49 591,6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108 276,4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136 108,7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168 077,1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создание новых мест в общеобразовательных организациях в связи с ростом числа обучающихся, вызванным демографическим фактором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278 847,2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374 919,5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поддержку отрасли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программ формирования современной городской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112 887,0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178 627,4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270 994,5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56 463,6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142 986,5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8 175,6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214 673,1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307 299,9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308 869,2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создания и модернизации объектов спортивной инфраструктуры региональной собственности (муниципальной собственности) для занятий физической культурой 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</a:t>
                      </a: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404 116,5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1 111 149,4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246 778,3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429 332,7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764 908,2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797 847,4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728 498,4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7530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8587397"/>
              </p:ext>
            </p:extLst>
          </p:nvPr>
        </p:nvGraphicFramePr>
        <p:xfrm>
          <a:off x="695399" y="673670"/>
          <a:ext cx="10945216" cy="593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190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(2025)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(2026)</a:t>
                      </a:r>
                      <a:endParaRPr kumimoji="0" lang="ru-RU" sz="10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3 080 130,6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3 595 543,3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3 862 518,1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3 810 025,4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3 816 815,4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48 673,3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41 995,0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55 783,7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55 908,7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56 001,7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46 090,2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48 936,8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72 805,0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72 805,0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72 805,0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муниципальных образований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50 975,7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64 585,0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61 198,0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91 797,0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56 098,0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49 339,4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83 667,0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на осуществление полномочий по обеспечению жильем отдельных категорий граждан, установленных Федеральным законом от 12 января 1995 года № 5-ФЗ "О ветеранах"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на осуществление полномочий по обеспечению жильем отдельных категорий граждан, установленных Федеральным законом от 24 ноября 1995 года № 181-ФЗ "О социальной защите инвалидов в Российской Федерации"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65 037,2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79 909,0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78 409,0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78 409,0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74 370,0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3 317 746,0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3 317 746,0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3 317 746,0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18 432,8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25 502,0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25 155,0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10 965 038,8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13 302 423,1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13 664 361,9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13 329 273,0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12 703 618,0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9784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432048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latin typeface="Georgia" panose="02040502050405020303" pitchFamily="18" charset="0"/>
              </a:rPr>
              <a:t>Информация о налоговых ставках и льготах по земельному налогу</a:t>
            </a: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21570"/>
              </p:ext>
            </p:extLst>
          </p:nvPr>
        </p:nvGraphicFramePr>
        <p:xfrm>
          <a:off x="623392" y="432047"/>
          <a:ext cx="10873207" cy="6021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7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в городском округе Домодедово дополнительно к льготам, предусмотренным Налоговым кодексом Российской Федерации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 и (или) вид разрешенного использования земельного участка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73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установлении и введении в действие земельного налога»</a:t>
                      </a:r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25.09.2007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№1-4/53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изменениями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22.02.2008 №1-4/77, 14.07.2009 №1-4/200, от 31.03.2010 № 1-4/271,</a:t>
                      </a:r>
                    </a:p>
                    <a:p>
                      <a:pPr algn="ctr"/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29.09.2010 № 1-4/320, от 16.08.2011 № 1-4/387, от 11.11.2011 № 1-4/404,</a:t>
                      </a:r>
                    </a:p>
                    <a:p>
                      <a:pPr algn="ctr"/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11.10.2012 № 1-4/482, от 10.10.2013 №1-4/540, от 22.11.2013 №1-4/549, от 25.07.2014 №1-4/601, от 12.11.2014 №1-4/615, от 17.12.2014 №1-4/629, от 02.03.2015 №1-4/646, от 22.06.2015 №1-4/661, от 21.08.2015 №1-4/675, от 22.10.2015 №1-4/686, от 09.12.2015 №1-4/697, от 12.12.2016 №1-4/751, от 17.11.2017 №1-4/842, от 20.12.2017 №1-4/854, от 21.02.2019 №1-4/948, от 13.09.2019 №1-4/991, от 14.11.2019 №1-4/999</a:t>
                      </a:r>
                    </a:p>
                    <a:p>
                      <a:pPr algn="ctr"/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13.11.2020 №1-4/1083, от 23.07.2021 №1-4/1141, от 25.10.2021 </a:t>
                      </a:r>
                    </a:p>
                    <a:p>
                      <a:pPr algn="ctr"/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№1-4/1173</a:t>
                      </a: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в размере 100 %: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ветераны и инвалиды Великой Отечественной войны, а также ветераны и инвалиды боевых действий;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-Герои Советского Союза, Герои Российской Федерации, полные кавалеры ордена Славы;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инвалиды I и II групп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 fontAlgn="t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инвалиды с детства, дети-инвалиды;</a:t>
                      </a:r>
                      <a:r>
                        <a:rPr kumimoji="0"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физические лица, имеющие право на получение социальной поддержки в соответствии с Законом Российской Федерации "О  социальной защите граждан,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подвергшихся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 производственном объединении "Маяк" и сбросов радиоактивных отходов в реку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Теча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полигоне", а также участники предотвращения Карибского кризиса 1962 года;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бывшие несовершеннолетние узники фашизма</a:t>
                      </a:r>
                    </a:p>
                    <a:p>
                      <a:pPr algn="l" fontAlgn="t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Социалистического Труда, полные кавалеры ордена Трудовой Славы.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в размере 50%: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семей погибших (умерших) инвалидов войны, участников Великой Отечественной войны, ветеранов боевых действий;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труженики тыла;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многодетные семьи, имеющие трех и более детей в возрасте до 18 лет, а также достигших совершеннолетия одного или несколько детей при условии, что совершеннолетние дети обучаются в образовательных организациях всех типов по очной форме обучения и не достигли 23 лет;</a:t>
                      </a:r>
                      <a:r>
                        <a:rPr kumimoji="0"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граждане, которым присвоено звание "Почетный гражданин городского округа Домодедово", "Почетный гражданин города Домодедово", "Почетный гражданин Домодедовского района";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малоимущие семьи и малоимущие одиноко проживающие граждане, среднедушевой доход которых ниже величины прожиточного минимума, установленного в Московской области на душу населения;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лица, имеющие статус добровольных пожарных в соответствии со ст. 13 Федерального закона от 06.05.2011 N 100-ФЗ "О добровольной пожарной охране" и стаж работы добровольного пожарного на территории городского округа Домодедово не менее 3-х лет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Освобождаются от налогообложения: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получатели средств бюджета городского округа Домодедово Московской области;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муниципальные бюджетные и автономные учреждения, получающие субсидию из бюджета городского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округа;</a:t>
                      </a:r>
                    </a:p>
                    <a:p>
                      <a:pPr marL="171450" indent="-171450" algn="l" fontAlgn="t">
                        <a:buFontTx/>
                        <a:buChar char="-"/>
                      </a:pPr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учреждения Московской области, вид деятельности которых направлен на сопровождение процедуры оформления права собственности Московской области на объекты недвижимости, включая земельные участки;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ассоциации, в том числе некоммерческие партнерства, а также товарищества собственников недвижимости - в отношении земельных участков, границы которых установлены в соответствии с земельным законодательством, и расположенных в границах территорий ведения гражданами садоводства, огородничества, дачного или индивидуального жилищного строительства для собственных нужд, на которых размещены объекты инженерной, социальной и транспортной инфраструктуры, относящиеся к имуществу общего пользования;</a:t>
                      </a:r>
                    </a:p>
                    <a:p>
                      <a:pPr algn="l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некоммерческие организации – в отношении земельных участков, имеющих вид разрешенного использования охота и рыбалка.</a:t>
                      </a:r>
                      <a:endParaRPr kumimoji="0"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          </a: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          </a:r>
                    </a:p>
                    <a:p>
                      <a:pPr algn="l" fontAlgn="ctr"/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ограниченные в обороте в соответствии с законодательством Российской Федерации, предоставленные для обеспечения обороны, безопасности и таможенных нужд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приобретенных (предоставленных) для индивидуального и кооперативного гаражного строительства</a:t>
                      </a:r>
                      <a:endParaRPr kumimoji="0"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513167" cy="706090"/>
          </a:xfrm>
        </p:spPr>
        <p:txBody>
          <a:bodyPr>
            <a:no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Информация о </a:t>
            </a: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налоговых расходах в 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связи с предоставлением льгот, установленных Решением Совета депутатов городского округа Домодедово от 25.09.2007 №1-4/53 (с учет. изм. и доп.) «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 установлении и введении в действие земельного налога»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                тыс. руб.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411207"/>
              </p:ext>
            </p:extLst>
          </p:nvPr>
        </p:nvGraphicFramePr>
        <p:xfrm>
          <a:off x="551384" y="980729"/>
          <a:ext cx="11377264" cy="5682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льготников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Герои Социалистического Труда, полные кавалеры ордена Трудовой Славы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инвалиды I и II групп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60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</a:t>
                      </a:r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Законом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</a:t>
                      </a:r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законом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</a:t>
                      </a:r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законом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9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объектах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9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технику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02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инвалиды с детства, дети-инвалиды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7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бывшие несовершеннолетние узники фашизма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члены семей погибших (умерших) инвалидов, участников Великой Отечественной войны, ветеранов боевых действий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3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труженики тыла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513167" cy="706090"/>
          </a:xfrm>
        </p:spPr>
        <p:txBody>
          <a:bodyPr>
            <a:no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Информация о </a:t>
            </a: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налоговых расходах в 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связи с предоставлением льгот, установленных Решением Совета депутатов городского округа Домодедово от 25.09.2007 №1-4/53 (с учет. изм. и доп.) «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 установлении и введении в действие земельного налога»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                тыс. руб.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95382"/>
              </p:ext>
            </p:extLst>
          </p:nvPr>
        </p:nvGraphicFramePr>
        <p:xfrm>
          <a:off x="551384" y="980729"/>
          <a:ext cx="11377264" cy="5769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льготников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многодетные семьи, имеющие трех и более детей в возрасте до 18 лет, а также достигших совершеннолетия одного или несколько детей при условии, что совершеннолетние дети обучаются в образовательных организациях всех типов по очной форме обучения и не достигли 23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граждане, которым присвоено звание "Почетный гражданин городского округа Домодедово", "Почетный гражданин города Домодедово", "Почетный гражданин Домодедовского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района»</a:t>
                      </a:r>
                    </a:p>
                    <a:p>
                      <a:pPr algn="just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установленного в Московской области на душу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лица, имеющие статус добровольных пожарных в соответствии со ст. 13 Федерального закона от 06.05.2011 N 100-ФЗ "О добровольной пожарной охране" и стаж работы добровольного пожарного на территории городского округа Домодедово не менее 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получатели средств бюджета городского округа Домодедово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 бюджетные и автономные учреждения, получающим субсидию из бюджета городского округа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02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государственные учреждения Московской области, вид деятельности которых направлен на сопровождение процедуры оформления права государственной собственности Московской области на объекты недвижимости, включая земельные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участки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7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садоводческие, огороднические, дачные некоммерческие объединения граждан, некоммерческие партнерства - в отношении земельных участков (территорий) общего пользования, в том числе находящихся в общей долевой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собственности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некоммерческие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– в отношении земельных участков, имеющих вид разрешенного использования охота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рыбалка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432048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latin typeface="Georgia" panose="02040502050405020303" pitchFamily="18" charset="0"/>
              </a:rPr>
              <a:t>Информация о налоговых ставках по налогу на имущество физических лиц</a:t>
            </a: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86644"/>
              </p:ext>
            </p:extLst>
          </p:nvPr>
        </p:nvGraphicFramePr>
        <p:xfrm>
          <a:off x="957772" y="764704"/>
          <a:ext cx="10322804" cy="460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9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имущества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74"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установлении налога на</a:t>
                      </a:r>
                    </a:p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имущество физических лиц»</a:t>
                      </a:r>
                    </a:p>
                    <a:p>
                      <a:pPr 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12.11.2014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№1-4/614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изменениями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 14.06.2016 №1-4/716, от 12.02.2018 №1-4/867, от 13.11.2018 №1-4/920, от 14.11.2019 №1-4/1000, от 19.11.2021 №1-4/1178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Квартира, часть квартиры, комната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Жилой дом, часть жилого дома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 незавершенного строительства в случае, если проектируемым назначением таких объектов является жилой дом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Единые недвижимые комплексы, в состав которых входит хотя бы один жилой дом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Гаражи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машино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-места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участках, предоставленных для ведения личного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подсобного хозяйства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огородничества, садоводства или индивидуального жилищного строительства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9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налогообложения, включенные в перечень, определяемый в соответствии с пунктом 7 статьи 378.2 Налогового кодекса Российской Федерации, объекты налогообложения, предусмотренные абзацем вторым пункта 10 статьи 378.2 Налогового кодекса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181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Объекты налогообложения, кадастровая стоимость каждого из которых превышает 300 млн. рублей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8197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Прочие объекты налогообложения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0,5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5797" y="5661248"/>
            <a:ext cx="675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депутатов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налога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12.11.2014 №1-4/614 не предусмотрено предоставление налоговых льгот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4"/>
          <p:cNvGraphicFramePr>
            <a:graphicFrameLocks/>
          </p:cNvGraphicFramePr>
          <p:nvPr>
            <p:extLst/>
          </p:nvPr>
        </p:nvGraphicFramePr>
        <p:xfrm>
          <a:off x="1775520" y="836712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4431601" y="332657"/>
            <a:ext cx="39709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Georgia" pitchFamily="18" charset="0"/>
              </a:rPr>
              <a:t>Структура расходов бюджета </a:t>
            </a:r>
            <a:r>
              <a:rPr lang="ru-RU" sz="1400" b="1" dirty="0" smtClean="0">
                <a:latin typeface="Georgia" pitchFamily="18" charset="0"/>
              </a:rPr>
              <a:t>2024 </a:t>
            </a:r>
            <a:r>
              <a:rPr lang="ru-RU" sz="1400" b="1" dirty="0">
                <a:latin typeface="Georgia" pitchFamily="18" charset="0"/>
              </a:rPr>
              <a:t>года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35560" y="400506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63552" y="4869160"/>
            <a:ext cx="1800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69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026" y="-12619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Раздел бюджета «Общегосударственные вопросы»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69426" y="84139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9376" y="1003558"/>
          <a:ext cx="685516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787231" y="2442383"/>
            <a:ext cx="1388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051976" y="2435624"/>
            <a:ext cx="735255" cy="23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6"/>
          <p:cNvGraphicFramePr>
            <a:graphicFrameLocks/>
          </p:cNvGraphicFramePr>
          <p:nvPr>
            <p:extLst/>
          </p:nvPr>
        </p:nvGraphicFramePr>
        <p:xfrm>
          <a:off x="242888" y="5064125"/>
          <a:ext cx="11088687" cy="97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646988" y="1052513"/>
            <a:ext cx="42814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Другие общегосударственные вопросы, в </a:t>
            </a:r>
            <a:r>
              <a:rPr lang="ru-RU" altLang="ru-RU" sz="11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7-ми муниципальных казенных учреждений: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            МБУ «МФЦ»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245,9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МКУ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«КРИТОЗ»  -  197,5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МКУ "РОЗ"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141,0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МКУ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"ЦБ"             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108,6 ( в </a:t>
            </a:r>
            <a:r>
              <a:rPr lang="ru-RU" altLang="ru-RU" sz="11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. ОБ – 3,7)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МКУ «УКС»         -    45,1 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МКУ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«ДЕЗ»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24,2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МКУ "</a:t>
            </a:r>
            <a:r>
              <a:rPr lang="ru-RU" altLang="ru-RU" sz="1100" dirty="0" err="1">
                <a:latin typeface="Times New Roman" pitchFamily="18" charset="0"/>
                <a:cs typeface="Times New Roman" pitchFamily="18" charset="0"/>
              </a:rPr>
              <a:t>Домстат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"   -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9,5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КУИ   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170,2 (в т.ч. ОБ – 32,4)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муниципальных гарантий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43,2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74638"/>
            <a:ext cx="8147248" cy="562074"/>
          </a:xfrm>
        </p:spPr>
        <p:txBody>
          <a:bodyPr>
            <a:normAutofit/>
          </a:bodyPr>
          <a:lstStyle/>
          <a:p>
            <a:pPr marL="137160"/>
            <a:r>
              <a:rPr lang="ru-RU" sz="1400" dirty="0">
                <a:latin typeface="Georgia" panose="02040502050405020303" pitchFamily="18" charset="0"/>
              </a:rPr>
              <a:t>Бюджетная политика городского округа Домодедово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695400" y="847800"/>
            <a:ext cx="10873208" cy="5029471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задачами бюджетной политики при формировании бюджета городского округа Домодедово являются:</a:t>
            </a:r>
          </a:p>
          <a:p>
            <a:pPr marL="137160" indent="0" algn="just">
              <a:lnSpc>
                <a:spcPct val="120000"/>
              </a:lnSpc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долгосрочной сбалансированности и устойчивости бюджета;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доходного потенциала бюджета городского округа Домодедово;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 исполнение принятых социальных обязательств;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Указов Президента России, направленных на решение неотложных проблем социально-экономического развития страны;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программно-целевого принципа планирования бюджета;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предоставления государственных и муниципальных услуг;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умеренной долговой нагрузки на бюджет городского округа.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Основные приоритеты расходов бюджета городского округа Домодедово  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2018 года.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79296" cy="5620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«Национальная безопасность и правоохранительная деятельность»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9826" y="765176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/>
          </p:nvPr>
        </p:nvGraphicFramePr>
        <p:xfrm>
          <a:off x="767408" y="765176"/>
          <a:ext cx="64087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2"/>
          <p:cNvGraphicFramePr>
            <a:graphicFrameLocks/>
          </p:cNvGraphicFramePr>
          <p:nvPr>
            <p:extLst/>
          </p:nvPr>
        </p:nvGraphicFramePr>
        <p:xfrm>
          <a:off x="1797050" y="5013325"/>
          <a:ext cx="8137525" cy="9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08888" y="1557338"/>
            <a:ext cx="42477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Защита населения и территории от </a:t>
            </a:r>
            <a:r>
              <a:rPr lang="ru-RU" altLang="ru-RU" sz="1100" b="1" u="sng" dirty="0" smtClean="0">
                <a:latin typeface="Times New Roman" pitchFamily="18" charset="0"/>
                <a:cs typeface="Times New Roman" pitchFamily="18" charset="0"/>
              </a:rPr>
              <a:t>ЧС, ГО:</a:t>
            </a:r>
            <a:endParaRPr lang="ru-RU" altLang="ru-RU" sz="11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Мероприятия ГО и ЧС                                            -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Развитие и совершенствование системы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оповещения населения                                 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МКУ "ЕДДС"                   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32,4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  <a:r>
              <a:rPr lang="ru-RU" altLang="ru-RU" sz="1100" b="1" u="sng" dirty="0" err="1">
                <a:latin typeface="Times New Roman" pitchFamily="18" charset="0"/>
                <a:cs typeface="Times New Roman" pitchFamily="18" charset="0"/>
              </a:rPr>
              <a:t>нац.безопасности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Обеспечение функций, связанных с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пожарной безопасностью                       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Мероприятия по антитеррористической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защищенности соц.значимых объектов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1,6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по обеспечению общественного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порядка и общественной безопасности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Обеспечение деятельности общественных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формирований правоохранительной 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направленности                                     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13,5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Развитие АПК «Безопасный регион»  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45,1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34944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«Национальная экономика»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7351" y="188914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9416" y="789942"/>
          <a:ext cx="6709743" cy="352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738282" y="5214950"/>
          <a:ext cx="8137525" cy="9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392144" y="836712"/>
            <a:ext cx="4248472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Доставка товаров в сельскую местность          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3,4  (в т.ч.ОБ -  2,2)           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Организация транспортного обслуживания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населения                                                             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4,1 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Дорожное хозяйство: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Содержание дорог и тротуаров                        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558,2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Безопасность дорожного движения                 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60,0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Капитальный ремонт дорог                              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63,0   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ремонт дорог                              -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134,6  ГП - МБ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Ямочный ремонт дорог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20,0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ремонт дорог  с переходящим типом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окрытия  (щебень)                                            -      15,0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Ремонт дворовых территорий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(ГП)                 -        8,0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Проектирование на 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моста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р.Рожайка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Племхозский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проезд)           -        6,0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 smtClean="0"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и информатика: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Развитие информационно-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коммуникац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-х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технологий                     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20,6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  <a:r>
              <a:rPr lang="ru-RU" altLang="ru-RU" sz="1000" b="1" u="sng" dirty="0" err="1">
                <a:latin typeface="Times New Roman" pitchFamily="18" charset="0"/>
                <a:cs typeface="Times New Roman" pitchFamily="18" charset="0"/>
              </a:rPr>
              <a:t>нац.экономики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Поддержка малого и среднего 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предпринимательства                                          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0,5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Транспорт-ка в морг  умерших, не имеющих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близких по 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закл.судмедэкспертизы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                 -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11,0 (в т.ч. ОБ -  3,4)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Топогеодезия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, межевание, 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кадастр.земель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      -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0,6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Отлов и содержание безнадзорных 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животных                                                   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8,2 - ОБ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98" y="34944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«Жилищно-коммунальное хозяйство»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72589" y="188914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9376" y="404664"/>
          <a:ext cx="6696743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314152" y="4991968"/>
          <a:ext cx="8135938" cy="9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0446" y="642919"/>
            <a:ext cx="446880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900" b="1" u="sng" dirty="0">
                <a:latin typeface="Times New Roman" pitchFamily="18" charset="0"/>
                <a:cs typeface="Times New Roman" pitchFamily="18" charset="0"/>
              </a:rPr>
              <a:t>Жилищное хозяйство: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Ремонт подъездов в МКЖД                                                            -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12,8  ГП - МБ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муниципального жилого фонда                               -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13,3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           -    15,0 (ОБ – 9,7)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Установка газовых датчиков в квартирах МКЖД </a:t>
            </a:r>
            <a:r>
              <a:rPr lang="ru-RU" altLang="ru-RU" sz="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-   16,2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Взнос в Фонд капитального ремонта     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31,5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b="1" u="sng" dirty="0">
                <a:latin typeface="Times New Roman" pitchFamily="18" charset="0"/>
                <a:cs typeface="Times New Roman" pitchFamily="18" charset="0"/>
              </a:rPr>
              <a:t>Коммунальное хозяйство, в </a:t>
            </a:r>
            <a:r>
              <a:rPr lang="ru-RU" altLang="ru-RU" sz="9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9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900" dirty="0" err="1">
                <a:latin typeface="Times New Roman" pitchFamily="18" charset="0"/>
                <a:cs typeface="Times New Roman" pitchFamily="18" charset="0"/>
              </a:rPr>
              <a:t>Стр-во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 ВЗУ в </a:t>
            </a:r>
            <a:r>
              <a:rPr lang="ru-RU" altLang="ru-RU" sz="900" dirty="0" err="1">
                <a:latin typeface="Times New Roman" pitchFamily="18" charset="0"/>
                <a:cs typeface="Times New Roman" pitchFamily="18" charset="0"/>
              </a:rPr>
              <a:t>мкр.Востряково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900" dirty="0" err="1">
                <a:latin typeface="Times New Roman" pitchFamily="18" charset="0"/>
                <a:cs typeface="Times New Roman" pitchFamily="18" charset="0"/>
              </a:rPr>
              <a:t>ул.Ледовская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70,4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(в т.ч. ОБ -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45,7)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b="1" u="sng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altLang="ru-RU" sz="900" b="1" u="sng" dirty="0">
                <a:latin typeface="Times New Roman" pitchFamily="18" charset="0"/>
                <a:cs typeface="Times New Roman" pitchFamily="18" charset="0"/>
              </a:rPr>
              <a:t>, в т.ч.: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Благоустройство сквера у ж/</a:t>
            </a:r>
            <a:r>
              <a:rPr lang="ru-RU" altLang="ru-RU" sz="9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станции в </a:t>
            </a:r>
            <a:r>
              <a:rPr lang="ru-RU" altLang="ru-RU" sz="900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Белые Столбы                                                                                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 93,4 (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в т.ч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 ОБ -  60,6)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Содержание парков культуры и отдыха                                       -    33,6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Создание и ремонт пешеходных коммуникаций                        -       1,2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Расходы на модернизацию детских игровых площадок,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Установленных ранее с привлечением средств бюджета МО   -    14,4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МКУ «Специализированная служба 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в сфере погребения»                                                                       -    90,0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мест общего пользования                                        -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436,8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Содержание и ремонт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контейнерных площадок            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38,7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Вывоз и захоронение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несанкционированных свалок                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детских игровых площадок                                     -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43,4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внутриквартальных дорог 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8,7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Ямочный ремонт дворовых территорий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15,0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Ремонт шахтных колодцев                                                             -      1,0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Плата за уличное освещение                                                          -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145,1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и ремонт уличного освещения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60,5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Реконструкция объектов уличного освещения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20,0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Технологическое присоединение сетей уличного освещения    -      3,0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900" dirty="0" err="1" smtClean="0">
                <a:latin typeface="Times New Roman" pitchFamily="18" charset="0"/>
                <a:cs typeface="Times New Roman" pitchFamily="18" charset="0"/>
              </a:rPr>
              <a:t>арх.худ.подсветки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на здании Администрации       -      1,5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err="1" smtClean="0">
                <a:latin typeface="Times New Roman" pitchFamily="18" charset="0"/>
                <a:cs typeface="Times New Roman" pitchFamily="18" charset="0"/>
              </a:rPr>
              <a:t>Гос.программа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«Светлый город»            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13,5 ГП - МБ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altLang="ru-RU" sz="900" dirty="0" err="1">
                <a:latin typeface="Times New Roman" pitchFamily="18" charset="0"/>
                <a:cs typeface="Times New Roman" pitchFamily="18" charset="0"/>
              </a:rPr>
              <a:t>неэнергоэффективных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 светильников наружного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освещения                                                 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60,0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 борщевиком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3,0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Осуществление переданных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полномочий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жилищному 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(надзору) за соблюдением гражданами 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правил пользования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газом                                           -     1,7  (в т.ч. ОБ -1,0)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309" y="188640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«Охрана окружающей среды»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77351" y="342901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66712" y="857232"/>
          <a:ext cx="629338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697038" y="4775200"/>
          <a:ext cx="8137525" cy="9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953124" y="1268760"/>
            <a:ext cx="514353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гидротехнических сооружений          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11,7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Организация мероприятий по охране окружающей среды                -   1,6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отходов на лесных участках,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транспортировка, утилизация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0,9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ОБ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«Образование»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28151" y="188914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12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41808" y="555491"/>
          <a:ext cx="6840759" cy="326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7937" y="5013176"/>
          <a:ext cx="8568951" cy="98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248128" y="750988"/>
            <a:ext cx="46799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Общее образование, в т.ч</a:t>
            </a:r>
            <a:r>
              <a:rPr lang="ru-RU" altLang="ru-RU" sz="1000" b="1" u="sng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учреждений образования                          -   2 869,7 (в т.ч.ОБ – 2 364,4)</a:t>
            </a:r>
          </a:p>
          <a:p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Стр-во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блока школы на 825 мест в д.Павловское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1 786,2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 ОБ-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1 116,8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Стр-во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школы на 550 мест в 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мкр.Барыбино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      403,0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т.ч.ОБ -  260,6)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, оснащение, благоустройство</a:t>
            </a:r>
          </a:p>
          <a:p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Краснопутьской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СОШ            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391,7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 в т.ч.ОБ-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352,5)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, оснащение, благоустройство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Домодедовской СОШ № 2                                     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577,4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т.ч.ОБ-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519,7)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питания обучающихся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274,0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 ОБ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-220,3)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Дошкольное образование: 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, оказывающих услугу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образования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-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654,0  (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т.ч. ОБ -  1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182,8)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на 240 мест 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мкр.Южный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-    49,1 (в т.ч. ОБ – 46,7)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Дополнительное образование, в т.ч</a:t>
            </a:r>
            <a:r>
              <a:rPr lang="ru-RU" altLang="ru-RU" sz="1000" b="1" u="sng" dirty="0" smtClean="0">
                <a:latin typeface="Times New Roman" pitchFamily="18" charset="0"/>
                <a:cs typeface="Times New Roman" pitchFamily="18" charset="0"/>
              </a:rPr>
              <a:t>.: 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 МБУ ДО «ДДШИ»  (11 филиалов)           -  257,5  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МБУ ДО ДМЦ «Альбатрос»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35,8  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Содержание  МБУ ДО ДДТ «Лира»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85,2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Другие вопросы в области образования, в </a:t>
            </a:r>
            <a:r>
              <a:rPr lang="ru-RU" altLang="ru-RU" sz="10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Оздоровительная компания в каникулярное время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   40,9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т.ч.ОБ-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12,8)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Управления образования                             -   47,7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МКУ «Информационно-методический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центр»                                                                          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23,4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детей, в </a:t>
            </a:r>
            <a:r>
              <a:rPr lang="ru-RU" altLang="ru-RU" sz="10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Содержание Молодежного Центра «Победа»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-   61,5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Мероприятия по работе с детьми и молодежью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2,0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«Культура и кинематография»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0795217" flipV="1">
            <a:off x="9048750" y="404813"/>
            <a:ext cx="1373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35360" y="710569"/>
          <a:ext cx="5904656" cy="307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623888" y="5072063"/>
          <a:ext cx="10152062" cy="90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51984" y="1326827"/>
            <a:ext cx="5976664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Культура, в </a:t>
            </a:r>
            <a:r>
              <a:rPr lang="ru-RU" altLang="ru-RU" sz="11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МБУ "Импульс"              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293,4 (17 структурных подразделений (ДК))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МАУ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100" dirty="0" err="1" smtClean="0">
                <a:latin typeface="Times New Roman" pitchFamily="18" charset="0"/>
                <a:cs typeface="Times New Roman" pitchFamily="18" charset="0"/>
              </a:rPr>
              <a:t>ПКиО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«Елочки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»»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105,6  (5 структурных подразделений (парки))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музея                                           -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7,6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библиотек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80,2  (23 филиала)</a:t>
            </a:r>
          </a:p>
          <a:p>
            <a:endParaRPr lang="ru-RU" alt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Комплектования книжных фондов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библиотек                            -       1,2  (в </a:t>
            </a:r>
            <a:r>
              <a:rPr lang="ru-RU" altLang="ru-RU" sz="11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. ОБ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0,8)</a:t>
            </a:r>
          </a:p>
          <a:p>
            <a:endParaRPr lang="ru-RU" alt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ремонта ДК "Мир"        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303,8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(в т.ч. ОБ –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199,3)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мероприятий                               -      10,0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Другие вопросы: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Комитета по культуре              -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33,9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3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«Социальная политика»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3389" y="333376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80960" y="928670"/>
          <a:ext cx="6768752" cy="298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631950" y="5373688"/>
          <a:ext cx="8135938" cy="93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176120" y="1268759"/>
            <a:ext cx="4689723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Охрана семьи и детства: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Предоставление жилых помещений детям-сиротам  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105,3 – ОБ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Выплаты молодым семьям на приобретение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жилого помещения                  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-     10,8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 ОБ –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10,6)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Выплата компенсации части оплаты за       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пребывание детей в детском саду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69,0  - ОБ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Пенсионное обеспечение: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Доплаты к пенсиям муниципальным служащим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14,0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Денежные выплаты Почетным гражданам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3,0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Социальное обеспечение населения: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Обеспечение жильем ветеранов, инвалидов                             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3,2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-ОБ</a:t>
            </a: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гражданам, нах-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в трудной 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жизн.ситуации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   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5,2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по медицинским показаниям                                -    3,0</a:t>
            </a: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Оганизация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горячего питания малоимущим                            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1,9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инвалидам                                                               -    4,0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Помощь пенсионерам на зубопротезирование                          -    5,6</a:t>
            </a: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работникам реанимации    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-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2,4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социально-значимых мероприятий (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ВОВ, вдовы, труженики тыла, узники, блокадники,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дети войны,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семьи погибших участников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локальных войн и т.д.) – 22,1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840" y="116632"/>
            <a:ext cx="8229600" cy="5620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«Физическая культура и спорт»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4651" y="312739"/>
            <a:ext cx="10839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руб., %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03513" y="678706"/>
          <a:ext cx="4970463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/>
          </p:nvPr>
        </p:nvGraphicFramePr>
        <p:xfrm>
          <a:off x="695401" y="764704"/>
          <a:ext cx="5978576" cy="339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827213" y="5013325"/>
          <a:ext cx="8301235" cy="9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807969" y="1067573"/>
            <a:ext cx="50405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МАУ ГС "Авангард"  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221,1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МБУ "СШ "Олимп      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109,2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МБУ «ЦФКС «Горизонт»»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67,4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 области спорта        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3,0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Функционирование круглогодичной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 спортивной секции по хоккею для детей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 и подростков (Академия Фетисова)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-   10,0 (1-е полугодие 2024 г.)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Функционирование футбольных команд               -    6,0 (1-е полугодие 2024 г.)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многофункциональной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хоккейной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площадки в ЖК «Домодедово Парк»  -    4,1</a:t>
            </a:r>
          </a:p>
          <a:p>
            <a:endParaRPr lang="ru-RU" alt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Субсидия МБУ «СШ «Олимп»» на укрепление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материально-технической базы                               -    5,3 (в </a:t>
            </a:r>
            <a:r>
              <a:rPr lang="ru-RU" altLang="ru-RU" sz="11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. ОБ – 2,6)</a:t>
            </a:r>
          </a:p>
          <a:p>
            <a:endParaRPr lang="ru-RU" alt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«Средства массовой информации 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0189" y="306389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9376" y="692696"/>
          <a:ext cx="633670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682304" y="4703936"/>
          <a:ext cx="8137525" cy="9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132316" y="1457956"/>
            <a:ext cx="33750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Телевидение и радиовещание: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МБУ «Редакция газеты «Призыв»  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19,0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Периодическая печать и издательство: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МБУ «Редакция газеты «Призыв»  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47,4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655703"/>
              </p:ext>
            </p:extLst>
          </p:nvPr>
        </p:nvGraphicFramePr>
        <p:xfrm>
          <a:off x="767408" y="1052736"/>
          <a:ext cx="105851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Программные расходы                                                                                                            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9488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1268760"/>
          <a:ext cx="77048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560" y="404664"/>
            <a:ext cx="7632848" cy="529568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Численность постоянного </a:t>
            </a:r>
            <a:r>
              <a:rPr lang="ru-RU" sz="1400" dirty="0" smtClean="0">
                <a:latin typeface="Georgia" panose="02040502050405020303" pitchFamily="18" charset="0"/>
              </a:rPr>
              <a:t>населения на конец года                                                                                                           </a:t>
            </a:r>
            <a:r>
              <a:rPr lang="ru-RU" sz="1400" dirty="0">
                <a:latin typeface="Georgia" panose="02040502050405020303" pitchFamily="18" charset="0"/>
              </a:rPr>
              <a:t>(тыс. чел.)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74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5683" y="124743"/>
            <a:ext cx="86868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Расходы бюджета городского округа в </a:t>
            </a: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2022-2026 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годах по программам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384232"/>
              </p:ext>
            </p:extLst>
          </p:nvPr>
        </p:nvGraphicFramePr>
        <p:xfrm>
          <a:off x="623389" y="758825"/>
          <a:ext cx="10945218" cy="569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4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4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8" marB="4570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38" marR="91438" marT="45708" marB="4570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план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прогноз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прогноз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прогноз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 туризм"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786,5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4 033,0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4 981,5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"Спорт"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"Спорт"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119,6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2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«Развитие инженерной инфраструктуры и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«Развитие инженерной инфраструктуры,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отрасли обращения с отходами»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7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28175" y="352881"/>
            <a:ext cx="94288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296030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7062" y="149908"/>
            <a:ext cx="8660938" cy="40594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Расходы бюджета городского округа в </a:t>
            </a: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2022-2026 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годах по программам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15480"/>
              </p:ext>
            </p:extLst>
          </p:nvPr>
        </p:nvGraphicFramePr>
        <p:xfrm>
          <a:off x="623392" y="758827"/>
          <a:ext cx="10945217" cy="562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4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1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8" marB="4570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38" marR="91438" marT="45708" marB="4570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прогноз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прогноз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853,6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955,0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5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28175" y="352881"/>
            <a:ext cx="94288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292672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29546"/>
              </p:ext>
            </p:extLst>
          </p:nvPr>
        </p:nvGraphicFramePr>
        <p:xfrm>
          <a:off x="2063552" y="1124744"/>
          <a:ext cx="8352928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24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7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63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«Здравоохранение»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47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 Профилактика заболеваний и формирование здорового образа жизни. Развитие первичной медико-санитарной помощи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832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Диспансеризация взрослого населения Московской области (Доля взрослого населения, прошедшего диспансеризацию, от общего числа взрослого населения)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798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граждан получивших компенсацию стоимости приобретенных льготных лекарственных препаратов, не поступивших в аптечные организации, от общего числа обратившихся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                                      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89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застрахованного населения трудоспособного возраста на территории Московской области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825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4"/>
          <a:ext cx="8208912" cy="4248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345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374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«Здравоохранение»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48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V. Финансовое обеспечение системы организации медицинской помощи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5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Жилье – медикам, нуждающихся в обеспечении жильем       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49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3744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324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71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01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5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 «Развитие музейного дела и народных художественных промыслов»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электронный вид музейных фондов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46,13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19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7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33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6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26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10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 «Развитие библиотечного дела»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роста числа пользователей муниципальных библиотек Московской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количества библиотек, внедривших стандарты деятельности библиотеки нового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формата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005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00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6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03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03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IV «Развитие профессионального искусства, гастрольно-концертной деятельности и кинематографии»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15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Увеличение 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  <a:b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15,79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687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Доля детей, привлекаемых к участию в творческих мероприятиях сферы культуры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17,31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5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 культуры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945">
                <a:tc>
                  <a:txBody>
                    <a:bodyPr/>
                    <a:lstStyle/>
                    <a:p>
                      <a:pPr algn="l" fontAlgn="t"/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Увеличение 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числа посещений культурных мероприятий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772,401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44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5083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 «Укрепление материально-технической базы государственных и муниципальных учреждений культуры Московской области»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137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капитально отремонтированных объектов организации культуры (в том числе техническое переоснащение современным непроизводственным оборудованием и благоустройство территории)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организаций культуры, получивших современное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оборудование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37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Увеличение 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 15% числа посещений организаций культуры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посещений в смену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553,314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созданных (реконструированных) и капитально отремонтированных объектов организаций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приобретенных передвижных </a:t>
                      </a:r>
                      <a:r>
                        <a:rPr kumimoji="0"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многофукциональных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культурных центров (автоклубов) для обслуживания сельского населения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909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66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1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1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Подпрограмма 6. Развитие образования в сфере культуры Московской области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лет,охваченных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дополнительным образованием в сфере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72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544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VII «Развитие архивного дела»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39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2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9416" y="1052736"/>
          <a:ext cx="97210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5440" y="260648"/>
            <a:ext cx="10585176" cy="504056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      </a:t>
            </a:r>
            <a:r>
              <a:rPr lang="ru-RU" sz="1200" dirty="0" smtClean="0">
                <a:latin typeface="Georgia" panose="02040502050405020303" pitchFamily="18" charset="0"/>
              </a:rPr>
              <a:t> Инвестиции в основной капитал за счет всех источников финансирования по полному кругу организаций                                                                        (млрд. 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76874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752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7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13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93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«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программа»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004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Соотношение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101,92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17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7" cy="4536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41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9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4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2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IX «Развитие парков культуры и отдыха»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782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числа посетителей парков культуры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отдыха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по отношению к базовому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672,7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669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136906" cy="5139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«Дошкольное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53"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marR="2286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 для детей в возрасте от трех до семи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до 3-х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14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08912" cy="4950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96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6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59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235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«Дошкольное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987">
                <a:tc>
                  <a:txBody>
                    <a:bodyPr/>
                    <a:lstStyle/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Доля детей – инвалидов в возрасте от 1,5 года до 7 лет, охваченных дошкольным образованием, в общей численности детей-инвалидов такого возраста в Московской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области</a:t>
                      </a:r>
                    </a:p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79">
                <a:tc>
                  <a:txBody>
                    <a:bodyPr/>
                    <a:lstStyle/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Количество </a:t>
                      </a: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отремонтированных дошкольных образовательных организаций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штука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9835">
                <a:tc>
                  <a:txBody>
                    <a:bodyPr/>
                    <a:lstStyle/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детей в возрасте от 1,5 до 7 лет, направленных и зачисленных в течение соответствующего финансового года в Единой информационной системе «Зачисление в ДОУ» на созданные дополнительные места в организациях по присмотру и уходу за детьми, расположенных в микрорайонах с наибольшей очередностью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79">
                <a:tc>
                  <a:txBody>
                    <a:bodyPr/>
                    <a:lstStyle/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Отношение </a:t>
                      </a: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12509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6863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91545" y="836712"/>
          <a:ext cx="8352929" cy="4958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«Общее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деятельности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3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общеобразовательных организациях, расположенных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сельской </a:t>
                      </a: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12509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программам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935 тыс. детей в не менее чем в 7000 общеобразовательных организаций, расположенных в сельской местности, обновлена материально-техническая база для занятий физической культурой и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спортом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штук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242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62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9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7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104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«Общее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083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обучающихся муниципальных 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общеобразовательных учреждений, 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обеспеченных горячим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питанием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отремонтированных общеобразовательных организаций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штук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предметам, процент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10,71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11,11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11,51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96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Доля обучающихся во вторую смену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14,6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10,6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9,8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58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5004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«Общее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обучающихся общеобразовательных организаций, обеспеченных подвозом к месту обучения в муниципальных общеобразовательных организациях, нуждающихся в подвозе к месту обучения в муниципальные общеобразовательные организации в Московской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в Московской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обучающихся, получающих начальное общее образование в муниципальных образовательных организациях городского округа Домодедово Московской области, получающих бесплатное горячее питание,</a:t>
                      </a:r>
                      <a:r>
                        <a:rPr lang="ru-RU" sz="9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 общему количеству обучающихся, получающих начальное общее образование в муниципальных образовательных организациях городского округа Домодедово Московской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035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95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6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10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35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«Общее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муниципальных образовательных организаций, расположенных на территории городского округа Домодедово Московской области и осуществляющих обучение по программам начального общего образования, в которых организовано бесплатное горячее питание обучающихся, получающих начальное общее образование, в соответствии со стандартом организации питания обучающихся организаций в Московской области, к общему количеству муниципальных образовательных организаций, расположенных на территории городского округа Домодедово Московской области и осуществляющих обучение по программам начального общего образования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06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76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8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40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«Дополнительное образование, воспитание и психолого-социальное сопровождение детей»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к средней заработной плате учителей в Московской области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2584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детей, охваченных деятельностью детских технопарков «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(мобильных технопарков «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Тысяча человек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7713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76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37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9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46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«Дополнительное образование, воспитание и психолого-социальное сопровождение детей»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836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2109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возрасти в Московской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836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7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67408" y="874860"/>
          <a:ext cx="9937104" cy="500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7488" y="332656"/>
            <a:ext cx="8640960" cy="529568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Среднемесячная заработная плата работников крупных и средних организаций      (руб.)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21196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6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351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4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59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162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IV «Профессиональное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812"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педагогических работников, прошедших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добровольную независимую оценку квалификации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202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7992888" cy="40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54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9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72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V «Обеспечивающая программа»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348"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учителей и директоров школ, повысивших уровень квалификации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7068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7992887" cy="4968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34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51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04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«Социальная поддержка граждан 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Уровень бедности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граждан, получивших   субсидию на оплату жилого помещения и коммунальных услуг, от общего числа обратившихся        </a:t>
                      </a: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 Доля граждан, получившие поощрение и поздравление в связи с праздниками, памятными датами, от общего числа обратившихся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Доля граждан, получившие выплаты пенсии за выслугу лет, замещающим муниципальные должности и должности муниципальной службы, в связи с выходом на пенсию, от общего числа обратившихся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207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07568" y="836713"/>
          <a:ext cx="8015442" cy="4968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2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314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0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4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81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«Социальная поддержка граждан 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отдельной категории граждан, получивших  меры социальной поддержки, от общего числа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обратившихся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4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Активное долголетие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5,74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отдельных категорий граждан, получивших социальную поддержку по зубопротезированию, от общего числа обратившихся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5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граждан проживающим на территории городского округа Домодедово Московской области, призванные на военную службу по мобилизации в Вооруженные силы Российской Федерации получивших единовременную денежную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выплату,от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общего числа обратившихся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3972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776864" cy="5355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1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«Доступная среда»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78,40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детей-инвалидов в возрасте от 1,5 года до 7 лет,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охваченных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дошкольным образованием, в общей численности детей-инвалидов такого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возраста</a:t>
                      </a:r>
                    </a:p>
                    <a:p>
                      <a:pPr algn="l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детей-инвалидов в возрасте от 5 до 18 лет, получающих дополнительное образование, в общей численности детей-инвалидов такого возраста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возраста, которым созданы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условия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Приобретение оборудования, строительство пандусов для обеспечения беспрепятственного доступа маломобильных групп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163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7992887" cy="4824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74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6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7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267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III «Развитие системы отдыха и оздоровления детей»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от7 до 15 лет, подлежащих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оздоровлению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65,30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74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детей, находящихся в  трудной жизненной ситуации, охваченных отдыхом и оздоровлением, в общей численности детей в возрасте от7 до 15 лет, находящихся в трудной жизненной ситуации, подлежащих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оздоровлению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58,3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8774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7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34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39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42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VIII «Развитие трудовых ресурсов и охраны труда»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пострадавших в результате несчастных случаев на производстве со смертельным исходом, в расчете на 1000 работающих (организаций занятых в экономике муниципального образования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0,011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320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51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06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8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677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НКО, которым оказана поддержка органами местного самоуправления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социальной защиты населения, которым оказана поддержка органами местного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самоуправления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культуры, которым оказана поддержка органами местного самоуправления                  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          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Количество СО НКО в сфере образования, которым оказана поддержка органами местного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самоуправления</a:t>
                      </a:r>
                    </a:p>
                    <a:p>
                      <a:pPr algn="l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973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525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61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8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5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24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СО НКО в сфере охраны здоровья, которым оказана поддержка органами местного самоуправления                                                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НКО,  которым оказана имущественная  поддержка органами местного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самоуправления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социальной защиты населения,  которым оказана  имущественная поддержка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культуры,  которым оказана  имущественная поддержка 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СО НКО в сфере образования,  которым оказана имущественная поддержка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515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554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78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4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46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физической культуры и спорта,  которым оказана имущественная поддержка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6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 в сфере охраны здоровья, которым оказана имущественная поддержка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6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645,10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Общее количество предоставленной  органами местного самоуправления площади на льготных условиях или в безвозмездное пользование СО НКО  в сфере социальной защиты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2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Общее количество предоставленной  органами местного самоуправления площади на льготных условиях или в безвозмездное пользование СО НКО сфере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культуры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14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43472" y="1124744"/>
          <a:ext cx="93610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900" y="476672"/>
            <a:ext cx="6172200" cy="529568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Объем жилищного строительства (тыс. м2 общей площади)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704551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535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 в сфере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220,8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220,8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Общее количество предоставленной  органами местного самоуправления площади на льготных условиях или в безвозмездное пользование СО НКО в сфере физической культуры и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сфере охраны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здоровья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Численность граждан, принявших участие в просветительских мероприятиях по вопросам деятельности СО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НКО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НКО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251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940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4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59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16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 в городском округе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обеспеченности граждан спортивными сооружениями исходя из единовременной  пропускной способности объектов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4001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5256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22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0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54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4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 в городском округе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городском округе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Домодедово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проведенных массовых, официальных физкультурных и спортивных мероприятий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46,00</a:t>
                      </a: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3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460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507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80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4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53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0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 в городском округе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использования существующих объектов спорта (отношение фактической посещаемости к нормативной пропускной способности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9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51,81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52,85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3610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87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9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02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II. «Подготовка к проведению в 2018 году чемпионата мира по футболу и эффективное использование тренировочных площадок после чемпионата мира по футболу»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6232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Соответствие тренировочных площадок после завершения мероприятий требованиям, установленным национальными стандартами Российской Федерации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720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136904" cy="417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91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7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25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4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III. Подготовка спортивного резерва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268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7" cy="4772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54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0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2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9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 Развитие отраслей сельского хозяйства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молока в хозяйствах всех категорий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51,902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4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Ввод мощностей животноводческих комплексов молочного направления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скотомест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390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4847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130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2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48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2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II. Развитие мелиорации земель сельскохозяйственного назначения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Вовлечение в оборот выбывших сельскохозяйственных угодий за счет проведения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культуртехнических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 сельскохозяйственными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товаропроизводителями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сельхозтоваропроизводителям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143,00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103,26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0483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423592" y="764704"/>
          <a:ext cx="7920880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342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74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94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III. Устойчивое развитие сельских территорий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(приобретения) жилья 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81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сельских населенных пунктов, обслуживаемых по доставке продовольственных и непродовольственных товаров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70,00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5412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208913" cy="2842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319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76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8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IV.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эпизоотического и ветеринарно-санитарного благополучия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собак без владельцев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2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11424" y="980728"/>
          <a:ext cx="95770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45067" y="332656"/>
            <a:ext cx="7039365" cy="529568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Уровень обеспеченности населения жильем на конец года            (кв. м на человека)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42572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28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55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98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6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VII. Экспорт продукции агропромышленного комплекса Московской области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8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экспорта продукции АПК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долл. США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98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9" cy="4536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54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1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«Экология и окружающая среда»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8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 экологических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исследуемых компонентов окружающей  среды (мониторинг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изданной экологической литературы (детский экологический атлас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очищенных водоемов (прудов) находящихся в муниципальной собственности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602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514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«Экология и окружающая среда»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II. Развитие водохозяйственного комплекса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гидротехнических сооружений с неудовлетворительным и опасным уровнем безопасности, приведенных в безопасное техническое состояние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8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 работ по содержанию гидротехнических сооружений находящихся в муниципальной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гидротехнических  сооружений, находящихся в муниципальной собственности, для которых разработана проектно-сметная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гидротехнических сооружений находящихся в муниципальной собственности на которых проведен капитальный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815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992888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6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2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4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«Экология и окружающая среда»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2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IV.  Развитие лесного хозяйства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обследованных территорий, покрытых зелеными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насаждениями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посаженных зеленых насаждений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581,00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8954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2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8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«Экология и окружающая среда»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4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V. Региональная программа в области обращения с отходами, в том числе с твердыми коммунальными отходами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несанкционированных (стихийных)  свалок (навалов), в общем количестве выявленных несанкционированных (стихийных) свалок (навалов)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1884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7848872" cy="5318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38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7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44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9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социально значимых объектов (учреждений), оборудованных в целях антитеррористической защищенности средствами безопасности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граждан принимающих участие в деятельности народных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дружин</a:t>
                      </a:r>
                    </a:p>
                    <a:p>
                      <a:pPr algn="l" fontAlgn="t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несовершеннолетних в общем числе лиц, совершивших преступления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34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уровня вовлеченности населения в незаконный оборот наркотиков на 100 тыс. человек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99,98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0732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064896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97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6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98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10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снесенных объектов самовольного строительства, право на снос которых в судебном порядке предоставлено администрациям муниципальных образований Московской области, являющимися взыскателями по исполнительным производствам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7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отремонтированных) зданий (помещений), занимаемых территориальными подразделениями ведомств, осуществляющих деятельность по обеспечению соблюдения законности, правопорядка и безопасности на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територии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104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992888" cy="4464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722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0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92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53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мемориальных знаков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72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\ 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2 473,00</a:t>
                      </a:r>
                    </a:p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3219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35561" y="1340768"/>
          <a:ext cx="8064897" cy="4553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51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704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6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имен погибших при защите Отечества, нанесенных на мемориальные сооружения воинских захоронений по месту захоронения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лиц, состоящих на диспансерном наблюдении с диагнозом «Употребление наркотиков с вредными последствиями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 fontAlgn="t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Регионального стандарта                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84,62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955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60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3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67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9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95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восстановленных (ремонт, реставрация, благоустройство) воинских захоронений</a:t>
                      </a:r>
                    </a:p>
                    <a:p>
                      <a:pPr algn="l" fontAlgn="t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83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</a:p>
                    <a:p>
                      <a:pPr algn="l" fontAlgn="t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954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уровня </a:t>
                      </a:r>
                      <a:r>
                        <a:rPr kumimoji="0" lang="ru-RU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криминогенности</a:t>
                      </a:r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наркомании 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100 </a:t>
                      </a:r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976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6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7A7BAE"/>
      </a:accent1>
      <a:accent2>
        <a:srgbClr val="529CA4"/>
      </a:accent2>
      <a:accent3>
        <a:srgbClr val="B363B5"/>
      </a:accent3>
      <a:accent4>
        <a:srgbClr val="D67F4A"/>
      </a:accent4>
      <a:accent5>
        <a:srgbClr val="A56E49"/>
      </a:accent5>
      <a:accent6>
        <a:srgbClr val="73A0BF"/>
      </a:accent6>
      <a:hlink>
        <a:srgbClr val="81BDC9"/>
      </a:hlink>
      <a:folHlink>
        <a:srgbClr val="C9B28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20807</TotalTime>
  <Words>20032</Words>
  <Application>Microsoft Office PowerPoint</Application>
  <PresentationFormat>Широкоэкранный</PresentationFormat>
  <Paragraphs>5390</Paragraphs>
  <Slides>156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156</vt:i4>
      </vt:variant>
    </vt:vector>
  </HeadingPairs>
  <TitlesOfParts>
    <vt:vector size="168" baseType="lpstr">
      <vt:lpstr>Arial</vt:lpstr>
      <vt:lpstr>Batang</vt:lpstr>
      <vt:lpstr>Calibri</vt:lpstr>
      <vt:lpstr>Georgia</vt:lpstr>
      <vt:lpstr>Lucida Sans Unicode</vt:lpstr>
      <vt:lpstr>Times New Roman</vt:lpstr>
      <vt:lpstr>Times New Roman Cyr</vt:lpstr>
      <vt:lpstr>Verdana</vt:lpstr>
      <vt:lpstr>Wingdings</vt:lpstr>
      <vt:lpstr>Wingdings 2</vt:lpstr>
      <vt:lpstr>Wingdings 3</vt:lpstr>
      <vt:lpstr>Открытая</vt:lpstr>
      <vt:lpstr>Бюджет для граждан на основе  проекта бюджета городского округа Домодедово  на 2024 год и плановый период 2025 и 2026 гг. </vt:lpstr>
      <vt:lpstr>Глоссарий</vt:lpstr>
      <vt:lpstr>Социально-экономические условия реализации бюджетной и налоговой политики Московской области</vt:lpstr>
      <vt:lpstr>Бюджетная политика городского округа Домодедово</vt:lpstr>
      <vt:lpstr>Численность постоянного населения на конец года                                                                                                           (тыс. чел.)</vt:lpstr>
      <vt:lpstr>       Инвестиции в основной капитал за счет всех источников финансирования по полному кругу организаций                                                                        (млрд. руб.)</vt:lpstr>
      <vt:lpstr>Среднемесячная заработная плата работников крупных и средних организаций      (руб.)</vt:lpstr>
      <vt:lpstr>Объем жилищного строительства (тыс. м2 общей площади)</vt:lpstr>
      <vt:lpstr>Уровень обеспеченности населения жильем на конец года            (кв. м на человека)</vt:lpstr>
      <vt:lpstr>Муниципальный (местный) бюджет -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Презентация PowerPoint</vt:lpstr>
      <vt:lpstr>Основные параметры бюджета на 2024 год и плановый период 2025 и 2026 гг. в сравнении с фактическим исполнением 2020-2022 годов и ожидаемым исполнением 2023 года                                                                                                                             млн. руб.</vt:lpstr>
      <vt:lpstr>Основные параметры бюджета на 2024 год и плановый период 2025 и 2026 гг. в сравнении с фактическим исполнением 2021-2022 годов и ожидаемым исполнением 2023 года                                                                            млн. руб.</vt:lpstr>
      <vt:lpstr>Муниципальный долг                                                                                                                 млн.руб.</vt:lpstr>
      <vt:lpstr>Объем и структура муниципального внутреннего долга городского округа Домодедово                            млн.руб.</vt:lpstr>
      <vt:lpstr>                                 Динамика доходов 2022-2026 гг.  млн. руб.</vt:lpstr>
      <vt:lpstr>Презентация PowerPoint</vt:lpstr>
      <vt:lpstr>Структура налоговых доходов 2024 года, млн.руб.</vt:lpstr>
      <vt:lpstr>Структура неналоговых доходов 2024 года, млн.руб.</vt:lpstr>
      <vt:lpstr>Изменение структуры налоговых и неналоговых доходов городского округа Домодедово за 2022-2026 гг.                                             (млн. руб.)</vt:lpstr>
      <vt:lpstr>Удельный вес налоговых и неналоговых доходов на душу населения (руб./чел.)</vt:lpstr>
      <vt:lpstr>Изменение структуры межбюджетных трансфертов в 2022-2026 гг. (млн.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 налоговых ставках и льготах по земельному налогу</vt:lpstr>
      <vt:lpstr>Информация о налоговых расходах в связи с предоставлением льгот, установленных Решением Совета депутатов городского округа Домодедово от 25.09.2007 №1-4/53 (с учет. изм. и доп.) «Об установлении и введении в действие земельного налога»                                                                                                                     тыс. руб.</vt:lpstr>
      <vt:lpstr>Информация о налоговых расходах в связи с предоставлением льгот, установленных Решением Совета депутатов городского округа Домодедово от 25.09.2007 №1-4/53 (с учет. изм. и доп.) «Об установлении и введении в действие земельного налога»                                                                                                                     тыс. руб.</vt:lpstr>
      <vt:lpstr>Информация о налоговых ставках по налогу на имущество физических лиц</vt:lpstr>
      <vt:lpstr>Презентация PowerPoint</vt:lpstr>
      <vt:lpstr>Раздел бюджета «Общегосударственные вопросы»</vt:lpstr>
      <vt:lpstr>Раздел бюджета «Национальная безопасность и правоохранительная деятельность»</vt:lpstr>
      <vt:lpstr>Раздел бюджета «Национальная экономика»</vt:lpstr>
      <vt:lpstr>Раздел бюджета «Жилищно-коммунальное хозяйство»</vt:lpstr>
      <vt:lpstr>Раздел бюджета «Охрана окружающей среды»</vt:lpstr>
      <vt:lpstr>Раздел бюджета «Образование»</vt:lpstr>
      <vt:lpstr>Раздел бюджета «Культура и кинематография»</vt:lpstr>
      <vt:lpstr>Раздел бюджета «Социальная политика»</vt:lpstr>
      <vt:lpstr>Раздел бюджета «Физическая культура и спорт»</vt:lpstr>
      <vt:lpstr>Раздел бюджета «Средства массовой информации »</vt:lpstr>
      <vt:lpstr>Программные расходы                                                                                                             млн. руб.</vt:lpstr>
      <vt:lpstr>Расходы бюджета городского округа в 2022-2026 годах по программам</vt:lpstr>
      <vt:lpstr>Расходы бюджета городского округа в 2022-2026 годах по программам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Cоциально-значимые объекты, строительство (реконструкция) которых осуществляется с участием средств бюджета городского округа Домодедово </vt:lpstr>
      <vt:lpstr>Cоциально -значимые объекты, строительство (реконструкция) которых осуществляется с участием средств бюджета городского округа Домодедово </vt:lpstr>
      <vt:lpstr>Cоциально-значимые объекты, строительство (реконструкция) которых осуществляется с участием средств бюджета городского округа Домодедово </vt:lpstr>
      <vt:lpstr>Финансовое управление администрации городского округа Домодедово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</dc:title>
  <dc:creator>Монахова И.В.</dc:creator>
  <cp:lastModifiedBy>Путилова Т.С.</cp:lastModifiedBy>
  <cp:revision>3410</cp:revision>
  <cp:lastPrinted>2022-11-09T13:42:47Z</cp:lastPrinted>
  <dcterms:created xsi:type="dcterms:W3CDTF">2015-09-30T07:48:07Z</dcterms:created>
  <dcterms:modified xsi:type="dcterms:W3CDTF">2023-12-05T11:30:13Z</dcterms:modified>
</cp:coreProperties>
</file>