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3" r:id="rId2"/>
    <p:sldId id="304" r:id="rId3"/>
    <p:sldId id="314" r:id="rId4"/>
    <p:sldId id="312" r:id="rId5"/>
    <p:sldId id="309" r:id="rId6"/>
    <p:sldId id="310" r:id="rId7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CCFF"/>
    <a:srgbClr val="0066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286" autoAdjust="0"/>
  </p:normalViewPr>
  <p:slideViewPr>
    <p:cSldViewPr>
      <p:cViewPr varScale="1">
        <p:scale>
          <a:sx n="110" d="100"/>
          <a:sy n="110" d="100"/>
        </p:scale>
        <p:origin x="12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4.8725773658727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0864197530864196E-3"/>
                  <c:y val="-7.33855034576074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333333333333329E-2"/>
                      <c:h val="7.4079278615242466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1.3888888888888945E-2"/>
                  <c:y val="-2.1447815956033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2592592592592587E-3"/>
                  <c:y val="-1.6247816486307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2345557499756975E-2"/>
                  <c:y val="-2.4558093947761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8518397005929815E-2"/>
                  <c:y val="-2.609544666968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716049382716049E-3"/>
                  <c:y val="-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0802469135802583E-2"/>
                  <c:y val="-1.1224133123521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2018 год </c:v>
                </c:pt>
                <c:pt idx="1">
                  <c:v>2019 год </c:v>
                </c:pt>
                <c:pt idx="2">
                  <c:v>2020 год оценка</c:v>
                </c:pt>
                <c:pt idx="3">
                  <c:v>2021 год прогноз</c:v>
                </c:pt>
                <c:pt idx="4">
                  <c:v>2022 год прогноз</c:v>
                </c:pt>
                <c:pt idx="5">
                  <c:v>2023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179.2</c:v>
                </c:pt>
                <c:pt idx="1">
                  <c:v>184.2</c:v>
                </c:pt>
                <c:pt idx="2">
                  <c:v>187.7</c:v>
                </c:pt>
                <c:pt idx="3">
                  <c:v>191</c:v>
                </c:pt>
                <c:pt idx="4">
                  <c:v>195</c:v>
                </c:pt>
                <c:pt idx="5">
                  <c:v>198.6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0793512"/>
        <c:axId val="280795080"/>
        <c:axId val="0"/>
      </c:bar3DChart>
      <c:catAx>
        <c:axId val="280793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80795080"/>
        <c:crosses val="autoZero"/>
        <c:auto val="1"/>
        <c:lblAlgn val="ctr"/>
        <c:lblOffset val="100"/>
        <c:noMultiLvlLbl val="0"/>
      </c:catAx>
      <c:valAx>
        <c:axId val="280795080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280793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4.8725773658727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432098765432098E-3"/>
                  <c:y val="-3.3995866514124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432098765432098E-3"/>
                  <c:y val="-2.7059882517794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6296296296296294E-3"/>
                  <c:y val="-2.1859883048067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727179935841354E-3"/>
                  <c:y val="-2.4558093947761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1377466705559E-3"/>
                  <c:y val="-2.32894133887999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0802469135802469E-2"/>
                  <c:y val="-2.5254299527923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3888888888889003E-2"/>
                  <c:y val="-2.8060332808803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2018 год </c:v>
                </c:pt>
                <c:pt idx="1">
                  <c:v>2019 год </c:v>
                </c:pt>
                <c:pt idx="2">
                  <c:v>2020 год оценка</c:v>
                </c:pt>
                <c:pt idx="3">
                  <c:v>2021 год прогноз</c:v>
                </c:pt>
                <c:pt idx="4">
                  <c:v>2022 год прогноз</c:v>
                </c:pt>
                <c:pt idx="5">
                  <c:v>2023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65.3</c:v>
                </c:pt>
                <c:pt idx="1">
                  <c:v>68</c:v>
                </c:pt>
                <c:pt idx="2">
                  <c:v>64</c:v>
                </c:pt>
                <c:pt idx="3">
                  <c:v>65.5</c:v>
                </c:pt>
                <c:pt idx="4">
                  <c:v>67.2</c:v>
                </c:pt>
                <c:pt idx="5">
                  <c:v>69.900000000000006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4796248"/>
        <c:axId val="224795856"/>
        <c:axId val="0"/>
      </c:bar3DChart>
      <c:catAx>
        <c:axId val="224796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4795856"/>
        <c:crosses val="autoZero"/>
        <c:auto val="1"/>
        <c:lblAlgn val="ctr"/>
        <c:lblOffset val="100"/>
        <c:noMultiLvlLbl val="0"/>
      </c:catAx>
      <c:valAx>
        <c:axId val="224795856"/>
        <c:scaling>
          <c:orientation val="minMax"/>
        </c:scaling>
        <c:delete val="1"/>
        <c:axPos val="l"/>
        <c:numFmt formatCode="#\ ##0.0" sourceLinked="1"/>
        <c:majorTickMark val="out"/>
        <c:minorTickMark val="none"/>
        <c:tickLblPos val="nextTo"/>
        <c:crossAx val="2247962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9713506819094406E-3"/>
                  <c:y val="-3.3038818911251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9570260228641879E-3"/>
                  <c:y val="-4.8287504562598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9713506819094406E-3"/>
                  <c:y val="-2.2873028477020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435539034296241E-2"/>
                  <c:y val="-1.77901332599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9856753409547203E-3"/>
                  <c:y val="-2.0331580868462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8.9570260228641601E-3"/>
                  <c:y val="-2.0331580868462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7.4641883523868004E-3"/>
                  <c:y val="-1.779013325990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4928376704773602E-3"/>
                  <c:y val="-1.5248685651347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2018 год </c:v>
                </c:pt>
                <c:pt idx="1">
                  <c:v>2019 год </c:v>
                </c:pt>
                <c:pt idx="2">
                  <c:v>2020 год оценка</c:v>
                </c:pt>
                <c:pt idx="3">
                  <c:v>2021 год прогноз</c:v>
                </c:pt>
                <c:pt idx="4">
                  <c:v>2022 год прогноз</c:v>
                </c:pt>
                <c:pt idx="5">
                  <c:v>2023 год прогноз</c:v>
                </c:pt>
              </c:strCache>
            </c:strRef>
          </c:cat>
          <c:val>
            <c:numRef>
              <c:f>Лист1!$B$2:$B$7</c:f>
              <c:numCache>
                <c:formatCode>#,##0</c:formatCode>
                <c:ptCount val="6"/>
                <c:pt idx="0">
                  <c:v>330</c:v>
                </c:pt>
                <c:pt idx="1">
                  <c:v>388</c:v>
                </c:pt>
                <c:pt idx="2">
                  <c:v>3609</c:v>
                </c:pt>
                <c:pt idx="3">
                  <c:v>2360</c:v>
                </c:pt>
                <c:pt idx="4">
                  <c:v>1600</c:v>
                </c:pt>
                <c:pt idx="5">
                  <c:v>650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4792720"/>
        <c:axId val="224792328"/>
        <c:axId val="0"/>
      </c:bar3DChart>
      <c:catAx>
        <c:axId val="2247927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4792328"/>
        <c:crosses val="autoZero"/>
        <c:auto val="1"/>
        <c:lblAlgn val="ctr"/>
        <c:lblOffset val="100"/>
        <c:noMultiLvlLbl val="0"/>
      </c:catAx>
      <c:valAx>
        <c:axId val="22479232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24792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20"/>
      <c:rotY val="30"/>
      <c:depthPercent val="17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449863693341522E-2"/>
          <c:y val="2.795592369413618E-2"/>
          <c:w val="0.9746217596018848"/>
          <c:h val="0.850546071042065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dLbl>
              <c:idx val="0"/>
              <c:layout>
                <c:manualLayout>
                  <c:x val="2.8363915739069843E-2"/>
                  <c:y val="-5.8453294996830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785130114320802E-2"/>
                  <c:y val="-5.337039977971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627558864822727E-2"/>
                      <c:h val="5.438697882313765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2842311204228654E-2"/>
                  <c:y val="-6.3536190213945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0306617102888721E-2"/>
                  <c:y val="-5.0829352399126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263643125752883E-2"/>
                  <c:y val="-6.6077637822503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6.71776951714812E-2"/>
                  <c:y val="-5.337039977971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3.4335266420979282E-2"/>
                  <c:y val="-5.8453294996830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3.8813779432411363E-2"/>
                  <c:y val="-4.828750456259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2018 год </c:v>
                </c:pt>
                <c:pt idx="1">
                  <c:v>2019 год </c:v>
                </c:pt>
                <c:pt idx="2">
                  <c:v>2020 год оценка</c:v>
                </c:pt>
                <c:pt idx="3">
                  <c:v>2021  год прогноз</c:v>
                </c:pt>
                <c:pt idx="4">
                  <c:v>2022 год прогноз</c:v>
                </c:pt>
                <c:pt idx="5">
                  <c:v>2023 год прогноз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268.89999999999998</c:v>
                </c:pt>
                <c:pt idx="1">
                  <c:v>264.2</c:v>
                </c:pt>
                <c:pt idx="2">
                  <c:v>291.2</c:v>
                </c:pt>
                <c:pt idx="3">
                  <c:v>310</c:v>
                </c:pt>
                <c:pt idx="4">
                  <c:v>218.8</c:v>
                </c:pt>
                <c:pt idx="5">
                  <c:v>186.7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793896"/>
        <c:axId val="224795072"/>
        <c:axId val="0"/>
      </c:bar3DChart>
      <c:catAx>
        <c:axId val="224793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4795072"/>
        <c:crosses val="autoZero"/>
        <c:auto val="1"/>
        <c:lblAlgn val="ctr"/>
        <c:lblOffset val="100"/>
        <c:noMultiLvlLbl val="0"/>
      </c:catAx>
      <c:valAx>
        <c:axId val="224795072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224793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0"/>
      <c:depthPercent val="15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42428750501924E-2"/>
          <c:y val="4.066316173692535E-2"/>
          <c:w val="0.96715757124949808"/>
          <c:h val="0.8378388329992764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82810409145664E-2"/>
                  <c:y val="-5.08289521711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4785130114320802E-2"/>
                  <c:y val="-5.59118473882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3292292443843444E-2"/>
                  <c:y val="-7.3701980648177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2249318466707606E-2"/>
                  <c:y val="-6.6077637822503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3292292443843444E-2"/>
                  <c:y val="-5.59118473882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1799454773366086E-2"/>
                  <c:y val="-4.574605695404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8363915739069843E-2"/>
                  <c:y val="-5.08289521711566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1799454773366086E-2"/>
                  <c:y val="-4.0663161736925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2018 год </c:v>
                </c:pt>
                <c:pt idx="1">
                  <c:v>2019 год </c:v>
                </c:pt>
                <c:pt idx="2">
                  <c:v>2020  год оценка</c:v>
                </c:pt>
                <c:pt idx="3">
                  <c:v>2021 год прогноз</c:v>
                </c:pt>
                <c:pt idx="4">
                  <c:v>2022  год прогноз</c:v>
                </c:pt>
                <c:pt idx="5">
                  <c:v>2023  год прогноз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42.71</c:v>
                </c:pt>
                <c:pt idx="1">
                  <c:v>43</c:v>
                </c:pt>
                <c:pt idx="2">
                  <c:v>43.74</c:v>
                </c:pt>
                <c:pt idx="3">
                  <c:v>44.61</c:v>
                </c:pt>
                <c:pt idx="4">
                  <c:v>44.82</c:v>
                </c:pt>
                <c:pt idx="5">
                  <c:v>44.94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793504"/>
        <c:axId val="224791152"/>
        <c:axId val="0"/>
      </c:bar3DChart>
      <c:catAx>
        <c:axId val="224793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24791152"/>
        <c:crosses val="autoZero"/>
        <c:auto val="1"/>
        <c:lblAlgn val="ctr"/>
        <c:lblOffset val="100"/>
        <c:tickMarkSkip val="2"/>
        <c:noMultiLvlLbl val="0"/>
      </c:catAx>
      <c:valAx>
        <c:axId val="224791152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2479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22.09.2020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Georgia" panose="02040502050405020303" pitchFamily="18" charset="0"/>
              </a:rPr>
              <a:t>Основные социально – экономические показатели</a:t>
            </a:r>
            <a:endParaRPr lang="ru-RU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20708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Численность постоянного населения                                           (тыс. человек)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95678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Georgia" panose="02040502050405020303" pitchFamily="18" charset="0"/>
              </a:rPr>
              <a:t>Среднемесячная заработная плата работников крупных и средних организаций </a:t>
            </a:r>
            <a:r>
              <a:rPr lang="ru-RU" sz="2400" dirty="0" smtClean="0">
                <a:latin typeface="Georgia" panose="02040502050405020303" pitchFamily="18" charset="0"/>
              </a:rPr>
              <a:t>(тыс. рублей</a:t>
            </a:r>
            <a:r>
              <a:rPr lang="ru-RU" sz="2400" dirty="0">
                <a:latin typeface="Georgia" panose="020405020504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637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0238876"/>
              </p:ext>
            </p:extLst>
          </p:nvPr>
        </p:nvGraphicFramePr>
        <p:xfrm>
          <a:off x="457200" y="1600200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Общая численность безработных граждан (человек)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695035"/>
              </p:ext>
            </p:extLst>
          </p:nvPr>
        </p:nvGraphicFramePr>
        <p:xfrm>
          <a:off x="539552" y="1484784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                                                    (тыс. м2 общей площади)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2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616982"/>
              </p:ext>
            </p:extLst>
          </p:nvPr>
        </p:nvGraphicFramePr>
        <p:xfrm>
          <a:off x="467544" y="1268760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Уровень обеспеченности населения жильем на конец года                                                     (кв. м на человека)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Бюджет в цифрах</Template>
  <TotalTime>6320</TotalTime>
  <Words>78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Georgia</vt:lpstr>
      <vt:lpstr>Lucida Sans Unicode</vt:lpstr>
      <vt:lpstr>Times New Roman</vt:lpstr>
      <vt:lpstr>Verdana</vt:lpstr>
      <vt:lpstr>Wingdings 2</vt:lpstr>
      <vt:lpstr>Wingdings 3</vt:lpstr>
      <vt:lpstr>Открытая</vt:lpstr>
      <vt:lpstr>Основные социально – экономические показатели</vt:lpstr>
      <vt:lpstr>Численность постоянного населения                                           (тыс. человек)</vt:lpstr>
      <vt:lpstr>Среднемесячная заработная плата работников крупных и средних организаций (тыс. рублей)</vt:lpstr>
      <vt:lpstr>Общая численность безработных граждан (человек)</vt:lpstr>
      <vt:lpstr>Ввод  в эксплуатацию жилых домов, построенных за счет всех источников финансирования                                                      (тыс. м2 общей площади)</vt:lpstr>
      <vt:lpstr>Уровень обеспеченности населения жильем на конец года                                                     (кв. м на человека)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553</cp:revision>
  <cp:lastPrinted>2020-09-22T07:53:00Z</cp:lastPrinted>
  <dcterms:created xsi:type="dcterms:W3CDTF">2015-09-30T07:48:07Z</dcterms:created>
  <dcterms:modified xsi:type="dcterms:W3CDTF">2020-09-22T08:02:20Z</dcterms:modified>
</cp:coreProperties>
</file>