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1342592592592591E-2"/>
          <c:y val="0.19296015302181954"/>
          <c:w val="0.83752150772820055"/>
          <c:h val="0.5481107855485937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 бюджета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7.716049382716049E-3"/>
                  <c:y val="-2.51956131858364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6296296296296294E-3"/>
                  <c:y val="-2.26760518672528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6975308641975308E-2"/>
                  <c:y val="-3.27542971415874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5493827160493825E-2"/>
                  <c:y val="-2.95365441323119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6.4814814814814811E-2"/>
                  <c:y val="2.27668813237614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6.7901234567901231E-2"/>
                  <c:y val="-1.27495873952425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Лист1!$B$2:$B$7</c:f>
              <c:numCache>
                <c:formatCode>#\ ##0.0</c:formatCode>
                <c:ptCount val="6"/>
                <c:pt idx="0">
                  <c:v>4130.2</c:v>
                </c:pt>
                <c:pt idx="1">
                  <c:v>4379.1000000000004</c:v>
                </c:pt>
                <c:pt idx="2">
                  <c:v>4813.3</c:v>
                </c:pt>
                <c:pt idx="3">
                  <c:v>4809.3999999999996</c:v>
                </c:pt>
                <c:pt idx="4">
                  <c:v>5303</c:v>
                </c:pt>
                <c:pt idx="5">
                  <c:v>5944.6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Объем муниципального долга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2.1604938271604968E-2"/>
                  <c:y val="-2.26760518672528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6234567901234566E-2"/>
                  <c:y val="-1.76369292300855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0864197530864196E-2"/>
                  <c:y val="-1.76369292300855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7777777777777776E-2"/>
                  <c:y val="-2.0156490548669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3148148148148147E-2"/>
                  <c:y val="-2.0156490548669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2.7777777777777776E-2"/>
                  <c:y val="-8.49972493016170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214.9</c:v>
                </c:pt>
                <c:pt idx="1">
                  <c:v>563.5</c:v>
                </c:pt>
                <c:pt idx="2">
                  <c:v>756.5</c:v>
                </c:pt>
                <c:pt idx="3">
                  <c:v>680.3</c:v>
                </c:pt>
                <c:pt idx="4">
                  <c:v>649.9</c:v>
                </c:pt>
                <c:pt idx="5">
                  <c:v>748.1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86504728"/>
        <c:axId val="286561672"/>
        <c:axId val="0"/>
      </c:bar3DChart>
      <c:catAx>
        <c:axId val="286504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86561672"/>
        <c:crossesAt val="0"/>
        <c:auto val="1"/>
        <c:lblAlgn val="ctr"/>
        <c:lblOffset val="100"/>
        <c:noMultiLvlLbl val="0"/>
      </c:catAx>
      <c:valAx>
        <c:axId val="286561672"/>
        <c:scaling>
          <c:orientation val="minMax"/>
          <c:max val="5000"/>
          <c:min val="0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86504728"/>
        <c:crosses val="autoZero"/>
        <c:crossBetween val="between"/>
        <c:majorUnit val="1000"/>
        <c:minorUnit val="200"/>
      </c:valAx>
    </c:plotArea>
    <c:legend>
      <c:legendPos val="r"/>
      <c:legendEntry>
        <c:idx val="0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20071838242441914"/>
          <c:y val="0.81882919970070256"/>
          <c:w val="0.64650383979780301"/>
          <c:h val="0.18117080029929741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0.0875</cdr:x>
      <cdr:y>0.04819</cdr:y>
    </cdr:from>
    <cdr:to>
      <cdr:x>0.88374</cdr:x>
      <cdr:y>0.20119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20080" y="288032"/>
          <a:ext cx="6552728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Соотношение доходов бюджета и муниципального долга, </a:t>
          </a:r>
          <a:r>
            <a:rPr lang="ru-RU" sz="1800" b="1" dirty="0" err="1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sz="18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8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1B1-17F7-4C00-B798-685DFCC195A2}" type="datetimeFigureOut">
              <a:rPr lang="ru-RU" smtClean="0"/>
              <a:t>16.01.2023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127B4-2523-4AC7-8107-20A980B1EF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257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1B1-17F7-4C00-B798-685DFCC195A2}" type="datetimeFigureOut">
              <a:rPr lang="ru-RU" smtClean="0"/>
              <a:t>16.01.2023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127B4-2523-4AC7-8107-20A980B1EF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4068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1B1-17F7-4C00-B798-685DFCC195A2}" type="datetimeFigureOut">
              <a:rPr lang="ru-RU" smtClean="0"/>
              <a:t>16.01.2023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127B4-2523-4AC7-8107-20A980B1EF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98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1B1-17F7-4C00-B798-685DFCC195A2}" type="datetimeFigureOut">
              <a:rPr lang="ru-RU" smtClean="0"/>
              <a:t>16.01.2023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127B4-2523-4AC7-8107-20A980B1EF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5640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1B1-17F7-4C00-B798-685DFCC195A2}" type="datetimeFigureOut">
              <a:rPr lang="ru-RU" smtClean="0"/>
              <a:t>16.01.2023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127B4-2523-4AC7-8107-20A980B1EF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7153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1B1-17F7-4C00-B798-685DFCC195A2}" type="datetimeFigureOut">
              <a:rPr lang="ru-RU" smtClean="0"/>
              <a:t>16.01.2023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127B4-2523-4AC7-8107-20A980B1EF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8583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1B1-17F7-4C00-B798-685DFCC195A2}" type="datetimeFigureOut">
              <a:rPr lang="ru-RU" smtClean="0"/>
              <a:t>16.01.2023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127B4-2523-4AC7-8107-20A980B1EF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6696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1B1-17F7-4C00-B798-685DFCC195A2}" type="datetimeFigureOut">
              <a:rPr lang="ru-RU" smtClean="0"/>
              <a:t>16.01.2023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127B4-2523-4AC7-8107-20A980B1EF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5850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1B1-17F7-4C00-B798-685DFCC195A2}" type="datetimeFigureOut">
              <a:rPr lang="ru-RU" smtClean="0"/>
              <a:t>16.01.2023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127B4-2523-4AC7-8107-20A980B1EF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9724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1B1-17F7-4C00-B798-685DFCC195A2}" type="datetimeFigureOut">
              <a:rPr lang="ru-RU" smtClean="0"/>
              <a:t>16.01.2023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127B4-2523-4AC7-8107-20A980B1EF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3182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1B1-17F7-4C00-B798-685DFCC195A2}" type="datetimeFigureOut">
              <a:rPr lang="ru-RU" smtClean="0"/>
              <a:t>16.01.2023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127B4-2523-4AC7-8107-20A980B1EF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8393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541B1-17F7-4C00-B798-685DFCC195A2}" type="datetimeFigureOut">
              <a:rPr lang="ru-RU" smtClean="0"/>
              <a:t>16.01.2023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127B4-2523-4AC7-8107-20A980B1EF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738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8548266"/>
              </p:ext>
            </p:extLst>
          </p:nvPr>
        </p:nvGraphicFramePr>
        <p:xfrm>
          <a:off x="467544" y="116632"/>
          <a:ext cx="8229600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1012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21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Динамика доходов/расходов 2016 – 2020 гг. (млн.руб.)</dc:title>
  <dc:creator>Монахова И.В.</dc:creator>
  <cp:lastModifiedBy>Монахова И.В.</cp:lastModifiedBy>
  <cp:revision>11</cp:revision>
  <dcterms:created xsi:type="dcterms:W3CDTF">2018-01-22T13:24:18Z</dcterms:created>
  <dcterms:modified xsi:type="dcterms:W3CDTF">2023-01-16T07:02:20Z</dcterms:modified>
</cp:coreProperties>
</file>