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42592592592591E-2"/>
          <c:y val="0.19296015302181954"/>
          <c:w val="0.83752150772820055"/>
          <c:h val="0.54811078554859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7.716049382716049E-3"/>
                  <c:y val="-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296296296296294E-3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75308641975308E-2"/>
                  <c:y val="-3.275429714158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493827160493825E-2"/>
                  <c:y val="-2.95365441323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814814814814811E-2"/>
                  <c:y val="2.2766881323761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7901234567901231E-2"/>
                  <c:y val="-1.274958739524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3789.5</c:v>
                </c:pt>
                <c:pt idx="1">
                  <c:v>4130.2</c:v>
                </c:pt>
                <c:pt idx="2">
                  <c:v>4379.1000000000004</c:v>
                </c:pt>
                <c:pt idx="3">
                  <c:v>4813.3</c:v>
                </c:pt>
                <c:pt idx="4">
                  <c:v>4809.3999999999996</c:v>
                </c:pt>
                <c:pt idx="5">
                  <c:v>5303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604938271604968E-2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23456790123456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6419753086419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776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148148148148147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7776E-2"/>
                  <c:y val="-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218.6</c:v>
                </c:pt>
                <c:pt idx="1">
                  <c:v>214.9</c:v>
                </c:pt>
                <c:pt idx="2">
                  <c:v>563.5</c:v>
                </c:pt>
                <c:pt idx="3">
                  <c:v>756.5</c:v>
                </c:pt>
                <c:pt idx="4">
                  <c:v>680.3</c:v>
                </c:pt>
                <c:pt idx="5">
                  <c:v>649.9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388568"/>
        <c:axId val="277278240"/>
        <c:axId val="0"/>
      </c:bar3DChart>
      <c:catAx>
        <c:axId val="275388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7278240"/>
        <c:crossesAt val="0"/>
        <c:auto val="1"/>
        <c:lblAlgn val="ctr"/>
        <c:lblOffset val="100"/>
        <c:noMultiLvlLbl val="0"/>
      </c:catAx>
      <c:valAx>
        <c:axId val="277278240"/>
        <c:scaling>
          <c:orientation val="minMax"/>
          <c:max val="5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5388568"/>
        <c:crosses val="autoZero"/>
        <c:crossBetween val="between"/>
        <c:majorUnit val="1000"/>
        <c:minorUnit val="200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0071838242441914"/>
          <c:y val="0.81882919970070256"/>
          <c:w val="0.64650383979780301"/>
          <c:h val="0.1811708002992974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</cdr:x>
      <cdr:y>0.04819</cdr:y>
    </cdr:from>
    <cdr:to>
      <cdr:x>0.88374</cdr:x>
      <cdr:y>0.20119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288032"/>
          <a:ext cx="65527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Соотношение доходов бюджета и муниципального долга, </a:t>
          </a:r>
          <a:r>
            <a:rPr lang="ru-RU" sz="1800" b="1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9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B1-17F7-4C00-B798-685DFCC195A2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86601"/>
              </p:ext>
            </p:extLst>
          </p:nvPr>
        </p:nvGraphicFramePr>
        <p:xfrm>
          <a:off x="467544" y="11663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1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доходов/расходов 2016 – 2020 гг. (млн.руб.)</dc:title>
  <dc:creator>Монахова И.В.</dc:creator>
  <cp:lastModifiedBy>Монахова И.В.</cp:lastModifiedBy>
  <cp:revision>10</cp:revision>
  <dcterms:created xsi:type="dcterms:W3CDTF">2018-01-22T13:24:18Z</dcterms:created>
  <dcterms:modified xsi:type="dcterms:W3CDTF">2022-01-28T06:54:37Z</dcterms:modified>
</cp:coreProperties>
</file>