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drawings/drawing6.xml" ContentType="application/vnd.openxmlformats-officedocument.drawingml.chartshapes+xml"/>
  <Override PartName="/ppt/charts/chart11.xml" ContentType="application/vnd.openxmlformats-officedocument.drawingml.chart+xml"/>
  <Override PartName="/ppt/drawings/drawing7.xml" ContentType="application/vnd.openxmlformats-officedocument.drawingml.chartshapes+xml"/>
  <Override PartName="/ppt/charts/chart12.xml" ContentType="application/vnd.openxmlformats-officedocument.drawingml.chart+xml"/>
  <Override PartName="/ppt/drawings/drawing8.xml" ContentType="application/vnd.openxmlformats-officedocument.drawingml.chartshapes+xml"/>
  <Override PartName="/ppt/charts/chart13.xml" ContentType="application/vnd.openxmlformats-officedocument.drawingml.chart+xml"/>
  <Override PartName="/ppt/drawings/drawing9.xml" ContentType="application/vnd.openxmlformats-officedocument.drawingml.chartshapes+xml"/>
  <Override PartName="/ppt/charts/chart14.xml" ContentType="application/vnd.openxmlformats-officedocument.drawingml.chart+xml"/>
  <Override PartName="/ppt/drawings/drawing10.xml" ContentType="application/vnd.openxmlformats-officedocument.drawingml.chartshapes+xml"/>
  <Override PartName="/ppt/charts/chart1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4" r:id="rId3"/>
    <p:sldId id="296" r:id="rId4"/>
    <p:sldId id="297" r:id="rId5"/>
    <p:sldId id="285" r:id="rId6"/>
    <p:sldId id="286" r:id="rId7"/>
    <p:sldId id="300" r:id="rId8"/>
    <p:sldId id="287" r:id="rId9"/>
    <p:sldId id="274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8" r:id="rId19"/>
    <p:sldId id="304" r:id="rId20"/>
    <p:sldId id="289" r:id="rId21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A7AD"/>
    <a:srgbClr val="6E6FA6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286" autoAdjust="0"/>
  </p:normalViewPr>
  <p:slideViewPr>
    <p:cSldViewPr>
      <p:cViewPr>
        <p:scale>
          <a:sx n="117" d="100"/>
          <a:sy n="117" d="100"/>
        </p:scale>
        <p:origin x="-146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5813.7</c:v>
                </c:pt>
                <c:pt idx="1">
                  <c:v>7090</c:v>
                </c:pt>
                <c:pt idx="2">
                  <c:v>6830.1</c:v>
                </c:pt>
                <c:pt idx="3">
                  <c:v>6644.8</c:v>
                </c:pt>
                <c:pt idx="4">
                  <c:v>6709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5779.5</c:v>
                </c:pt>
                <c:pt idx="1">
                  <c:v>7952.4</c:v>
                </c:pt>
                <c:pt idx="2">
                  <c:v>7250.6</c:v>
                </c:pt>
                <c:pt idx="3">
                  <c:v>6895.5</c:v>
                </c:pt>
                <c:pt idx="4">
                  <c:v>6866.9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8173568"/>
        <c:axId val="168175488"/>
        <c:axId val="0"/>
      </c:bar3DChart>
      <c:catAx>
        <c:axId val="16817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8175488"/>
        <c:crossesAt val="0"/>
        <c:auto val="1"/>
        <c:lblAlgn val="ctr"/>
        <c:lblOffset val="100"/>
        <c:noMultiLvlLbl val="0"/>
      </c:catAx>
      <c:valAx>
        <c:axId val="168175488"/>
        <c:scaling>
          <c:orientation val="minMax"/>
          <c:max val="70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8173568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2230533873817369E-2"/>
                  <c:y val="-0.155670589070350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7615889286637768E-2"/>
                  <c:y val="6.89460430322556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7.9132923283843581E-2"/>
                  <c:y val="6.04118832475403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292652.2</c:v>
                </c:pt>
                <c:pt idx="1">
                  <c:v>276640.8</c:v>
                </c:pt>
                <c:pt idx="2">
                  <c:v>432040.4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1.4385078157490858E-4"/>
                  <c:y val="1.09007949733980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7537599067163565E-2"/>
                  <c:y val="7.38451900406127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5.6555908733837833E-2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6363385877478712"/>
                  <c:y val="-4.806680430569442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1164225</c:v>
                </c:pt>
                <c:pt idx="1">
                  <c:v>1926707.1</c:v>
                </c:pt>
                <c:pt idx="2">
                  <c:v>294028</c:v>
                </c:pt>
                <c:pt idx="3" formatCode="General">
                  <c:v>300</c:v>
                </c:pt>
                <c:pt idx="4">
                  <c:v>57855</c:v>
                </c:pt>
                <c:pt idx="5">
                  <c:v>56764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508653414124095E-3"/>
                  <c:y val="0.1480769112073967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8808116698931164E-2"/>
                  <c:y val="-9.27258082435284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Другие вопросы в области культуры,  кинематографии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400922</c:v>
                </c:pt>
                <c:pt idx="1">
                  <c:v>16267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1"/>
          </c:dPt>
          <c:dPt>
            <c:idx val="2"/>
            <c:bubble3D val="0"/>
            <c:explosion val="12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3.292050637441464E-2"/>
                  <c:y val="6.00164796504092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1499656380362851"/>
                  <c:y val="-0.1564147193521707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540770297892172E-2"/>
                  <c:y val="7.27419175647150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15112</c:v>
                </c:pt>
                <c:pt idx="1">
                  <c:v>129151.7</c:v>
                </c:pt>
                <c:pt idx="2">
                  <c:v>92061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5352114268522775E-2"/>
                  <c:y val="-0.1605693503191003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4706291238043361E-2"/>
                  <c:y val="0.1063701255416064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11313</c:v>
                </c:pt>
                <c:pt idx="1">
                  <c:v>17565.400000000001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140692661577297E-2"/>
          <c:y val="5.3063676814736886E-2"/>
          <c:w val="0.89462945577417385"/>
          <c:h val="0.70893225196985632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реализацию муниципальных программ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9.1903960602388243E-3"/>
                  <c:y val="-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722128736945296E-2"/>
                  <c:y val="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190396060238824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17326767064708E-2"/>
                  <c:y val="-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1903960602388243E-3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253861413651767E-2"/>
                  <c:y val="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  <c:pt idx="5">
                  <c:v>2020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4057.9</c:v>
                </c:pt>
                <c:pt idx="1">
                  <c:v>5423</c:v>
                </c:pt>
                <c:pt idx="2">
                  <c:v>7524.8</c:v>
                </c:pt>
                <c:pt idx="3">
                  <c:v>6914.8</c:v>
                </c:pt>
                <c:pt idx="4">
                  <c:v>6137.5</c:v>
                </c:pt>
                <c:pt idx="5">
                  <c:v>5793.4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9.1903960602388243E-3"/>
                  <c:y val="-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6586633835323539E-3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253861413651767E-2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1903960602388243E-3"/>
                  <c:y val="-1.7041672928698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253861413651767E-2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6586633835324667E-3"/>
                  <c:y val="-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  <c:pt idx="5">
                  <c:v>2020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287.5</c:v>
                </c:pt>
                <c:pt idx="1">
                  <c:v>356.5</c:v>
                </c:pt>
                <c:pt idx="2">
                  <c:v>427.6</c:v>
                </c:pt>
                <c:pt idx="3">
                  <c:v>335.8</c:v>
                </c:pt>
                <c:pt idx="4">
                  <c:v>290.7</c:v>
                </c:pt>
                <c:pt idx="5">
                  <c:v>300.7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766592"/>
        <c:axId val="50768128"/>
        <c:axId val="0"/>
      </c:bar3DChart>
      <c:catAx>
        <c:axId val="50766592"/>
        <c:scaling>
          <c:orientation val="minMax"/>
        </c:scaling>
        <c:delete val="0"/>
        <c:axPos val="b"/>
        <c:majorTickMark val="out"/>
        <c:minorTickMark val="none"/>
        <c:tickLblPos val="nextTo"/>
        <c:crossAx val="50768128"/>
        <c:crossesAt val="0"/>
        <c:auto val="1"/>
        <c:lblAlgn val="ctr"/>
        <c:lblOffset val="100"/>
        <c:noMultiLvlLbl val="0"/>
      </c:catAx>
      <c:valAx>
        <c:axId val="507681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0766592"/>
        <c:crosses val="autoZero"/>
        <c:crossBetween val="between"/>
        <c:majorUnit val="0.2"/>
        <c:minorUnit val="4.0000000000000008E-2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17767570720326"/>
          <c:y val="3.4511641563635787E-2"/>
          <c:w val="0.86984701565082145"/>
          <c:h val="0.743026370085863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34.200000000000003</c:v>
                </c:pt>
                <c:pt idx="1">
                  <c:v>-862.4</c:v>
                </c:pt>
                <c:pt idx="2">
                  <c:v>-420.5</c:v>
                </c:pt>
                <c:pt idx="3">
                  <c:v>-250.7</c:v>
                </c:pt>
                <c:pt idx="4">
                  <c:v>-157.9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4825472"/>
        <c:axId val="174827392"/>
        <c:axId val="0"/>
      </c:bar3DChart>
      <c:catAx>
        <c:axId val="17482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4827392"/>
        <c:crosses val="autoZero"/>
        <c:auto val="1"/>
        <c:lblAlgn val="ctr"/>
        <c:lblOffset val="1000"/>
        <c:tickMarkSkip val="20"/>
        <c:noMultiLvlLbl val="0"/>
      </c:catAx>
      <c:valAx>
        <c:axId val="174827392"/>
        <c:scaling>
          <c:orientation val="minMax"/>
        </c:scaling>
        <c:delete val="0"/>
        <c:axPos val="l"/>
        <c:majorGridlines/>
        <c:minorGridlines/>
        <c:numFmt formatCode="#,##0.0" sourceLinked="1"/>
        <c:majorTickMark val="out"/>
        <c:minorTickMark val="none"/>
        <c:tickLblPos val="nextTo"/>
        <c:txPr>
          <a:bodyPr anchor="t" anchorCtr="1"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4825472"/>
        <c:crosses val="autoZero"/>
        <c:crossBetween val="between"/>
        <c:majorUnit val="1000"/>
        <c:min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13"/>
          </c:dPt>
          <c:dPt>
            <c:idx val="6"/>
            <c:bubble3D val="0"/>
            <c:explosion val="16"/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1857545257137658E-2"/>
                  <c:y val="-5.4519019491661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2800238853735666E-2"/>
                  <c:y val="3.59161482057549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Акцизы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1219.5</c:v>
                </c:pt>
                <c:pt idx="1">
                  <c:v>524.79999999999995</c:v>
                </c:pt>
                <c:pt idx="2" formatCode="#,##0.00">
                  <c:v>1520</c:v>
                </c:pt>
                <c:pt idx="3">
                  <c:v>420</c:v>
                </c:pt>
                <c:pt idx="4">
                  <c:v>376.1</c:v>
                </c:pt>
                <c:pt idx="5">
                  <c:v>90.3</c:v>
                </c:pt>
                <c:pt idx="6">
                  <c:v>69.3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(план)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1225.5999999999999</c:v>
                </c:pt>
                <c:pt idx="1">
                  <c:v>1219.5</c:v>
                </c:pt>
                <c:pt idx="2">
                  <c:v>1287.5</c:v>
                </c:pt>
                <c:pt idx="3">
                  <c:v>1351.5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(план)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554.5</c:v>
                </c:pt>
                <c:pt idx="1">
                  <c:v>524.79999999999995</c:v>
                </c:pt>
                <c:pt idx="2">
                  <c:v>524.79999999999995</c:v>
                </c:pt>
                <c:pt idx="3">
                  <c:v>524.79999999999995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(план)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1490</c:v>
                </c:pt>
                <c:pt idx="1">
                  <c:v>1520</c:v>
                </c:pt>
                <c:pt idx="2">
                  <c:v>1550</c:v>
                </c:pt>
                <c:pt idx="3">
                  <c:v>1590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(план)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>
                  <c:v>401.3</c:v>
                </c:pt>
                <c:pt idx="1">
                  <c:v>420</c:v>
                </c:pt>
                <c:pt idx="2">
                  <c:v>397</c:v>
                </c:pt>
                <c:pt idx="3">
                  <c:v>384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(план)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Лист1!$F$2:$F$5</c:f>
              <c:numCache>
                <c:formatCode>0.0</c:formatCode>
                <c:ptCount val="4"/>
                <c:pt idx="0">
                  <c:v>172.5</c:v>
                </c:pt>
                <c:pt idx="1">
                  <c:v>376.1</c:v>
                </c:pt>
                <c:pt idx="2">
                  <c:v>105.1</c:v>
                </c:pt>
                <c:pt idx="3">
                  <c:v>105.1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(план)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Лист1!$G$2:$G$5</c:f>
              <c:numCache>
                <c:formatCode>0.0</c:formatCode>
                <c:ptCount val="4"/>
                <c:pt idx="0">
                  <c:v>88</c:v>
                </c:pt>
                <c:pt idx="1">
                  <c:v>90.3</c:v>
                </c:pt>
                <c:pt idx="2">
                  <c:v>90.3</c:v>
                </c:pt>
                <c:pt idx="3">
                  <c:v>90.3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(план)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Лист1!$H$2:$H$5</c:f>
              <c:numCache>
                <c:formatCode>0.0</c:formatCode>
                <c:ptCount val="4"/>
                <c:pt idx="0">
                  <c:v>120</c:v>
                </c:pt>
                <c:pt idx="1">
                  <c:v>69.3</c:v>
                </c:pt>
                <c:pt idx="2">
                  <c:v>51.3</c:v>
                </c:pt>
                <c:pt idx="3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7155584"/>
        <c:axId val="167157120"/>
        <c:axId val="0"/>
      </c:bar3DChart>
      <c:catAx>
        <c:axId val="167155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7157120"/>
        <c:crosses val="autoZero"/>
        <c:auto val="1"/>
        <c:lblAlgn val="ctr"/>
        <c:lblOffset val="100"/>
        <c:noMultiLvlLbl val="0"/>
      </c:catAx>
      <c:valAx>
        <c:axId val="16715712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7155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8518518518518517E-2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678E-2"/>
                  <c:y val="-4.0458530006743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098E-2"/>
                  <c:y val="-1.002726050285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27010.5</c:v>
                </c:pt>
                <c:pt idx="1">
                  <c:v>24873.7</c:v>
                </c:pt>
                <c:pt idx="2">
                  <c:v>24066.799999999999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6234567901234598E-2"/>
                  <c:y val="-2.4275118004045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320987654320986E-2"/>
                  <c:y val="-4.8550236008091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15411.6</c:v>
                </c:pt>
                <c:pt idx="1">
                  <c:v>14501.6</c:v>
                </c:pt>
                <c:pt idx="2">
                  <c:v>15548.3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4843776"/>
        <c:axId val="174845312"/>
        <c:axId val="0"/>
      </c:bar3DChart>
      <c:catAx>
        <c:axId val="174843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4845312"/>
        <c:crosses val="autoZero"/>
        <c:auto val="1"/>
        <c:lblAlgn val="ctr"/>
        <c:lblOffset val="100"/>
        <c:noMultiLvlLbl val="0"/>
      </c:catAx>
      <c:valAx>
        <c:axId val="17484531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48437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</c:dPt>
          <c:dPt>
            <c:idx val="1"/>
            <c:bubble3D val="0"/>
            <c:explosion val="10"/>
          </c:dPt>
          <c:dPt>
            <c:idx val="2"/>
            <c:bubble3D val="0"/>
            <c:explosion val="6"/>
          </c:dPt>
          <c:dPt>
            <c:idx val="3"/>
            <c:bubble3D val="0"/>
            <c:explosion val="8"/>
          </c:dPt>
          <c:dPt>
            <c:idx val="4"/>
            <c:bubble3D val="0"/>
            <c:explosion val="12"/>
          </c:dPt>
          <c:dPt>
            <c:idx val="5"/>
            <c:bubble3D val="0"/>
            <c:explosion val="34"/>
          </c:dPt>
          <c:dPt>
            <c:idx val="6"/>
            <c:bubble3D val="0"/>
            <c:explosion val="13"/>
          </c:dPt>
          <c:dPt>
            <c:idx val="7"/>
            <c:bubble3D val="0"/>
            <c:explosion val="14"/>
          </c:dPt>
          <c:dPt>
            <c:idx val="8"/>
            <c:bubble3D val="0"/>
            <c:explosion val="14"/>
          </c:dPt>
          <c:dPt>
            <c:idx val="9"/>
            <c:bubble3D val="0"/>
            <c:explosion val="12"/>
          </c:dPt>
          <c:dPt>
            <c:idx val="10"/>
            <c:bubble3D val="0"/>
            <c:explosion val="12"/>
          </c:dPt>
          <c:dLbls>
            <c:dLbl>
              <c:idx val="0"/>
              <c:layout>
                <c:manualLayout>
                  <c:x val="3.1581850879751142E-2"/>
                  <c:y val="2.6939024233963962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4.851450860309128E-3"/>
                  <c:y val="2.59765769133722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"/>
                  <c:y val="-0.12461858937392757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1.5432098765432098E-2"/>
                  <c:y val="-6.326014226367786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7.5290232818119959E-2"/>
                  <c:y val="-3.747225451738216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0.15324967191601049"/>
                  <c:y val="6.846853773849626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1.3852435112277631E-2"/>
                  <c:y val="-6.054734882882357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6.5486779430348986E-3"/>
                  <c:y val="-1.0436897172358054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-5.4237143968115101E-4"/>
                  <c:y val="2.479583346037814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2.7678927286866918E-2"/>
                  <c:y val="0.110547768629078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-5.1456632157091474E-2"/>
                  <c:y val="1.584414539936481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1"/>
              <c:delete val="1"/>
            </c:dLbl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РФ</c:v>
                </c:pt>
              </c:strCache>
            </c:strRef>
          </c:cat>
          <c:val>
            <c:numRef>
              <c:f>Лист1!$B$2:$B$13</c:f>
              <c:numCache>
                <c:formatCode>#,##0.00</c:formatCode>
                <c:ptCount val="12"/>
                <c:pt idx="0">
                  <c:v>1228555.6000000001</c:v>
                </c:pt>
                <c:pt idx="1">
                  <c:v>53025.599999999999</c:v>
                </c:pt>
                <c:pt idx="2">
                  <c:v>479518.8</c:v>
                </c:pt>
                <c:pt idx="3">
                  <c:v>1001333.4</c:v>
                </c:pt>
                <c:pt idx="4">
                  <c:v>13300</c:v>
                </c:pt>
                <c:pt idx="5">
                  <c:v>3499879.1</c:v>
                </c:pt>
                <c:pt idx="6">
                  <c:v>417189</c:v>
                </c:pt>
                <c:pt idx="7">
                  <c:v>236324.7</c:v>
                </c:pt>
                <c:pt idx="8">
                  <c:v>224838.6</c:v>
                </c:pt>
                <c:pt idx="9">
                  <c:v>28878.400000000001</c:v>
                </c:pt>
                <c:pt idx="10">
                  <c:v>67790</c:v>
                </c:pt>
                <c:pt idx="11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59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5"/>
          </c:dPt>
          <c:dPt>
            <c:idx val="6"/>
            <c:bubble3D val="0"/>
            <c:explosion val="19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2.1683592772873846E-2"/>
                  <c:y val="-1.042669641644755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8363730245170659E-2"/>
                  <c:y val="5.061320347121924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0.10560311054917863"/>
                  <c:y val="-0.1411505974644792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 субъекта Российской Федерации и муниципального образования</c:v>
                </c:pt>
                <c:pt idx="1">
                  <c:v>Функционирование законодательных (представительных) органов государственной власти и представительных органов муниципальных образований</c:v>
                </c:pt>
                <c:pt idx="2">
                  <c:v>Функционирование Правительства РФ, высших исполнительных органов государственной власти субъектов РФ, местных администраций</c:v>
                </c:pt>
                <c:pt idx="3">
                  <c:v>Обеспечение проведения выборов и референдумов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3103.1</c:v>
                </c:pt>
                <c:pt idx="1">
                  <c:v>9105.7999999999993</c:v>
                </c:pt>
                <c:pt idx="2">
                  <c:v>292922.7</c:v>
                </c:pt>
                <c:pt idx="3" formatCode="General">
                  <c:v>0</c:v>
                </c:pt>
                <c:pt idx="4">
                  <c:v>5000</c:v>
                </c:pt>
                <c:pt idx="5">
                  <c:v>888770.3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-8.6993406828936415E-2"/>
                  <c:y val="5.006851090619560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224354619398241"/>
                  <c:y val="-0.147602812650446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3815311264182554E-2"/>
                  <c:y val="-0.1306548500783863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24057.4</c:v>
                </c:pt>
                <c:pt idx="1">
                  <c:v>28968.2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1.7670602971351267E-2"/>
                  <c:y val="-1.923860311817205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775784008266535E-3"/>
                  <c:y val="-8.176174869458948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2702</c:v>
                </c:pt>
                <c:pt idx="1">
                  <c:v>110936.6</c:v>
                </c:pt>
                <c:pt idx="2">
                  <c:v>328510</c:v>
                </c:pt>
                <c:pt idx="3">
                  <c:v>3000</c:v>
                </c:pt>
                <c:pt idx="4">
                  <c:v>34370.199999999997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A4ED0C-EF35-4601-BB9D-6496BE5180C7}" type="doc">
      <dgm:prSet loTypeId="urn:microsoft.com/office/officeart/2008/layout/HalfCircleOrganizationChart" loCatId="hierarchy" qsTypeId="urn:microsoft.com/office/officeart/2005/8/quickstyle/simple3" qsCatId="simple" csTypeId="urn:microsoft.com/office/officeart/2005/8/colors/accent1_2" csCatId="accent1" phldr="1"/>
      <dgm:spPr/>
    </dgm:pt>
    <dgm:pt modelId="{EF97509A-DE7A-41E6-B435-99D08F87515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дорожный фонд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spc="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328 510,0 </a:t>
          </a:r>
          <a:r>
            <a:rPr kumimoji="0" lang="ru-RU" sz="1000" b="1" i="0" u="none" strike="noStrike" cap="none" spc="0" normalizeH="0" baseline="0" dirty="0" err="1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kumimoji="0" lang="ru-RU" sz="1000" b="1" i="0" u="none" strike="noStrike" cap="none" spc="30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88353E68-6F13-465F-9305-BEB9C0C15FD5}" type="parTrans" cxnId="{B2BEAF79-B06B-430D-89C3-616BAA3E9707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A0AD1-8974-46D6-A6D4-C2CF2F3D844E}" type="sibTrans" cxnId="{B2BEAF79-B06B-430D-89C3-616BAA3E9707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5F5B29-966B-4A1B-A438-050B30A38D6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Акцизы от нефтепродуктов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90 315,0 </a:t>
          </a:r>
          <a:r>
            <a:rPr kumimoji="0" lang="ru-RU" sz="1000" b="1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B8C494F3-F1AC-40A1-B7E1-F53D10D389BD}" type="parTrans" cxnId="{B7E072A1-E811-4559-A298-4993084BF7E2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6D8C3F-16F6-4F99-8C04-97B4B8D0E4B5}" type="sibTrans" cxnId="{B7E072A1-E811-4559-A298-4993084BF7E2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35D3BD-B221-4175-8339-D0FC2BD3FA0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 из вышестоящих бюджетов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0 тыс. руб.</a:t>
          </a:r>
        </a:p>
      </dgm:t>
    </dgm:pt>
    <dgm:pt modelId="{EF1C218D-C6AB-48E8-9372-2D4D90E7B274}" type="parTrans" cxnId="{895D2CA0-2391-4924-A51F-49FC864CFDE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16F1D3-CB6E-4F27-B82D-F7C56ACFE672}" type="sibTrans" cxnId="{895D2CA0-2391-4924-A51F-49FC864CFDE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C715A-0BDE-46C7-A2DC-61BBC91680A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Иные поступления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238 195,0 тыс. руб.</a:t>
          </a:r>
        </a:p>
      </dgm:t>
    </dgm:pt>
    <dgm:pt modelId="{24978B7B-3833-42C9-A70A-9BFAF6C20A19}" type="parTrans" cxnId="{F67AA2C5-FFB5-4747-BDD4-9B7BE15B83C9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968D44-B350-47B5-8A2F-70D81F9CA3C8}" type="sibTrans" cxnId="{F67AA2C5-FFB5-4747-BDD4-9B7BE15B83C9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AD274-26DE-4F58-BD0E-2D6C9CE1D665}" type="pres">
      <dgm:prSet presAssocID="{D5A4ED0C-EF35-4601-BB9D-6496BE5180C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FB0FDB3-056A-4513-8895-A1B612E3CB74}" type="pres">
      <dgm:prSet presAssocID="{EF97509A-DE7A-41E6-B435-99D08F875152}" presName="hierRoot1" presStyleCnt="0">
        <dgm:presLayoutVars>
          <dgm:hierBranch val="init"/>
        </dgm:presLayoutVars>
      </dgm:prSet>
      <dgm:spPr/>
    </dgm:pt>
    <dgm:pt modelId="{A6CF7744-E412-440A-B79F-44D3034BB920}" type="pres">
      <dgm:prSet presAssocID="{EF97509A-DE7A-41E6-B435-99D08F875152}" presName="rootComposite1" presStyleCnt="0"/>
      <dgm:spPr/>
    </dgm:pt>
    <dgm:pt modelId="{6C17864B-01F2-42AD-B22B-709826C56C82}" type="pres">
      <dgm:prSet presAssocID="{EF97509A-DE7A-41E6-B435-99D08F875152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3CFC42-B686-4D3E-8A0E-FF034A17AC80}" type="pres">
      <dgm:prSet presAssocID="{EF97509A-DE7A-41E6-B435-99D08F875152}" presName="topArc1" presStyleLbl="parChTrans1D1" presStyleIdx="0" presStyleCnt="8"/>
      <dgm:spPr/>
    </dgm:pt>
    <dgm:pt modelId="{1D4ED6EB-237E-4EDC-8B32-E52396055D1D}" type="pres">
      <dgm:prSet presAssocID="{EF97509A-DE7A-41E6-B435-99D08F875152}" presName="bottomArc1" presStyleLbl="parChTrans1D1" presStyleIdx="1" presStyleCnt="8"/>
      <dgm:spPr/>
    </dgm:pt>
    <dgm:pt modelId="{9E34371F-2348-47E5-B145-2B92C4A6AFD2}" type="pres">
      <dgm:prSet presAssocID="{EF97509A-DE7A-41E6-B435-99D08F875152}" presName="topConnNode1" presStyleLbl="node1" presStyleIdx="0" presStyleCnt="0"/>
      <dgm:spPr/>
      <dgm:t>
        <a:bodyPr/>
        <a:lstStyle/>
        <a:p>
          <a:endParaRPr lang="ru-RU"/>
        </a:p>
      </dgm:t>
    </dgm:pt>
    <dgm:pt modelId="{D9C47299-6DBA-43B5-889A-BB690EC31C71}" type="pres">
      <dgm:prSet presAssocID="{EF97509A-DE7A-41E6-B435-99D08F875152}" presName="hierChild2" presStyleCnt="0"/>
      <dgm:spPr/>
    </dgm:pt>
    <dgm:pt modelId="{879FD756-7516-49CB-95F5-DB21C1BD2156}" type="pres">
      <dgm:prSet presAssocID="{B8C494F3-F1AC-40A1-B7E1-F53D10D389BD}" presName="Name28" presStyleLbl="parChTrans1D2" presStyleIdx="0" presStyleCnt="3"/>
      <dgm:spPr/>
      <dgm:t>
        <a:bodyPr/>
        <a:lstStyle/>
        <a:p>
          <a:endParaRPr lang="ru-RU"/>
        </a:p>
      </dgm:t>
    </dgm:pt>
    <dgm:pt modelId="{3D6E3C86-A432-4597-B11A-E80311087574}" type="pres">
      <dgm:prSet presAssocID="{385F5B29-966B-4A1B-A438-050B30A38D60}" presName="hierRoot2" presStyleCnt="0">
        <dgm:presLayoutVars>
          <dgm:hierBranch val="init"/>
        </dgm:presLayoutVars>
      </dgm:prSet>
      <dgm:spPr/>
    </dgm:pt>
    <dgm:pt modelId="{1DFDB73E-60B7-4342-B20B-958375BDD7F1}" type="pres">
      <dgm:prSet presAssocID="{385F5B29-966B-4A1B-A438-050B30A38D60}" presName="rootComposite2" presStyleCnt="0"/>
      <dgm:spPr/>
    </dgm:pt>
    <dgm:pt modelId="{002B0ABB-CFA6-425A-BB18-D57FC7F594FC}" type="pres">
      <dgm:prSet presAssocID="{385F5B29-966B-4A1B-A438-050B30A38D6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07E75F-E390-4433-BEF2-34D732536B01}" type="pres">
      <dgm:prSet presAssocID="{385F5B29-966B-4A1B-A438-050B30A38D60}" presName="topArc2" presStyleLbl="parChTrans1D1" presStyleIdx="2" presStyleCnt="8"/>
      <dgm:spPr/>
    </dgm:pt>
    <dgm:pt modelId="{B7686445-3019-4B2A-8787-15A4B9C92F71}" type="pres">
      <dgm:prSet presAssocID="{385F5B29-966B-4A1B-A438-050B30A38D60}" presName="bottomArc2" presStyleLbl="parChTrans1D1" presStyleIdx="3" presStyleCnt="8"/>
      <dgm:spPr/>
    </dgm:pt>
    <dgm:pt modelId="{E407901E-DCD1-4ED7-AB06-9B7FCAC24122}" type="pres">
      <dgm:prSet presAssocID="{385F5B29-966B-4A1B-A438-050B30A38D60}" presName="topConnNode2" presStyleLbl="node2" presStyleIdx="0" presStyleCnt="0"/>
      <dgm:spPr/>
      <dgm:t>
        <a:bodyPr/>
        <a:lstStyle/>
        <a:p>
          <a:endParaRPr lang="ru-RU"/>
        </a:p>
      </dgm:t>
    </dgm:pt>
    <dgm:pt modelId="{23B0E050-9A02-4832-811E-6BF80650632A}" type="pres">
      <dgm:prSet presAssocID="{385F5B29-966B-4A1B-A438-050B30A38D60}" presName="hierChild4" presStyleCnt="0"/>
      <dgm:spPr/>
    </dgm:pt>
    <dgm:pt modelId="{B6BE8564-3EA6-4B82-93E1-A99B6F6A8070}" type="pres">
      <dgm:prSet presAssocID="{385F5B29-966B-4A1B-A438-050B30A38D60}" presName="hierChild5" presStyleCnt="0"/>
      <dgm:spPr/>
    </dgm:pt>
    <dgm:pt modelId="{48A03007-5203-44F7-8E16-9CAF0148180E}" type="pres">
      <dgm:prSet presAssocID="{EF1C218D-C6AB-48E8-9372-2D4D90E7B274}" presName="Name28" presStyleLbl="parChTrans1D2" presStyleIdx="1" presStyleCnt="3"/>
      <dgm:spPr/>
      <dgm:t>
        <a:bodyPr/>
        <a:lstStyle/>
        <a:p>
          <a:endParaRPr lang="ru-RU"/>
        </a:p>
      </dgm:t>
    </dgm:pt>
    <dgm:pt modelId="{F8805D9A-A2DF-41D8-AE67-AFC2C0172A48}" type="pres">
      <dgm:prSet presAssocID="{DC35D3BD-B221-4175-8339-D0FC2BD3FA07}" presName="hierRoot2" presStyleCnt="0">
        <dgm:presLayoutVars>
          <dgm:hierBranch val="init"/>
        </dgm:presLayoutVars>
      </dgm:prSet>
      <dgm:spPr/>
    </dgm:pt>
    <dgm:pt modelId="{E8CE81BC-7B70-4024-92D9-B57C6E14A611}" type="pres">
      <dgm:prSet presAssocID="{DC35D3BD-B221-4175-8339-D0FC2BD3FA07}" presName="rootComposite2" presStyleCnt="0"/>
      <dgm:spPr/>
    </dgm:pt>
    <dgm:pt modelId="{97040CA7-7017-4C1F-AB7B-451A72C91A3A}" type="pres">
      <dgm:prSet presAssocID="{DC35D3BD-B221-4175-8339-D0FC2BD3FA0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C606F8-C162-4631-A81C-ACA0C487E8E4}" type="pres">
      <dgm:prSet presAssocID="{DC35D3BD-B221-4175-8339-D0FC2BD3FA07}" presName="topArc2" presStyleLbl="parChTrans1D1" presStyleIdx="4" presStyleCnt="8"/>
      <dgm:spPr/>
    </dgm:pt>
    <dgm:pt modelId="{D7CD0858-4602-40EB-8B73-BC45ACC9DA72}" type="pres">
      <dgm:prSet presAssocID="{DC35D3BD-B221-4175-8339-D0FC2BD3FA07}" presName="bottomArc2" presStyleLbl="parChTrans1D1" presStyleIdx="5" presStyleCnt="8"/>
      <dgm:spPr/>
    </dgm:pt>
    <dgm:pt modelId="{394CD450-9F1B-40E2-A930-9A8F393969E8}" type="pres">
      <dgm:prSet presAssocID="{DC35D3BD-B221-4175-8339-D0FC2BD3FA07}" presName="topConnNode2" presStyleLbl="node2" presStyleIdx="0" presStyleCnt="0"/>
      <dgm:spPr/>
      <dgm:t>
        <a:bodyPr/>
        <a:lstStyle/>
        <a:p>
          <a:endParaRPr lang="ru-RU"/>
        </a:p>
      </dgm:t>
    </dgm:pt>
    <dgm:pt modelId="{D395A63E-F287-4304-9BD3-6D253004AA5B}" type="pres">
      <dgm:prSet presAssocID="{DC35D3BD-B221-4175-8339-D0FC2BD3FA07}" presName="hierChild4" presStyleCnt="0"/>
      <dgm:spPr/>
    </dgm:pt>
    <dgm:pt modelId="{C4BED388-8BC9-4E30-9620-39038522A24E}" type="pres">
      <dgm:prSet presAssocID="{DC35D3BD-B221-4175-8339-D0FC2BD3FA07}" presName="hierChild5" presStyleCnt="0"/>
      <dgm:spPr/>
    </dgm:pt>
    <dgm:pt modelId="{4F82E159-5735-4B03-901A-BB3F204A0BD1}" type="pres">
      <dgm:prSet presAssocID="{24978B7B-3833-42C9-A70A-9BFAF6C20A19}" presName="Name28" presStyleLbl="parChTrans1D2" presStyleIdx="2" presStyleCnt="3"/>
      <dgm:spPr/>
      <dgm:t>
        <a:bodyPr/>
        <a:lstStyle/>
        <a:p>
          <a:endParaRPr lang="ru-RU"/>
        </a:p>
      </dgm:t>
    </dgm:pt>
    <dgm:pt modelId="{541972E6-E079-481E-932E-11610BCD1270}" type="pres">
      <dgm:prSet presAssocID="{F3EC715A-0BDE-46C7-A2DC-61BBC91680A0}" presName="hierRoot2" presStyleCnt="0">
        <dgm:presLayoutVars>
          <dgm:hierBranch val="init"/>
        </dgm:presLayoutVars>
      </dgm:prSet>
      <dgm:spPr/>
    </dgm:pt>
    <dgm:pt modelId="{45DD7C47-81F4-496F-AD27-F4DFC85F7833}" type="pres">
      <dgm:prSet presAssocID="{F3EC715A-0BDE-46C7-A2DC-61BBC91680A0}" presName="rootComposite2" presStyleCnt="0"/>
      <dgm:spPr/>
    </dgm:pt>
    <dgm:pt modelId="{BC517782-481C-4BFB-8504-CD3C25F02607}" type="pres">
      <dgm:prSet presAssocID="{F3EC715A-0BDE-46C7-A2DC-61BBC91680A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E59947-2CBC-4E8F-BDAE-28F26D494CC3}" type="pres">
      <dgm:prSet presAssocID="{F3EC715A-0BDE-46C7-A2DC-61BBC91680A0}" presName="topArc2" presStyleLbl="parChTrans1D1" presStyleIdx="6" presStyleCnt="8"/>
      <dgm:spPr/>
    </dgm:pt>
    <dgm:pt modelId="{E7D9AF63-41F7-46CC-AF2F-3EB59AB75C33}" type="pres">
      <dgm:prSet presAssocID="{F3EC715A-0BDE-46C7-A2DC-61BBC91680A0}" presName="bottomArc2" presStyleLbl="parChTrans1D1" presStyleIdx="7" presStyleCnt="8"/>
      <dgm:spPr/>
    </dgm:pt>
    <dgm:pt modelId="{2772B5EC-0D03-4D92-A120-D3881530AFAC}" type="pres">
      <dgm:prSet presAssocID="{F3EC715A-0BDE-46C7-A2DC-61BBC91680A0}" presName="topConnNode2" presStyleLbl="node2" presStyleIdx="0" presStyleCnt="0"/>
      <dgm:spPr/>
      <dgm:t>
        <a:bodyPr/>
        <a:lstStyle/>
        <a:p>
          <a:endParaRPr lang="ru-RU"/>
        </a:p>
      </dgm:t>
    </dgm:pt>
    <dgm:pt modelId="{FE4BD8EB-1E0C-47B6-A711-6BE37820BF66}" type="pres">
      <dgm:prSet presAssocID="{F3EC715A-0BDE-46C7-A2DC-61BBC91680A0}" presName="hierChild4" presStyleCnt="0"/>
      <dgm:spPr/>
    </dgm:pt>
    <dgm:pt modelId="{0EDFF94D-CC6F-41A6-8017-C2109A64070A}" type="pres">
      <dgm:prSet presAssocID="{F3EC715A-0BDE-46C7-A2DC-61BBC91680A0}" presName="hierChild5" presStyleCnt="0"/>
      <dgm:spPr/>
    </dgm:pt>
    <dgm:pt modelId="{47F5CC9C-3141-4294-A4E3-0F787F329059}" type="pres">
      <dgm:prSet presAssocID="{EF97509A-DE7A-41E6-B435-99D08F875152}" presName="hierChild3" presStyleCnt="0"/>
      <dgm:spPr/>
    </dgm:pt>
  </dgm:ptLst>
  <dgm:cxnLst>
    <dgm:cxn modelId="{F67AA2C5-FFB5-4747-BDD4-9B7BE15B83C9}" srcId="{EF97509A-DE7A-41E6-B435-99D08F875152}" destId="{F3EC715A-0BDE-46C7-A2DC-61BBC91680A0}" srcOrd="2" destOrd="0" parTransId="{24978B7B-3833-42C9-A70A-9BFAF6C20A19}" sibTransId="{8B968D44-B350-47B5-8A2F-70D81F9CA3C8}"/>
    <dgm:cxn modelId="{CC03CD96-4542-4D58-90A1-9C84369BDE13}" type="presOf" srcId="{EF97509A-DE7A-41E6-B435-99D08F875152}" destId="{9E34371F-2348-47E5-B145-2B92C4A6AFD2}" srcOrd="1" destOrd="0" presId="urn:microsoft.com/office/officeart/2008/layout/HalfCircleOrganizationChart"/>
    <dgm:cxn modelId="{DFEFAAC8-2453-49AF-832B-7369DCB7FDD1}" type="presOf" srcId="{DC35D3BD-B221-4175-8339-D0FC2BD3FA07}" destId="{97040CA7-7017-4C1F-AB7B-451A72C91A3A}" srcOrd="0" destOrd="0" presId="urn:microsoft.com/office/officeart/2008/layout/HalfCircleOrganizationChart"/>
    <dgm:cxn modelId="{B2BEAF79-B06B-430D-89C3-616BAA3E9707}" srcId="{D5A4ED0C-EF35-4601-BB9D-6496BE5180C7}" destId="{EF97509A-DE7A-41E6-B435-99D08F875152}" srcOrd="0" destOrd="0" parTransId="{88353E68-6F13-465F-9305-BEB9C0C15FD5}" sibTransId="{423A0AD1-8974-46D6-A6D4-C2CF2F3D844E}"/>
    <dgm:cxn modelId="{BC80C53C-16F3-4185-A4D9-D2C00367DF31}" type="presOf" srcId="{DC35D3BD-B221-4175-8339-D0FC2BD3FA07}" destId="{394CD450-9F1B-40E2-A930-9A8F393969E8}" srcOrd="1" destOrd="0" presId="urn:microsoft.com/office/officeart/2008/layout/HalfCircleOrganizationChart"/>
    <dgm:cxn modelId="{8F7760E5-A918-42F7-B791-32306FE14DB3}" type="presOf" srcId="{F3EC715A-0BDE-46C7-A2DC-61BBC91680A0}" destId="{BC517782-481C-4BFB-8504-CD3C25F02607}" srcOrd="0" destOrd="0" presId="urn:microsoft.com/office/officeart/2008/layout/HalfCircleOrganizationChart"/>
    <dgm:cxn modelId="{971453C4-751B-48DE-9C69-FC8852FEC0CB}" type="presOf" srcId="{F3EC715A-0BDE-46C7-A2DC-61BBC91680A0}" destId="{2772B5EC-0D03-4D92-A120-D3881530AFAC}" srcOrd="1" destOrd="0" presId="urn:microsoft.com/office/officeart/2008/layout/HalfCircleOrganizationChart"/>
    <dgm:cxn modelId="{E6EEB032-F14A-474C-A42D-4751F640A6B1}" type="presOf" srcId="{385F5B29-966B-4A1B-A438-050B30A38D60}" destId="{002B0ABB-CFA6-425A-BB18-D57FC7F594FC}" srcOrd="0" destOrd="0" presId="urn:microsoft.com/office/officeart/2008/layout/HalfCircleOrganizationChart"/>
    <dgm:cxn modelId="{B7E072A1-E811-4559-A298-4993084BF7E2}" srcId="{EF97509A-DE7A-41E6-B435-99D08F875152}" destId="{385F5B29-966B-4A1B-A438-050B30A38D60}" srcOrd="0" destOrd="0" parTransId="{B8C494F3-F1AC-40A1-B7E1-F53D10D389BD}" sibTransId="{9E6D8C3F-16F6-4F99-8C04-97B4B8D0E4B5}"/>
    <dgm:cxn modelId="{70046830-1873-4CD7-93A3-CB1B5E73ADEC}" type="presOf" srcId="{B8C494F3-F1AC-40A1-B7E1-F53D10D389BD}" destId="{879FD756-7516-49CB-95F5-DB21C1BD2156}" srcOrd="0" destOrd="0" presId="urn:microsoft.com/office/officeart/2008/layout/HalfCircleOrganizationChart"/>
    <dgm:cxn modelId="{99163444-21B5-49FC-AC89-7B6F19CC2FD1}" type="presOf" srcId="{24978B7B-3833-42C9-A70A-9BFAF6C20A19}" destId="{4F82E159-5735-4B03-901A-BB3F204A0BD1}" srcOrd="0" destOrd="0" presId="urn:microsoft.com/office/officeart/2008/layout/HalfCircleOrganizationChart"/>
    <dgm:cxn modelId="{B55D0644-45EB-4203-9415-A1BE0A359759}" type="presOf" srcId="{385F5B29-966B-4A1B-A438-050B30A38D60}" destId="{E407901E-DCD1-4ED7-AB06-9B7FCAC24122}" srcOrd="1" destOrd="0" presId="urn:microsoft.com/office/officeart/2008/layout/HalfCircleOrganizationChart"/>
    <dgm:cxn modelId="{3FA8159B-6C4E-49D0-A759-35AF3734C937}" type="presOf" srcId="{D5A4ED0C-EF35-4601-BB9D-6496BE5180C7}" destId="{66EAD274-26DE-4F58-BD0E-2D6C9CE1D665}" srcOrd="0" destOrd="0" presId="urn:microsoft.com/office/officeart/2008/layout/HalfCircleOrganizationChart"/>
    <dgm:cxn modelId="{1F798218-F181-4C7F-B0A1-F7041F3D8936}" type="presOf" srcId="{EF1C218D-C6AB-48E8-9372-2D4D90E7B274}" destId="{48A03007-5203-44F7-8E16-9CAF0148180E}" srcOrd="0" destOrd="0" presId="urn:microsoft.com/office/officeart/2008/layout/HalfCircleOrganizationChart"/>
    <dgm:cxn modelId="{895D2CA0-2391-4924-A51F-49FC864CFDEF}" srcId="{EF97509A-DE7A-41E6-B435-99D08F875152}" destId="{DC35D3BD-B221-4175-8339-D0FC2BD3FA07}" srcOrd="1" destOrd="0" parTransId="{EF1C218D-C6AB-48E8-9372-2D4D90E7B274}" sibTransId="{CC16F1D3-CB6E-4F27-B82D-F7C56ACFE672}"/>
    <dgm:cxn modelId="{2C39ED4A-772A-48EF-9449-E9A3C4A17F61}" type="presOf" srcId="{EF97509A-DE7A-41E6-B435-99D08F875152}" destId="{6C17864B-01F2-42AD-B22B-709826C56C82}" srcOrd="0" destOrd="0" presId="urn:microsoft.com/office/officeart/2008/layout/HalfCircleOrganizationChart"/>
    <dgm:cxn modelId="{D5EE96D0-B6B8-4D91-B6BA-9D1E9449C23F}" type="presParOf" srcId="{66EAD274-26DE-4F58-BD0E-2D6C9CE1D665}" destId="{8FB0FDB3-056A-4513-8895-A1B612E3CB74}" srcOrd="0" destOrd="0" presId="urn:microsoft.com/office/officeart/2008/layout/HalfCircleOrganizationChart"/>
    <dgm:cxn modelId="{72F13C71-DCDA-4146-B083-A60C64439DFF}" type="presParOf" srcId="{8FB0FDB3-056A-4513-8895-A1B612E3CB74}" destId="{A6CF7744-E412-440A-B79F-44D3034BB920}" srcOrd="0" destOrd="0" presId="urn:microsoft.com/office/officeart/2008/layout/HalfCircleOrganizationChart"/>
    <dgm:cxn modelId="{3FF4F49D-5C18-4101-89A9-B3B35D6AE4BE}" type="presParOf" srcId="{A6CF7744-E412-440A-B79F-44D3034BB920}" destId="{6C17864B-01F2-42AD-B22B-709826C56C82}" srcOrd="0" destOrd="0" presId="urn:microsoft.com/office/officeart/2008/layout/HalfCircleOrganizationChart"/>
    <dgm:cxn modelId="{041ECA94-F978-4B1A-BB6E-D36ADBB6F5E8}" type="presParOf" srcId="{A6CF7744-E412-440A-B79F-44D3034BB920}" destId="{E73CFC42-B686-4D3E-8A0E-FF034A17AC80}" srcOrd="1" destOrd="0" presId="urn:microsoft.com/office/officeart/2008/layout/HalfCircleOrganizationChart"/>
    <dgm:cxn modelId="{56D0C6FE-504C-4955-9593-D646C079075C}" type="presParOf" srcId="{A6CF7744-E412-440A-B79F-44D3034BB920}" destId="{1D4ED6EB-237E-4EDC-8B32-E52396055D1D}" srcOrd="2" destOrd="0" presId="urn:microsoft.com/office/officeart/2008/layout/HalfCircleOrganizationChart"/>
    <dgm:cxn modelId="{58228C31-87FE-4609-A911-8564EC18E261}" type="presParOf" srcId="{A6CF7744-E412-440A-B79F-44D3034BB920}" destId="{9E34371F-2348-47E5-B145-2B92C4A6AFD2}" srcOrd="3" destOrd="0" presId="urn:microsoft.com/office/officeart/2008/layout/HalfCircleOrganizationChart"/>
    <dgm:cxn modelId="{8307333A-C596-41E6-BEA1-4B3AEE280D51}" type="presParOf" srcId="{8FB0FDB3-056A-4513-8895-A1B612E3CB74}" destId="{D9C47299-6DBA-43B5-889A-BB690EC31C71}" srcOrd="1" destOrd="0" presId="urn:microsoft.com/office/officeart/2008/layout/HalfCircleOrganizationChart"/>
    <dgm:cxn modelId="{49107F87-0805-4058-8807-743F4F4BAECF}" type="presParOf" srcId="{D9C47299-6DBA-43B5-889A-BB690EC31C71}" destId="{879FD756-7516-49CB-95F5-DB21C1BD2156}" srcOrd="0" destOrd="0" presId="urn:microsoft.com/office/officeart/2008/layout/HalfCircleOrganizationChart"/>
    <dgm:cxn modelId="{6F09C4B7-C47E-498A-AB3C-D1FB060CBC57}" type="presParOf" srcId="{D9C47299-6DBA-43B5-889A-BB690EC31C71}" destId="{3D6E3C86-A432-4597-B11A-E80311087574}" srcOrd="1" destOrd="0" presId="urn:microsoft.com/office/officeart/2008/layout/HalfCircleOrganizationChart"/>
    <dgm:cxn modelId="{C28A6B2C-B29C-440F-B4F8-363722F317F9}" type="presParOf" srcId="{3D6E3C86-A432-4597-B11A-E80311087574}" destId="{1DFDB73E-60B7-4342-B20B-958375BDD7F1}" srcOrd="0" destOrd="0" presId="urn:microsoft.com/office/officeart/2008/layout/HalfCircleOrganizationChart"/>
    <dgm:cxn modelId="{5825AFAD-70C4-4207-8578-EBB13206359D}" type="presParOf" srcId="{1DFDB73E-60B7-4342-B20B-958375BDD7F1}" destId="{002B0ABB-CFA6-425A-BB18-D57FC7F594FC}" srcOrd="0" destOrd="0" presId="urn:microsoft.com/office/officeart/2008/layout/HalfCircleOrganizationChart"/>
    <dgm:cxn modelId="{383ECFAE-1846-4CBB-BB61-B232E4DDAEFA}" type="presParOf" srcId="{1DFDB73E-60B7-4342-B20B-958375BDD7F1}" destId="{AD07E75F-E390-4433-BEF2-34D732536B01}" srcOrd="1" destOrd="0" presId="urn:microsoft.com/office/officeart/2008/layout/HalfCircleOrganizationChart"/>
    <dgm:cxn modelId="{350C329E-4D4B-4048-95E4-5E05EBAF3C46}" type="presParOf" srcId="{1DFDB73E-60B7-4342-B20B-958375BDD7F1}" destId="{B7686445-3019-4B2A-8787-15A4B9C92F71}" srcOrd="2" destOrd="0" presId="urn:microsoft.com/office/officeart/2008/layout/HalfCircleOrganizationChart"/>
    <dgm:cxn modelId="{07BF2E18-760B-4731-BBB9-00C5766CD16A}" type="presParOf" srcId="{1DFDB73E-60B7-4342-B20B-958375BDD7F1}" destId="{E407901E-DCD1-4ED7-AB06-9B7FCAC24122}" srcOrd="3" destOrd="0" presId="urn:microsoft.com/office/officeart/2008/layout/HalfCircleOrganizationChart"/>
    <dgm:cxn modelId="{EF520184-4D45-4808-AFB7-3C0478E63D9C}" type="presParOf" srcId="{3D6E3C86-A432-4597-B11A-E80311087574}" destId="{23B0E050-9A02-4832-811E-6BF80650632A}" srcOrd="1" destOrd="0" presId="urn:microsoft.com/office/officeart/2008/layout/HalfCircleOrganizationChart"/>
    <dgm:cxn modelId="{357DBD9A-45E4-4CDD-BBED-A104A154E149}" type="presParOf" srcId="{3D6E3C86-A432-4597-B11A-E80311087574}" destId="{B6BE8564-3EA6-4B82-93E1-A99B6F6A8070}" srcOrd="2" destOrd="0" presId="urn:microsoft.com/office/officeart/2008/layout/HalfCircleOrganizationChart"/>
    <dgm:cxn modelId="{978037CD-4916-4C4F-8EC6-4AC3D55A63F4}" type="presParOf" srcId="{D9C47299-6DBA-43B5-889A-BB690EC31C71}" destId="{48A03007-5203-44F7-8E16-9CAF0148180E}" srcOrd="2" destOrd="0" presId="urn:microsoft.com/office/officeart/2008/layout/HalfCircleOrganizationChart"/>
    <dgm:cxn modelId="{7D8C013A-8CEB-41FD-BEFE-8D822091B7B0}" type="presParOf" srcId="{D9C47299-6DBA-43B5-889A-BB690EC31C71}" destId="{F8805D9A-A2DF-41D8-AE67-AFC2C0172A48}" srcOrd="3" destOrd="0" presId="urn:microsoft.com/office/officeart/2008/layout/HalfCircleOrganizationChart"/>
    <dgm:cxn modelId="{3AE0C5A2-DAE2-400E-B820-EBAD9591AA6D}" type="presParOf" srcId="{F8805D9A-A2DF-41D8-AE67-AFC2C0172A48}" destId="{E8CE81BC-7B70-4024-92D9-B57C6E14A611}" srcOrd="0" destOrd="0" presId="urn:microsoft.com/office/officeart/2008/layout/HalfCircleOrganizationChart"/>
    <dgm:cxn modelId="{A557C5CA-1C6B-4B35-A53B-935064FC1779}" type="presParOf" srcId="{E8CE81BC-7B70-4024-92D9-B57C6E14A611}" destId="{97040CA7-7017-4C1F-AB7B-451A72C91A3A}" srcOrd="0" destOrd="0" presId="urn:microsoft.com/office/officeart/2008/layout/HalfCircleOrganizationChart"/>
    <dgm:cxn modelId="{84FFF725-AA14-4246-ACEF-D7E6D3997DB7}" type="presParOf" srcId="{E8CE81BC-7B70-4024-92D9-B57C6E14A611}" destId="{CCC606F8-C162-4631-A81C-ACA0C487E8E4}" srcOrd="1" destOrd="0" presId="urn:microsoft.com/office/officeart/2008/layout/HalfCircleOrganizationChart"/>
    <dgm:cxn modelId="{825B4C17-3D8F-46AD-A081-18DEDBE44C20}" type="presParOf" srcId="{E8CE81BC-7B70-4024-92D9-B57C6E14A611}" destId="{D7CD0858-4602-40EB-8B73-BC45ACC9DA72}" srcOrd="2" destOrd="0" presId="urn:microsoft.com/office/officeart/2008/layout/HalfCircleOrganizationChart"/>
    <dgm:cxn modelId="{85A464B0-8C19-41EC-A5DF-C7CE213D37E5}" type="presParOf" srcId="{E8CE81BC-7B70-4024-92D9-B57C6E14A611}" destId="{394CD450-9F1B-40E2-A930-9A8F393969E8}" srcOrd="3" destOrd="0" presId="urn:microsoft.com/office/officeart/2008/layout/HalfCircleOrganizationChart"/>
    <dgm:cxn modelId="{84803197-FDE6-4B2E-A8D3-09052AE4C8DE}" type="presParOf" srcId="{F8805D9A-A2DF-41D8-AE67-AFC2C0172A48}" destId="{D395A63E-F287-4304-9BD3-6D253004AA5B}" srcOrd="1" destOrd="0" presId="urn:microsoft.com/office/officeart/2008/layout/HalfCircleOrganizationChart"/>
    <dgm:cxn modelId="{F8FE5C55-FDBD-474E-A471-ED83260A8126}" type="presParOf" srcId="{F8805D9A-A2DF-41D8-AE67-AFC2C0172A48}" destId="{C4BED388-8BC9-4E30-9620-39038522A24E}" srcOrd="2" destOrd="0" presId="urn:microsoft.com/office/officeart/2008/layout/HalfCircleOrganizationChart"/>
    <dgm:cxn modelId="{83408C88-D0F0-450D-A890-48648BE70A42}" type="presParOf" srcId="{D9C47299-6DBA-43B5-889A-BB690EC31C71}" destId="{4F82E159-5735-4B03-901A-BB3F204A0BD1}" srcOrd="4" destOrd="0" presId="urn:microsoft.com/office/officeart/2008/layout/HalfCircleOrganizationChart"/>
    <dgm:cxn modelId="{03CB7442-4D5E-4928-897B-A909ACCD98FD}" type="presParOf" srcId="{D9C47299-6DBA-43B5-889A-BB690EC31C71}" destId="{541972E6-E079-481E-932E-11610BCD1270}" srcOrd="5" destOrd="0" presId="urn:microsoft.com/office/officeart/2008/layout/HalfCircleOrganizationChart"/>
    <dgm:cxn modelId="{B0AB22E4-29C1-4E40-9650-750284717780}" type="presParOf" srcId="{541972E6-E079-481E-932E-11610BCD1270}" destId="{45DD7C47-81F4-496F-AD27-F4DFC85F7833}" srcOrd="0" destOrd="0" presId="urn:microsoft.com/office/officeart/2008/layout/HalfCircleOrganizationChart"/>
    <dgm:cxn modelId="{3D118D78-45A5-41FF-B485-DF5CFA3A5B28}" type="presParOf" srcId="{45DD7C47-81F4-496F-AD27-F4DFC85F7833}" destId="{BC517782-481C-4BFB-8504-CD3C25F02607}" srcOrd="0" destOrd="0" presId="urn:microsoft.com/office/officeart/2008/layout/HalfCircleOrganizationChart"/>
    <dgm:cxn modelId="{C02BC8C0-602F-439E-A24E-CC52314311D9}" type="presParOf" srcId="{45DD7C47-81F4-496F-AD27-F4DFC85F7833}" destId="{E6E59947-2CBC-4E8F-BDAE-28F26D494CC3}" srcOrd="1" destOrd="0" presId="urn:microsoft.com/office/officeart/2008/layout/HalfCircleOrganizationChart"/>
    <dgm:cxn modelId="{F857114D-62FD-4953-8D72-D2519D2BC4EA}" type="presParOf" srcId="{45DD7C47-81F4-496F-AD27-F4DFC85F7833}" destId="{E7D9AF63-41F7-46CC-AF2F-3EB59AB75C33}" srcOrd="2" destOrd="0" presId="urn:microsoft.com/office/officeart/2008/layout/HalfCircleOrganizationChart"/>
    <dgm:cxn modelId="{47371813-5609-4286-9485-740FED897C80}" type="presParOf" srcId="{45DD7C47-81F4-496F-AD27-F4DFC85F7833}" destId="{2772B5EC-0D03-4D92-A120-D3881530AFAC}" srcOrd="3" destOrd="0" presId="urn:microsoft.com/office/officeart/2008/layout/HalfCircleOrganizationChart"/>
    <dgm:cxn modelId="{0264E1CE-518B-4DCC-A178-E1E3EEDFDA85}" type="presParOf" srcId="{541972E6-E079-481E-932E-11610BCD1270}" destId="{FE4BD8EB-1E0C-47B6-A711-6BE37820BF66}" srcOrd="1" destOrd="0" presId="urn:microsoft.com/office/officeart/2008/layout/HalfCircleOrganizationChart"/>
    <dgm:cxn modelId="{984BF68F-9E7E-4E2B-BEA2-997227353F37}" type="presParOf" srcId="{541972E6-E079-481E-932E-11610BCD1270}" destId="{0EDFF94D-CC6F-41A6-8017-C2109A64070A}" srcOrd="2" destOrd="0" presId="urn:microsoft.com/office/officeart/2008/layout/HalfCircleOrganizationChart"/>
    <dgm:cxn modelId="{DB294E1D-9330-4C9A-929E-577B49075E1D}" type="presParOf" srcId="{8FB0FDB3-056A-4513-8895-A1B612E3CB74}" destId="{47F5CC9C-3141-4294-A4E3-0F787F329059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2E159-5735-4B03-901A-BB3F204A0BD1}">
      <dsp:nvSpPr>
        <dsp:cNvPr id="0" name=""/>
        <dsp:cNvSpPr/>
      </dsp:nvSpPr>
      <dsp:spPr>
        <a:xfrm>
          <a:off x="4114799" y="179930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03007-5203-44F7-8E16-9CAF0148180E}">
      <dsp:nvSpPr>
        <dsp:cNvPr id="0" name=""/>
        <dsp:cNvSpPr/>
      </dsp:nvSpPr>
      <dsp:spPr>
        <a:xfrm>
          <a:off x="4069080" y="1799301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FD756-7516-49CB-95F5-DB21C1BD2156}">
      <dsp:nvSpPr>
        <dsp:cNvPr id="0" name=""/>
        <dsp:cNvSpPr/>
      </dsp:nvSpPr>
      <dsp:spPr>
        <a:xfrm>
          <a:off x="1203548" y="179930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CFC42-B686-4D3E-8A0E-FF034A17AC80}">
      <dsp:nvSpPr>
        <dsp:cNvPr id="0" name=""/>
        <dsp:cNvSpPr/>
      </dsp:nvSpPr>
      <dsp:spPr>
        <a:xfrm>
          <a:off x="3513301" y="596304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ED6EB-237E-4EDC-8B32-E52396055D1D}">
      <dsp:nvSpPr>
        <dsp:cNvPr id="0" name=""/>
        <dsp:cNvSpPr/>
      </dsp:nvSpPr>
      <dsp:spPr>
        <a:xfrm>
          <a:off x="3513301" y="596304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7864B-01F2-42AD-B22B-709826C56C82}">
      <dsp:nvSpPr>
        <dsp:cNvPr id="0" name=""/>
        <dsp:cNvSpPr/>
      </dsp:nvSpPr>
      <dsp:spPr>
        <a:xfrm>
          <a:off x="2911803" y="812844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дорожный фонд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spc="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328 510,0 </a:t>
          </a:r>
          <a:r>
            <a:rPr kumimoji="0" lang="ru-RU" sz="1000" b="1" i="0" u="none" strike="noStrike" kern="1200" cap="none" spc="0" normalizeH="0" baseline="0" dirty="0" err="1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kumimoji="0" lang="ru-RU" sz="1000" b="1" i="0" u="none" strike="noStrike" kern="1200" cap="none" spc="30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2911803" y="812844"/>
        <a:ext cx="2405992" cy="769917"/>
      </dsp:txXfrm>
    </dsp:sp>
    <dsp:sp modelId="{AD07E75F-E390-4433-BEF2-34D732536B01}">
      <dsp:nvSpPr>
        <dsp:cNvPr id="0" name=""/>
        <dsp:cNvSpPr/>
      </dsp:nvSpPr>
      <dsp:spPr>
        <a:xfrm>
          <a:off x="602050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86445-3019-4B2A-8787-15A4B9C92F71}">
      <dsp:nvSpPr>
        <dsp:cNvPr id="0" name=""/>
        <dsp:cNvSpPr/>
      </dsp:nvSpPr>
      <dsp:spPr>
        <a:xfrm>
          <a:off x="602050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B0ABB-CFA6-425A-BB18-D57FC7F594FC}">
      <dsp:nvSpPr>
        <dsp:cNvPr id="0" name=""/>
        <dsp:cNvSpPr/>
      </dsp:nvSpPr>
      <dsp:spPr>
        <a:xfrm>
          <a:off x="552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Акцизы от нефтепродуктов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90 315,0 </a:t>
          </a:r>
          <a:r>
            <a:rPr kumimoji="0" lang="ru-RU" sz="1000" b="1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52" y="2521099"/>
        <a:ext cx="2405992" cy="769917"/>
      </dsp:txXfrm>
    </dsp:sp>
    <dsp:sp modelId="{CCC606F8-C162-4631-A81C-ACA0C487E8E4}">
      <dsp:nvSpPr>
        <dsp:cNvPr id="0" name=""/>
        <dsp:cNvSpPr/>
      </dsp:nvSpPr>
      <dsp:spPr>
        <a:xfrm>
          <a:off x="3513301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D0858-4602-40EB-8B73-BC45ACC9DA72}">
      <dsp:nvSpPr>
        <dsp:cNvPr id="0" name=""/>
        <dsp:cNvSpPr/>
      </dsp:nvSpPr>
      <dsp:spPr>
        <a:xfrm>
          <a:off x="3513301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40CA7-7017-4C1F-AB7B-451A72C91A3A}">
      <dsp:nvSpPr>
        <dsp:cNvPr id="0" name=""/>
        <dsp:cNvSpPr/>
      </dsp:nvSpPr>
      <dsp:spPr>
        <a:xfrm>
          <a:off x="2911803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 из вышестоящих бюджетов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0 тыс. руб.</a:t>
          </a:r>
        </a:p>
      </dsp:txBody>
      <dsp:txXfrm>
        <a:off x="2911803" y="2521099"/>
        <a:ext cx="2405992" cy="769917"/>
      </dsp:txXfrm>
    </dsp:sp>
    <dsp:sp modelId="{E6E59947-2CBC-4E8F-BDAE-28F26D494CC3}">
      <dsp:nvSpPr>
        <dsp:cNvPr id="0" name=""/>
        <dsp:cNvSpPr/>
      </dsp:nvSpPr>
      <dsp:spPr>
        <a:xfrm>
          <a:off x="6424552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9AF63-41F7-46CC-AF2F-3EB59AB75C33}">
      <dsp:nvSpPr>
        <dsp:cNvPr id="0" name=""/>
        <dsp:cNvSpPr/>
      </dsp:nvSpPr>
      <dsp:spPr>
        <a:xfrm>
          <a:off x="6424552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17782-481C-4BFB-8504-CD3C25F02607}">
      <dsp:nvSpPr>
        <dsp:cNvPr id="0" name=""/>
        <dsp:cNvSpPr/>
      </dsp:nvSpPr>
      <dsp:spPr>
        <a:xfrm>
          <a:off x="5823054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Иные поступления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238 195,0 тыс. руб.</a:t>
          </a:r>
        </a:p>
      </dsp:txBody>
      <dsp:txXfrm>
        <a:off x="5823054" y="2521099"/>
        <a:ext cx="2405992" cy="769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</cdr:x>
      <cdr:y>0.11429</cdr:y>
    </cdr:from>
    <cdr:to>
      <cdr:x>0.09625</cdr:x>
      <cdr:y>0.17143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576064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0.03334</cdr:x>
      <cdr:y>0.21429</cdr:y>
    </cdr:from>
    <cdr:to>
      <cdr:x>0.11208</cdr:x>
      <cdr:y>0.29781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4341" y="1080120"/>
          <a:ext cx="648072" cy="421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0.02008</cdr:x>
      <cdr:y>0.24286</cdr:y>
    </cdr:from>
    <cdr:to>
      <cdr:x>0.10937</cdr:x>
      <cdr:y>0.29891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5212" y="1224136"/>
          <a:ext cx="734888" cy="2825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400,0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0.02625</cdr:x>
      <cdr:y>0.17143</cdr:y>
    </cdr:from>
    <cdr:to>
      <cdr:x>0.1225</cdr:x>
      <cdr:y>0.22857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16024" y="86409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600,0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0.0175</cdr:x>
      <cdr:y>0.1</cdr:y>
    </cdr:from>
    <cdr:to>
      <cdr:x>0.11375</cdr:x>
      <cdr:y>0.15714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4016" y="50405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800,0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0.02889</cdr:x>
      <cdr:y>0.44286</cdr:y>
    </cdr:from>
    <cdr:to>
      <cdr:x>0.11202</cdr:x>
      <cdr:y>0.5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37778" y="2232248"/>
          <a:ext cx="68407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-200,0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0.02625</cdr:x>
      <cdr:y>0.51429</cdr:y>
    </cdr:from>
    <cdr:to>
      <cdr:x>0.11375</cdr:x>
      <cdr:y>0.57143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16024" y="259228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-400,0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0.02222</cdr:x>
      <cdr:y>0.58571</cdr:y>
    </cdr:from>
    <cdr:to>
      <cdr:x>0.11409</cdr:x>
      <cdr:y>0.65714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82862" y="2952328"/>
          <a:ext cx="7560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-600,0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0.02169</cdr:x>
      <cdr:y>0.65714</cdr:y>
    </cdr:from>
    <cdr:to>
      <cdr:x>0.11357</cdr:x>
      <cdr:y>0.72857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8516" y="3312368"/>
          <a:ext cx="7560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-800,0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0.06195</cdr:x>
      <cdr:y>0.11111</cdr:y>
    </cdr:from>
    <cdr:to>
      <cdr:x>0.13274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288032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0.06133</cdr:x>
      <cdr:y>0.08333</cdr:y>
    </cdr:from>
    <cdr:to>
      <cdr:x>0.17522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7" y="216025"/>
          <a:ext cx="936104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0.07135</cdr:x>
      <cdr:y>0.02778</cdr:y>
    </cdr:from>
    <cdr:to>
      <cdr:x>0.15019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6408" y="7200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0.0708</cdr:x>
      <cdr:y>0.02778</cdr:y>
    </cdr:from>
    <cdr:to>
      <cdr:x>0.15044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7200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0.07965</cdr:x>
      <cdr:y>0.05556</cdr:y>
    </cdr:from>
    <cdr:to>
      <cdr:x>0.17699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8072" y="144016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0.06195</cdr:x>
      <cdr:y>0.05556</cdr:y>
    </cdr:from>
    <cdr:to>
      <cdr:x>0.14159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144016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0.06195</cdr:x>
      <cdr:y>0.08333</cdr:y>
    </cdr:from>
    <cdr:to>
      <cdr:x>0.15044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21602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0.0708</cdr:x>
      <cdr:y>0.11111</cdr:y>
    </cdr:from>
    <cdr:to>
      <cdr:x>0.15044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2880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0.0708</cdr:x>
      <cdr:y>0.11111</cdr:y>
    </cdr:from>
    <cdr:to>
      <cdr:x>0.15044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2880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  <a:effectLst/>
        </p:spPr>
        <p:txBody>
          <a:bodyPr>
            <a:normAutofit/>
          </a:bodyPr>
          <a:lstStyle/>
          <a:p>
            <a:r>
              <a:rPr lang="ru-RU" sz="2600" dirty="0" smtClean="0">
                <a:latin typeface="Georgia" panose="02040502050405020303" pitchFamily="18" charset="0"/>
              </a:rPr>
              <a:t>Основные параметры бюджета на 2018 год </a:t>
            </a:r>
            <a:br>
              <a:rPr lang="ru-RU" sz="2600" dirty="0" smtClean="0">
                <a:latin typeface="Georgia" panose="02040502050405020303" pitchFamily="18" charset="0"/>
              </a:rPr>
            </a:br>
            <a:r>
              <a:rPr lang="ru-RU" sz="2600" dirty="0" smtClean="0">
                <a:latin typeface="Georgia" panose="02040502050405020303" pitchFamily="18" charset="0"/>
              </a:rPr>
              <a:t>и плановый период 2019 и 2020 годов</a:t>
            </a:r>
            <a:endParaRPr lang="ru-RU" sz="2600" dirty="0">
              <a:latin typeface="Georgia" panose="02040502050405020303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6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9715932"/>
              </p:ext>
            </p:extLst>
          </p:nvPr>
        </p:nvGraphicFramePr>
        <p:xfrm>
          <a:off x="457200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71160"/>
              </p:ext>
            </p:extLst>
          </p:nvPr>
        </p:nvGraphicFramePr>
        <p:xfrm>
          <a:off x="611560" y="3818143"/>
          <a:ext cx="8280920" cy="2910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868"/>
                <a:gridCol w="1509013"/>
                <a:gridCol w="1509013"/>
                <a:gridCol w="1509013"/>
                <a:gridCol w="1509013"/>
              </a:tblGrid>
              <a:tr h="44634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81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3 476,7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3 103,1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103,1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3 103,1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9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6 315,5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9 105,8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9 155,8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9 155,8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71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275 021,9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292 922,7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280 464,5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281 069,5</a:t>
                      </a:r>
                    </a:p>
                  </a:txBody>
                  <a:tcPr anchor="ctr"/>
                </a:tc>
              </a:tr>
              <a:tr h="279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79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0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851 999,1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888 770,3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616 479,2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619 715,5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Общегосударственные вопросы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6376" y="3573016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52190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98228925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1522993"/>
              </p:ext>
            </p:extLst>
          </p:nvPr>
        </p:nvGraphicFramePr>
        <p:xfrm>
          <a:off x="539552" y="4005064"/>
          <a:ext cx="8352926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390"/>
                <a:gridCol w="1522134"/>
                <a:gridCol w="1522134"/>
                <a:gridCol w="1522134"/>
                <a:gridCol w="1522134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9 286,10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24 057,4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23 557,4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23 557,4</a:t>
                      </a: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36 052,40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16 182,4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16 182,4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НАЦИОНАЛЬНАЯ БЕЗОПАСНОСТЬ И ПРАВООХРАНИТЕЛЬНАЯ </a:t>
            </a:r>
            <a:r>
              <a:rPr lang="ru-RU" sz="2000" dirty="0" smtClean="0">
                <a:latin typeface="Georgia" panose="02040502050405020303" pitchFamily="18" charset="0"/>
              </a:rPr>
              <a:t>ДЕЯТЕЛЬНОСТЬ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6376" y="3573016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404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49360764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1584660"/>
              </p:ext>
            </p:extLst>
          </p:nvPr>
        </p:nvGraphicFramePr>
        <p:xfrm>
          <a:off x="653276" y="3988514"/>
          <a:ext cx="8239203" cy="2627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559"/>
                <a:gridCol w="1501411"/>
                <a:gridCol w="1501411"/>
                <a:gridCol w="1501411"/>
                <a:gridCol w="1501411"/>
              </a:tblGrid>
              <a:tr h="45790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2 702,0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2 702,0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60 645,0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110 936,6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102 110,0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102 132,0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451 887,5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328 510,0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230 750,5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230 750,5</a:t>
                      </a: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10 000,0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000,0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8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10 550,1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34 370,2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41 117,6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40 617,6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НАЦИОНАЛЬНАЯ ЭКОНОМИКА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91070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07756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9999056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0045742"/>
              </p:ext>
            </p:extLst>
          </p:nvPr>
        </p:nvGraphicFramePr>
        <p:xfrm>
          <a:off x="539552" y="4077071"/>
          <a:ext cx="8166771" cy="2245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53515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5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105 612,4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292 652,2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40 851,1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40 660,1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56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226 835,2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276 640,8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5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633 620,3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432 040,4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347 222,1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352 222,1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ЖИЛИЩНО-КОММУНАЛЬНОЕ ХОЗЯЙСТВО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41377572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12340694"/>
              </p:ext>
            </p:extLst>
          </p:nvPr>
        </p:nvGraphicFramePr>
        <p:xfrm>
          <a:off x="539552" y="4002544"/>
          <a:ext cx="8064894" cy="2718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06"/>
                <a:gridCol w="1469647"/>
                <a:gridCol w="1469647"/>
                <a:gridCol w="1469647"/>
                <a:gridCol w="1469647"/>
              </a:tblGrid>
              <a:tr h="33089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1 184 768,3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1 164 225,0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1 095 668,0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1 095 668,0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2 023 623,6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1 926 707,1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2 049 048,0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1 719 348,0</a:t>
                      </a: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320 071,8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294 028,0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291 702,0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291 812,0</a:t>
                      </a:r>
                    </a:p>
                  </a:txBody>
                  <a:tcPr anchor="ctr"/>
                </a:tc>
              </a:tr>
              <a:tr h="368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64 569,0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57 855,0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57 805,0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57 805,0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126 743,2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56 764,0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56 764,0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56 764,0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ОБРАЗОВАНИЕ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23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98155060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6660384"/>
              </p:ext>
            </p:extLst>
          </p:nvPr>
        </p:nvGraphicFramePr>
        <p:xfrm>
          <a:off x="539552" y="4005064"/>
          <a:ext cx="8064895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07"/>
                <a:gridCol w="1469647"/>
                <a:gridCol w="1469647"/>
                <a:gridCol w="1469647"/>
                <a:gridCol w="146964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422 339,8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400 922,0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340 118,0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340 118,0</a:t>
                      </a:r>
                    </a:p>
                  </a:txBody>
                  <a:tcPr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55 142,6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КУЛЬТУРА, КИНЕМАТОГРАФИЯ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3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77531563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5388802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11 905,5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15 112,0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15 112,0</a:t>
                      </a:r>
                    </a:p>
                  </a:txBody>
                  <a:tcPr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184 458,8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129 151,7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132 296,1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136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311,1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108 381,0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92 061,0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109 834,0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83 175,0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СОЦИАЛЬНАЯ ПОЛИТИКА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0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83312165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2249773"/>
              </p:ext>
            </p:extLst>
          </p:nvPr>
        </p:nvGraphicFramePr>
        <p:xfrm>
          <a:off x="539553" y="4005064"/>
          <a:ext cx="8166771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17 049,5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СРЕДСТВА МАССОВОЙ ИНФОРМАЦИИ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8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509691"/>
              </p:ext>
            </p:extLst>
          </p:nvPr>
        </p:nvGraphicFramePr>
        <p:xfrm>
          <a:off x="457200" y="1600201"/>
          <a:ext cx="8291264" cy="29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на реализацию муниципальных программ в </a:t>
            </a:r>
            <a:r>
              <a:rPr lang="ru-RU" altLang="ru-RU" sz="2000" dirty="0" smtClean="0">
                <a:latin typeface="Georgia" panose="02040502050405020303" pitchFamily="18" charset="0"/>
              </a:rPr>
              <a:t>2015-2020 гг. (млн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5338082"/>
            <a:ext cx="8496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году действуют 15 муниципальных программ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682474"/>
              </p:ext>
            </p:extLst>
          </p:nvPr>
        </p:nvGraphicFramePr>
        <p:xfrm>
          <a:off x="467544" y="1138410"/>
          <a:ext cx="8352929" cy="5218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6625"/>
                <a:gridCol w="1075756"/>
                <a:gridCol w="1075756"/>
                <a:gridCol w="1075756"/>
                <a:gridCol w="1139036"/>
              </a:tblGrid>
              <a:tr h="3122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kumimoji="0" lang="ru-RU" alt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1438" marR="91438" marT="45708" marB="45708" anchor="ctr" horzOverflow="overflow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Культура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465 264,4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415 989,0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356 385,0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356 385,0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3 721 212,1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3 532 748,1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3 583 808,0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3 254 218,0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Социальная 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123 691,9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136 594,6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140</a:t>
                      </a:r>
                      <a:r>
                        <a:rPr kumimoji="0"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137,0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144 152,0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379 692,3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256 193,6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233 699,0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233 699,0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2346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5 219,0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6 323,0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6 323,0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6 323,0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Экология 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8 400,0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8 400,0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47 444,5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63 725,6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41 739,8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41 739,8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Жилище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122 886,0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25 785,1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43 558,1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16 899,1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жилищно-коммунального хозяйства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749 831,5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334 784,8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339 784,8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28 276,3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55 463,9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44 238,3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44 260,3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Эффективная 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971 395,3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771 693,5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774 789,8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31 927,5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32 143,4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32 330,4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32 330,4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513 200,9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438 710,0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332 313,5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332 313,5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2346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24 421,1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30 604,2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27 676,6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27 676,6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энергетической эффективности городского округа Домодедово на 2015-2020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276 640,8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2000" dirty="0" smtClean="0">
                <a:latin typeface="Georgia" panose="02040502050405020303" pitchFamily="18" charset="0"/>
              </a:rPr>
              <a:t>в </a:t>
            </a:r>
            <a:r>
              <a:rPr lang="ru-RU" altLang="ru-RU" sz="2000" dirty="0" smtClean="0">
                <a:latin typeface="Georgia" panose="02040502050405020303" pitchFamily="18" charset="0"/>
              </a:rPr>
              <a:t>2017-2020 </a:t>
            </a:r>
            <a:r>
              <a:rPr lang="ru-RU" altLang="ru-RU" sz="2000" dirty="0" smtClean="0">
                <a:latin typeface="Georgia" panose="02040502050405020303" pitchFamily="18" charset="0"/>
              </a:rPr>
              <a:t>годах </a:t>
            </a:r>
            <a:br>
              <a:rPr lang="ru-RU" altLang="ru-RU" sz="2000" dirty="0" smtClean="0">
                <a:latin typeface="Georgia" panose="02040502050405020303" pitchFamily="18" charset="0"/>
              </a:rPr>
            </a:br>
            <a:r>
              <a:rPr lang="ru-RU" altLang="ru-RU" sz="2000" dirty="0" smtClean="0">
                <a:latin typeface="Georgia" panose="02040502050405020303" pitchFamily="18" charset="0"/>
              </a:rPr>
              <a:t>по программам, (тыс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1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615324"/>
              </p:ext>
            </p:extLst>
          </p:nvPr>
        </p:nvGraphicFramePr>
        <p:xfrm>
          <a:off x="457200" y="1481138"/>
          <a:ext cx="8229600" cy="494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771480"/>
                <a:gridCol w="822960"/>
                <a:gridCol w="822960"/>
                <a:gridCol w="678944"/>
                <a:gridCol w="936104"/>
                <a:gridCol w="720080"/>
                <a:gridCol w="956712"/>
                <a:gridCol w="699472"/>
                <a:gridCol w="946448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r>
                        <a:rPr lang="ru-RU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</a:t>
                      </a: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нию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2016 год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5 813 742,5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7 090 026,2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6 830 116,0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6 644 823,0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6 709 004,0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3 789 530,1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4 051 907,3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4 220 010,0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4 024 010,0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4 110 660,0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2 035 264,7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3 043 836,7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2 610 106,0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2 620 813,0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2 598 344,0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объеме доходов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35,0%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43,0%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38,2%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5 779 541,9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7 952 418,3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137,6%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7 250 633,2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6 428 175,7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6 094 114,0</a:t>
                      </a:r>
                    </a:p>
                  </a:txBody>
                  <a:tcPr marL="91431" marR="91431" marT="45723" marB="45723" anchor="ctr" horzOverflow="overflow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94,8%</a:t>
                      </a:r>
                    </a:p>
                  </a:txBody>
                  <a:tcPr marL="91431" marR="91431" marT="45723" marB="45723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3 744 277,2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4 908 851,6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131,1%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4 640 527,2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3 807 362,7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3 495 770,0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91,8%</a:t>
                      </a:r>
                    </a:p>
                  </a:txBody>
                  <a:tcPr marL="91431" marR="91431" marT="45723" marB="45723" anchor="ctr" horzOverflow="overflow"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34 200,6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-862 392,1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-420 517,2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-250 652,7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-157 910,0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дефицита в (%)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Основные параметры бюджета городского округа  Домодедово на </a:t>
            </a:r>
            <a:r>
              <a:rPr lang="ru-RU" altLang="ru-RU" sz="2000" dirty="0" smtClean="0">
                <a:latin typeface="Georgia" panose="02040502050405020303" pitchFamily="18" charset="0"/>
              </a:rPr>
              <a:t>2016-2020 гг. (</a:t>
            </a:r>
            <a:r>
              <a:rPr lang="ru-RU" altLang="ru-RU" sz="2000" dirty="0" err="1" smtClean="0">
                <a:latin typeface="Georgia" panose="02040502050405020303" pitchFamily="18" charset="0"/>
              </a:rPr>
              <a:t>тыс.руб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1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144158"/>
              </p:ext>
            </p:extLst>
          </p:nvPr>
        </p:nvGraphicFramePr>
        <p:xfrm>
          <a:off x="395536" y="1700808"/>
          <a:ext cx="8229600" cy="4103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Источники формирования дорожного фонда в </a:t>
            </a:r>
            <a:r>
              <a:rPr lang="ru-RU" altLang="ru-RU" sz="2000" dirty="0" smtClean="0">
                <a:latin typeface="Georgia" panose="02040502050405020303" pitchFamily="18" charset="0"/>
              </a:rPr>
              <a:t>2018 </a:t>
            </a:r>
            <a:r>
              <a:rPr lang="ru-RU" altLang="ru-RU" sz="2000" dirty="0">
                <a:latin typeface="Georgia" panose="02040502050405020303" pitchFamily="18" charset="0"/>
              </a:rPr>
              <a:t>году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4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554413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Динамика доходов/расходов 2016 – 2020 гг.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9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549452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Динамика дефицита 2016 – 2020 гг.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63691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22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00081891"/>
              </p:ext>
            </p:extLst>
          </p:nvPr>
        </p:nvGraphicFramePr>
        <p:xfrm>
          <a:off x="467544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3553668"/>
              </p:ext>
            </p:extLst>
          </p:nvPr>
        </p:nvGraphicFramePr>
        <p:xfrm>
          <a:off x="539552" y="3933057"/>
          <a:ext cx="8352929" cy="2743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231"/>
                <a:gridCol w="1187177"/>
                <a:gridCol w="1728192"/>
                <a:gridCol w="1512168"/>
                <a:gridCol w="1440161"/>
              </a:tblGrid>
              <a:tr h="30686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1 219,5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1 287,5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1 351,5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101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1 550,0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1 590,0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доход:УСН,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376,1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317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гос.пошлина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321284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2000" dirty="0" smtClean="0">
                <a:latin typeface="Georgia" panose="02040502050405020303" pitchFamily="18" charset="0"/>
              </a:rPr>
              <a:t>2017-2020 гг. </a:t>
            </a:r>
            <a:r>
              <a:rPr lang="ru-RU" altLang="ru-RU" sz="1600" dirty="0" smtClean="0">
                <a:latin typeface="Georgia" panose="02040502050405020303" pitchFamily="18" charset="0"/>
              </a:rPr>
              <a:t>(млн. руб.)</a:t>
            </a:r>
            <a:endParaRPr lang="ru-RU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2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15921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2400" dirty="0" smtClean="0">
                <a:latin typeface="Georgia" panose="02040502050405020303" pitchFamily="18" charset="0"/>
              </a:rPr>
              <a:t>на </a:t>
            </a:r>
            <a:r>
              <a:rPr lang="ru-RU" sz="2400" dirty="0">
                <a:latin typeface="Georgia" panose="02040502050405020303" pitchFamily="18" charset="0"/>
              </a:rPr>
              <a:t>душу </a:t>
            </a:r>
            <a:r>
              <a:rPr lang="ru-RU" sz="2400" dirty="0" smtClean="0">
                <a:latin typeface="Georgia" panose="02040502050405020303" pitchFamily="18" charset="0"/>
              </a:rPr>
              <a:t>населения (руб./чел.)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94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033458"/>
              </p:ext>
            </p:extLst>
          </p:nvPr>
        </p:nvGraphicFramePr>
        <p:xfrm>
          <a:off x="467544" y="1138410"/>
          <a:ext cx="8208910" cy="5341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1438" marR="91438" marT="45708" marB="45708" anchor="ctr" horzOverflow="overflow"/>
                </a:tc>
              </a:tr>
              <a:tr h="359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7 952 418,3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7 250 633,2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6 428 175,7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6 094 114,0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1 148 393,2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228 555,6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945 856,3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949 697,6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45 338,5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53 025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569 789,2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479 518,8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386 680,1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386 202,1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966 067,9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1 001 333,4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573 305,0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3 719 943,1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3 499 879,1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3 551 287,0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3 221 697,0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477 482,4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417 189,0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356 385,0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356 385,0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304 745,3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236 324,7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257 242,1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234 598,1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345 000,3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224 838,6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194 894,0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194 894,0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28 878,4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29 065,4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29 065,4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67 790,0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88 730,0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98 730,0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333 236,00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2000" dirty="0" smtClean="0">
                <a:latin typeface="Georgia" panose="02040502050405020303" pitchFamily="18" charset="0"/>
              </a:rPr>
              <a:t>в 2017-2020 годах </a:t>
            </a:r>
            <a:br>
              <a:rPr lang="ru-RU" altLang="ru-RU" sz="2000" dirty="0" smtClean="0">
                <a:latin typeface="Georgia" panose="02040502050405020303" pitchFamily="18" charset="0"/>
              </a:rPr>
            </a:br>
            <a:r>
              <a:rPr lang="ru-RU" altLang="ru-RU" sz="2000" dirty="0" smtClean="0">
                <a:latin typeface="Georgia" panose="02040502050405020303" pitchFamily="18" charset="0"/>
              </a:rPr>
              <a:t>по </a:t>
            </a:r>
            <a:r>
              <a:rPr lang="ru-RU" altLang="ru-RU" sz="2000" dirty="0">
                <a:latin typeface="Georgia" panose="02040502050405020303" pitchFamily="18" charset="0"/>
              </a:rPr>
              <a:t>разделам, </a:t>
            </a:r>
            <a:r>
              <a:rPr lang="ru-RU" altLang="ru-RU" sz="20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6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Структура расходов 2018 года </a:t>
            </a:r>
            <a:r>
              <a:rPr lang="ru-RU" sz="2000" dirty="0">
                <a:latin typeface="Georgia" panose="02040502050405020303" pitchFamily="18" charset="0"/>
              </a:rPr>
              <a:t>(млн</a:t>
            </a:r>
            <a:r>
              <a:rPr lang="ru-RU" sz="2000" dirty="0" smtClean="0">
                <a:latin typeface="Georgia" panose="02040502050405020303" pitchFamily="18" charset="0"/>
              </a:rPr>
              <a:t>. руб</a:t>
            </a:r>
            <a:r>
              <a:rPr lang="ru-RU" sz="20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47020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51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7617</TotalTime>
  <Words>1668</Words>
  <Application>Microsoft Office PowerPoint</Application>
  <PresentationFormat>Экран (4:3)</PresentationFormat>
  <Paragraphs>610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Основные параметры бюджета на 2018 год  и плановый период 2019 и 2020 годов</vt:lpstr>
      <vt:lpstr>Основные параметры бюджета городского округа  Домодедово на 2016-2020 гг. (тыс.руб.)</vt:lpstr>
      <vt:lpstr>Динамика доходов/расходов 2016 – 2020 гг. (млн.руб.)</vt:lpstr>
      <vt:lpstr>Динамика дефицита 2016 – 2020 гг. (млн.руб.)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2017-2020 гг. (млн. руб.)</vt:lpstr>
      <vt:lpstr>Удельный вес налоговых и неналоговых доходов на душу населения (руб./чел.)</vt:lpstr>
      <vt:lpstr>Расходы бюджета городского округа в 2017-2020 годах  по разделам, (тыс. руб.)</vt:lpstr>
      <vt:lpstr>Структура расходов 2018 года (млн. руб.)</vt:lpstr>
      <vt:lpstr>Общегосударственные вопросы</vt:lpstr>
      <vt:lpstr>НАЦИОНАЛЬНАЯ БЕЗОПАСНОСТЬ И ПРАВООХРАНИТЕЛЬНАЯ ДЕЯТЕЛЬНОСТЬ</vt:lpstr>
      <vt:lpstr>НАЦИОНАЛЬНАЯ ЭКОНОМИКА</vt:lpstr>
      <vt:lpstr>ЖИЛИЩНО-КОММУНАЛЬНОЕ ХОЗЯЙСТВО</vt:lpstr>
      <vt:lpstr>ОБРАЗОВАНИЕ</vt:lpstr>
      <vt:lpstr>КУЛЬТУРА, КИНЕМАТОГРАФИЯ</vt:lpstr>
      <vt:lpstr>СОЦИАЛЬНАЯ ПОЛИТИКА</vt:lpstr>
      <vt:lpstr>СРЕДСТВА МАССОВОЙ ИНФОРМАЦИИ</vt:lpstr>
      <vt:lpstr>Расходы на реализацию муниципальных программ в 2015-2020 гг. (млн. руб.)</vt:lpstr>
      <vt:lpstr>Расходы бюджета городского округа в 2017-2020 годах  по программам, (тыс. руб.)</vt:lpstr>
      <vt:lpstr>Источники формирования дорожного фонда в 2018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779</cp:revision>
  <cp:lastPrinted>2018-01-19T09:35:04Z</cp:lastPrinted>
  <dcterms:created xsi:type="dcterms:W3CDTF">2015-09-30T07:48:07Z</dcterms:created>
  <dcterms:modified xsi:type="dcterms:W3CDTF">2018-01-23T06:50:56Z</dcterms:modified>
</cp:coreProperties>
</file>