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charts/chart20.xml" ContentType="application/vnd.openxmlformats-officedocument.drawingml.chart+xml"/>
  <Override PartName="/ppt/drawings/drawing11.xml" ContentType="application/vnd.openxmlformats-officedocument.drawingml.chartshapes+xml"/>
  <Override PartName="/ppt/charts/chart21.xml" ContentType="application/vnd.openxmlformats-officedocument.drawingml.chart+xml"/>
  <Override PartName="/ppt/drawings/drawing12.xml" ContentType="application/vnd.openxmlformats-officedocument.drawingml.chartshapes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drawings/drawing15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7"/>
  </p:notesMasterIdLst>
  <p:sldIdLst>
    <p:sldId id="256" r:id="rId2"/>
    <p:sldId id="337" r:id="rId3"/>
    <p:sldId id="355" r:id="rId4"/>
    <p:sldId id="336" r:id="rId5"/>
    <p:sldId id="632" r:id="rId6"/>
    <p:sldId id="633" r:id="rId7"/>
    <p:sldId id="634" r:id="rId8"/>
    <p:sldId id="635" r:id="rId9"/>
    <p:sldId id="335" r:id="rId10"/>
    <p:sldId id="338" r:id="rId11"/>
    <p:sldId id="341" r:id="rId12"/>
    <p:sldId id="631" r:id="rId13"/>
    <p:sldId id="432" r:id="rId14"/>
    <p:sldId id="423" r:id="rId15"/>
    <p:sldId id="323" r:id="rId16"/>
    <p:sldId id="543" r:id="rId17"/>
    <p:sldId id="544" r:id="rId18"/>
    <p:sldId id="545" r:id="rId19"/>
    <p:sldId id="546" r:id="rId20"/>
    <p:sldId id="522" r:id="rId21"/>
    <p:sldId id="547" r:id="rId22"/>
    <p:sldId id="553" r:id="rId23"/>
    <p:sldId id="636" r:id="rId24"/>
    <p:sldId id="637" r:id="rId25"/>
    <p:sldId id="638" r:id="rId26"/>
    <p:sldId id="639" r:id="rId27"/>
    <p:sldId id="640" r:id="rId28"/>
    <p:sldId id="641" r:id="rId29"/>
    <p:sldId id="642" r:id="rId30"/>
    <p:sldId id="643" r:id="rId31"/>
    <p:sldId id="644" r:id="rId32"/>
    <p:sldId id="645" r:id="rId33"/>
    <p:sldId id="347" r:id="rId34"/>
    <p:sldId id="348" r:id="rId35"/>
    <p:sldId id="646" r:id="rId36"/>
    <p:sldId id="354" r:id="rId37"/>
    <p:sldId id="548" r:id="rId38"/>
    <p:sldId id="558" r:id="rId39"/>
    <p:sldId id="559" r:id="rId40"/>
    <p:sldId id="560" r:id="rId41"/>
    <p:sldId id="561" r:id="rId42"/>
    <p:sldId id="562" r:id="rId43"/>
    <p:sldId id="563" r:id="rId44"/>
    <p:sldId id="564" r:id="rId45"/>
    <p:sldId id="565" r:id="rId46"/>
    <p:sldId id="566" r:id="rId47"/>
    <p:sldId id="567" r:id="rId48"/>
    <p:sldId id="570" r:id="rId49"/>
    <p:sldId id="568" r:id="rId50"/>
    <p:sldId id="569" r:id="rId51"/>
    <p:sldId id="647" r:id="rId52"/>
    <p:sldId id="648" r:id="rId53"/>
    <p:sldId id="649" r:id="rId54"/>
    <p:sldId id="650" r:id="rId55"/>
    <p:sldId id="651" r:id="rId56"/>
    <p:sldId id="652" r:id="rId57"/>
    <p:sldId id="653" r:id="rId58"/>
    <p:sldId id="654" r:id="rId59"/>
    <p:sldId id="655" r:id="rId60"/>
    <p:sldId id="656" r:id="rId61"/>
    <p:sldId id="657" r:id="rId62"/>
    <p:sldId id="658" r:id="rId63"/>
    <p:sldId id="659" r:id="rId64"/>
    <p:sldId id="660" r:id="rId65"/>
    <p:sldId id="661" r:id="rId66"/>
    <p:sldId id="662" r:id="rId67"/>
    <p:sldId id="663" r:id="rId68"/>
    <p:sldId id="664" r:id="rId69"/>
    <p:sldId id="665" r:id="rId70"/>
    <p:sldId id="666" r:id="rId71"/>
    <p:sldId id="667" r:id="rId72"/>
    <p:sldId id="668" r:id="rId73"/>
    <p:sldId id="669" r:id="rId74"/>
    <p:sldId id="670" r:id="rId75"/>
    <p:sldId id="671" r:id="rId76"/>
    <p:sldId id="672" r:id="rId77"/>
    <p:sldId id="673" r:id="rId78"/>
    <p:sldId id="674" r:id="rId79"/>
    <p:sldId id="675" r:id="rId80"/>
    <p:sldId id="676" r:id="rId81"/>
    <p:sldId id="677" r:id="rId82"/>
    <p:sldId id="678" r:id="rId83"/>
    <p:sldId id="679" r:id="rId84"/>
    <p:sldId id="680" r:id="rId85"/>
    <p:sldId id="681" r:id="rId86"/>
    <p:sldId id="682" r:id="rId87"/>
    <p:sldId id="683" r:id="rId88"/>
    <p:sldId id="684" r:id="rId89"/>
    <p:sldId id="685" r:id="rId90"/>
    <p:sldId id="686" r:id="rId91"/>
    <p:sldId id="687" r:id="rId92"/>
    <p:sldId id="688" r:id="rId93"/>
    <p:sldId id="689" r:id="rId94"/>
    <p:sldId id="690" r:id="rId95"/>
    <p:sldId id="691" r:id="rId96"/>
    <p:sldId id="692" r:id="rId97"/>
    <p:sldId id="693" r:id="rId98"/>
    <p:sldId id="694" r:id="rId99"/>
    <p:sldId id="695" r:id="rId100"/>
    <p:sldId id="696" r:id="rId101"/>
    <p:sldId id="697" r:id="rId102"/>
    <p:sldId id="698" r:id="rId103"/>
    <p:sldId id="699" r:id="rId104"/>
    <p:sldId id="700" r:id="rId105"/>
    <p:sldId id="701" r:id="rId106"/>
    <p:sldId id="702" r:id="rId107"/>
    <p:sldId id="703" r:id="rId108"/>
    <p:sldId id="704" r:id="rId109"/>
    <p:sldId id="705" r:id="rId110"/>
    <p:sldId id="706" r:id="rId111"/>
    <p:sldId id="707" r:id="rId112"/>
    <p:sldId id="708" r:id="rId113"/>
    <p:sldId id="709" r:id="rId114"/>
    <p:sldId id="710" r:id="rId115"/>
    <p:sldId id="711" r:id="rId116"/>
    <p:sldId id="712" r:id="rId117"/>
    <p:sldId id="713" r:id="rId118"/>
    <p:sldId id="714" r:id="rId119"/>
    <p:sldId id="715" r:id="rId120"/>
    <p:sldId id="716" r:id="rId121"/>
    <p:sldId id="717" r:id="rId122"/>
    <p:sldId id="718" r:id="rId123"/>
    <p:sldId id="719" r:id="rId124"/>
    <p:sldId id="720" r:id="rId125"/>
    <p:sldId id="721" r:id="rId126"/>
    <p:sldId id="722" r:id="rId127"/>
    <p:sldId id="723" r:id="rId128"/>
    <p:sldId id="724" r:id="rId129"/>
    <p:sldId id="725" r:id="rId130"/>
    <p:sldId id="726" r:id="rId131"/>
    <p:sldId id="727" r:id="rId132"/>
    <p:sldId id="728" r:id="rId133"/>
    <p:sldId id="729" r:id="rId134"/>
    <p:sldId id="730" r:id="rId135"/>
    <p:sldId id="731" r:id="rId136"/>
    <p:sldId id="732" r:id="rId137"/>
    <p:sldId id="733" r:id="rId138"/>
    <p:sldId id="734" r:id="rId139"/>
    <p:sldId id="735" r:id="rId140"/>
    <p:sldId id="736" r:id="rId141"/>
    <p:sldId id="737" r:id="rId142"/>
    <p:sldId id="738" r:id="rId143"/>
    <p:sldId id="739" r:id="rId144"/>
    <p:sldId id="626" r:id="rId145"/>
    <p:sldId id="627" r:id="rId146"/>
    <p:sldId id="628" r:id="rId147"/>
    <p:sldId id="629" r:id="rId148"/>
    <p:sldId id="630" r:id="rId149"/>
    <p:sldId id="571" r:id="rId150"/>
    <p:sldId id="572" r:id="rId151"/>
    <p:sldId id="430" r:id="rId152"/>
    <p:sldId id="431" r:id="rId153"/>
    <p:sldId id="541" r:id="rId154"/>
    <p:sldId id="542" r:id="rId155"/>
    <p:sldId id="339" r:id="rId156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6" d="100"/>
          <a:sy n="116" d="100"/>
        </p:scale>
        <p:origin x="81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583821841145878E-3"/>
                  <c:y val="-0.249208210872192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73887432986748E-2"/>
                  <c:y val="-0.239437410994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99223179995251E-3"/>
                  <c:y val="-0.25124986112654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6007099429039474E-3"/>
                  <c:y val="-0.279243173317442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год
 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37.9</c:v>
                </c:pt>
                <c:pt idx="1">
                  <c:v>35.700000000000003</c:v>
                </c:pt>
                <c:pt idx="2">
                  <c:v>38.200000000000003</c:v>
                </c:pt>
                <c:pt idx="3">
                  <c:v>42.8</c:v>
                </c:pt>
                <c:pt idx="4">
                  <c:v>48.9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5544216"/>
        <c:axId val="265547744"/>
        <c:axId val="0"/>
      </c:bar3DChart>
      <c:catAx>
        <c:axId val="265544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7744"/>
        <c:crossesAt val="0"/>
        <c:auto val="1"/>
        <c:lblAlgn val="ctr"/>
        <c:lblOffset val="100"/>
        <c:tickLblSkip val="1"/>
        <c:noMultiLvlLbl val="0"/>
      </c:catAx>
      <c:valAx>
        <c:axId val="265547744"/>
        <c:scaling>
          <c:orientation val="minMax"/>
          <c:max val="60"/>
          <c:min val="2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4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1"/>
          <c:y val="0.22035205964769347"/>
          <c:w val="0.22707123253666259"/>
          <c:h val="0.779647940352306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28"/>
                  <c:y val="-1.44193083484551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033-4304-88F9-CDE977EB63C5}"/>
                </c:ex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6876683840684367"/>
                  <c:y val="-0.1252204616153760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033-4304-88F9-CDE977EB63C5}"/>
                </c:ext>
                <c:ext xmlns:c15="http://schemas.microsoft.com/office/drawing/2012/chart" uri="{CE6537A1-D6FC-4f65-9D91-7224C49458BB}">
                  <c15:layout>
                    <c:manualLayout>
                      <c:w val="0.21309897557716392"/>
                      <c:h val="0.3252539776147078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5466</c:v>
                </c:pt>
                <c:pt idx="1">
                  <c:v>884.2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7443402021353505"/>
                  <c:y val="-0.2315630865576339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4820746412791742"/>
                  <c:y val="-0.222576867410470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365489779388234"/>
                  <c:y val="-5.3607057358923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8477564696040411"/>
                  <c:y val="0.16483499550278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4205263992509857"/>
                  <c:y val="6.077330829299018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9755218421785662"/>
                  <c:y val="-8.67735273566095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23060622088689017"/>
                  <c:y val="-0.248292587373332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3F1-4BBF-987D-B25A472ACD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1858</c:v>
                </c:pt>
                <c:pt idx="1">
                  <c:v>115</c:v>
                </c:pt>
                <c:pt idx="2">
                  <c:v>1085</c:v>
                </c:pt>
                <c:pt idx="3">
                  <c:v>110</c:v>
                </c:pt>
                <c:pt idx="4">
                  <c:v>270</c:v>
                </c:pt>
                <c:pt idx="5">
                  <c:v>1650</c:v>
                </c:pt>
                <c:pt idx="6">
                  <c:v>340</c:v>
                </c:pt>
                <c:pt idx="7">
                  <c:v>44.1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0.24732177746533898"/>
                  <c:y val="-0.620032633306784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6589430676285009"/>
                  <c:y val="0.2172045437830850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25984672680047044"/>
                  <c:y val="-4.792307896931592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0.14826429726199006"/>
                      <c:h val="0.142337471110408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28189384608606705"/>
                  <c:y val="-0.18116042661926451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33,9%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1.942061514237876E-2"/>
                  <c:y val="0.664156447405687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4623521237103912"/>
                  <c:y val="-0.114653536148565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0.12196848817564333"/>
                      <c:h val="0.13985339657096005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0.29116199246782565"/>
                  <c:y val="-0.34436552005917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3F1-4BBF-987D-B25A472ACD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Аренда земли</c:v>
                </c:pt>
                <c:pt idx="1">
                  <c:v>Аренда помещений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Прочее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416</c:v>
                </c:pt>
                <c:pt idx="1">
                  <c:v>60</c:v>
                </c:pt>
                <c:pt idx="2">
                  <c:v>25</c:v>
                </c:pt>
                <c:pt idx="3">
                  <c:v>70</c:v>
                </c:pt>
                <c:pt idx="4">
                  <c:v>205</c:v>
                </c:pt>
                <c:pt idx="5">
                  <c:v>108.2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 formatCode="#,##0.00">
                  <c:v>1563.1</c:v>
                </c:pt>
                <c:pt idx="1">
                  <c:v>1766.2</c:v>
                </c:pt>
                <c:pt idx="2">
                  <c:v>1858</c:v>
                </c:pt>
                <c:pt idx="3">
                  <c:v>2038</c:v>
                </c:pt>
                <c:pt idx="4">
                  <c:v>2218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 formatCode="General">
                  <c:v>109.6</c:v>
                </c:pt>
                <c:pt idx="1">
                  <c:v>563.79999999999995</c:v>
                </c:pt>
                <c:pt idx="2">
                  <c:v>512.70000000000005</c:v>
                </c:pt>
                <c:pt idx="3">
                  <c:v>497.7</c:v>
                </c:pt>
                <c:pt idx="4">
                  <c:v>466.7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 formatCode="General">
                  <c:v>782.2</c:v>
                </c:pt>
                <c:pt idx="1">
                  <c:v>1950</c:v>
                </c:pt>
                <c:pt idx="2">
                  <c:v>2260</c:v>
                </c:pt>
                <c:pt idx="3">
                  <c:v>2330</c:v>
                </c:pt>
                <c:pt idx="4">
                  <c:v>2320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 formatCode="#,##0.00">
                  <c:v>1583.3</c:v>
                </c:pt>
                <c:pt idx="1">
                  <c:v>933</c:v>
                </c:pt>
                <c:pt idx="2">
                  <c:v>1195</c:v>
                </c:pt>
                <c:pt idx="3">
                  <c:v>1425</c:v>
                </c:pt>
                <c:pt idx="4">
                  <c:v>1610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 formatCode="General">
                  <c:v>547.79999999999995</c:v>
                </c:pt>
                <c:pt idx="1">
                  <c:v>397.3</c:v>
                </c:pt>
                <c:pt idx="2">
                  <c:v>300</c:v>
                </c:pt>
                <c:pt idx="3">
                  <c:v>130</c:v>
                </c:pt>
                <c:pt idx="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 formatCode="General">
                  <c:v>215.5</c:v>
                </c:pt>
                <c:pt idx="1">
                  <c:v>103.2</c:v>
                </c:pt>
                <c:pt idx="2">
                  <c:v>115</c:v>
                </c:pt>
                <c:pt idx="3">
                  <c:v>125.3</c:v>
                </c:pt>
                <c:pt idx="4">
                  <c:v>132.6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2989390378797E-2"/>
                  <c:y val="-9.12745806021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 formatCode="General">
                  <c:v>498.1</c:v>
                </c:pt>
                <c:pt idx="1">
                  <c:v>143.6</c:v>
                </c:pt>
                <c:pt idx="2">
                  <c:v>109.5</c:v>
                </c:pt>
                <c:pt idx="3" formatCode="0.0">
                  <c:v>116.1</c:v>
                </c:pt>
                <c:pt idx="4" formatCode="0.0">
                  <c:v>68.3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899768"/>
        <c:axId val="491898200"/>
        <c:axId val="0"/>
      </c:bar3DChart>
      <c:catAx>
        <c:axId val="491899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8200"/>
        <c:crosses val="autoZero"/>
        <c:auto val="1"/>
        <c:lblAlgn val="ctr"/>
        <c:lblOffset val="100"/>
        <c:noMultiLvlLbl val="0"/>
      </c:catAx>
      <c:valAx>
        <c:axId val="49189820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9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24758</c:v>
                </c:pt>
                <c:pt idx="1">
                  <c:v>26702.1</c:v>
                </c:pt>
                <c:pt idx="2">
                  <c:v>39946.1</c:v>
                </c:pt>
                <c:pt idx="3">
                  <c:v>13269</c:v>
                </c:pt>
                <c:pt idx="4">
                  <c:v>28231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8501864"/>
        <c:axId val="265543824"/>
      </c:barChart>
      <c:catAx>
        <c:axId val="488501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5543824"/>
        <c:crosses val="autoZero"/>
        <c:auto val="1"/>
        <c:lblAlgn val="ctr"/>
        <c:lblOffset val="100"/>
        <c:noMultiLvlLbl val="0"/>
      </c:catAx>
      <c:valAx>
        <c:axId val="265543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8501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654.1</c:v>
                </c:pt>
                <c:pt idx="1">
                  <c:v>2117.5</c:v>
                </c:pt>
                <c:pt idx="2">
                  <c:v>3071.3</c:v>
                </c:pt>
                <c:pt idx="3">
                  <c:v>2501.8000000000002</c:v>
                </c:pt>
                <c:pt idx="4">
                  <c:v>1444.4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2946.2</c:v>
                </c:pt>
                <c:pt idx="1">
                  <c:v>3297.4</c:v>
                </c:pt>
                <c:pt idx="2">
                  <c:v>3581.5</c:v>
                </c:pt>
                <c:pt idx="3">
                  <c:v>3615.4</c:v>
                </c:pt>
                <c:pt idx="4">
                  <c:v>3577.3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0.1</c:v>
                </c:pt>
                <c:pt idx="1">
                  <c:v>27.1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2EFC-462B-A098-E39074A69F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131.30000000000001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4784152"/>
        <c:axId val="494785328"/>
        <c:axId val="0"/>
      </c:bar3DChart>
      <c:catAx>
        <c:axId val="494784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4785328"/>
        <c:crosses val="autoZero"/>
        <c:auto val="1"/>
        <c:lblAlgn val="ctr"/>
        <c:lblOffset val="100"/>
        <c:noMultiLvlLbl val="0"/>
      </c:catAx>
      <c:valAx>
        <c:axId val="4947853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4784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11"/>
          <c:y val="0.17051614148135588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283166392817953"/>
                  <c:y val="0.1550873002414936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B7-431B-B302-9CF72CD53D88}"/>
                </c:ex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595406065992668"/>
                  <c:y val="1.54518649974564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3171536008669602"/>
                  <c:y val="-0.136805157614066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9416519509528182"/>
                  <c:y val="-0.1975385410392997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508029809553323"/>
                  <c:y val="-0.28775457697682716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Охрана окружающей среды</a:t>
                    </a:r>
                  </a:p>
                  <a:p>
                    <a:r>
                      <a:rPr lang="ru-RU" baseline="0" dirty="0" smtClean="0"/>
                      <a:t>21,4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0%</a:t>
                    </a:r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0331400799521302"/>
                  <c:y val="-8.235470181675720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2628495712951972"/>
                  <c:y val="-0.1610307188090212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27998070877115017"/>
                  <c:y val="7.57324478566708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9.0927762412363541E-2"/>
                  <c:y val="0.195896727848952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9.7677987046273618E-2"/>
                  <c:y val="0.194764726433904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1588.1</c:v>
                </c:pt>
                <c:pt idx="1">
                  <c:v>102.3</c:v>
                </c:pt>
                <c:pt idx="2">
                  <c:v>981.5</c:v>
                </c:pt>
                <c:pt idx="3">
                  <c:v>1692.8</c:v>
                </c:pt>
                <c:pt idx="4">
                  <c:v>21.3</c:v>
                </c:pt>
                <c:pt idx="5">
                  <c:v>6465.3</c:v>
                </c:pt>
                <c:pt idx="6">
                  <c:v>764.3</c:v>
                </c:pt>
                <c:pt idx="7">
                  <c:v>202.5</c:v>
                </c:pt>
                <c:pt idx="8">
                  <c:v>1583.8</c:v>
                </c:pt>
                <c:pt idx="9">
                  <c:v>66</c:v>
                </c:pt>
                <c:pt idx="10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9971875105664588"/>
                  <c:y val="8.531380987357360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0% </a:t>
                    </a:r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095276853296493"/>
                  <c:y val="-0.214401378765184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2896634673442082"/>
                  <c:y val="-0.224177244606989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2309682982084117"/>
                  <c:y val="0.182700296685569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37152115948469494"/>
                  <c:y val="-0.10994634554284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4.9000000000000004</c:v>
                </c:pt>
                <c:pt idx="1">
                  <c:v>13.7</c:v>
                </c:pt>
                <c:pt idx="2">
                  <c:v>519.29999999999995</c:v>
                </c:pt>
                <c:pt idx="3">
                  <c:v>46.9</c:v>
                </c:pt>
                <c:pt idx="4">
                  <c:v>7</c:v>
                </c:pt>
                <c:pt idx="5">
                  <c:v>996.3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317324956725239"/>
                  <c:y val="-0.198497785960290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323966691872946"/>
                  <c:y val="-8.81846461504277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26548230005507156"/>
                  <c:y val="-0.140901672300961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Гражданская оборона</c:v>
                </c:pt>
                <c:pt idx="2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31.9</c:v>
                </c:pt>
                <c:pt idx="1">
                  <c:v>5.6</c:v>
                </c:pt>
                <c:pt idx="2">
                  <c:v>64.8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4,6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9491186299420857"/>
                  <c:y val="3.7526858717825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4033617496573376"/>
                  <c:y val="-3.86003210045220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35769270055112179"/>
                  <c:y val="-0.206608249201625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2.4850649333040462E-2"/>
                  <c:y val="-0.1912314116398414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4.5999999999999996</c:v>
                </c:pt>
                <c:pt idx="1">
                  <c:v>157.9</c:v>
                </c:pt>
                <c:pt idx="2">
                  <c:v>788.3</c:v>
                </c:pt>
                <c:pt idx="3">
                  <c:v>0</c:v>
                </c:pt>
                <c:pt idx="4">
                  <c:v>20</c:v>
                </c:pt>
                <c:pt idx="5">
                  <c:v>10.7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73900869988806"/>
          <c:y val="9.4004939622093275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654386692076641E-3"/>
                  <c:y val="-0.17105588695273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751448022869254E-2"/>
                  <c:y val="-0.210201644261748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0276860263388915E-3"/>
                  <c:y val="-0.28112026014203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0497231076888892E-2"/>
                  <c:y val="-0.31030526522694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399887192021401E-2"/>
                  <c:y val="-0.36700815294027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год 
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75674.600000000006</c:v>
                </c:pt>
                <c:pt idx="1">
                  <c:v>81878</c:v>
                </c:pt>
                <c:pt idx="2">
                  <c:v>88631.3</c:v>
                </c:pt>
                <c:pt idx="3">
                  <c:v>95413.1</c:v>
                </c:pt>
                <c:pt idx="4">
                  <c:v>102287.1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5546568"/>
        <c:axId val="265540688"/>
        <c:axId val="0"/>
      </c:bar3DChart>
      <c:catAx>
        <c:axId val="265546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0688"/>
        <c:crosses val="autoZero"/>
        <c:auto val="1"/>
        <c:lblAlgn val="ctr"/>
        <c:lblOffset val="100"/>
        <c:noMultiLvlLbl val="0"/>
      </c:catAx>
      <c:valAx>
        <c:axId val="265540688"/>
        <c:scaling>
          <c:orientation val="minMax"/>
          <c:max val="108000"/>
          <c:min val="6000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6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38"/>
          <c:y val="0.39677929244655613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3704471837096872"/>
                  <c:y val="-0.2318257890634817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</a:t>
                    </a:r>
                    <a:r>
                      <a:rPr lang="ru-RU" b="0" dirty="0" smtClean="0"/>
                      <a:t>67,7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30261199179890647"/>
                  <c:y val="0.2394241969644982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0оммунальное </a:t>
                    </a:r>
                    <a:r>
                      <a:rPr lang="ru-RU" dirty="0"/>
                      <a:t>хозяйство
180,3 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C6-4F59-9A81-3012AD240F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2109825141426045"/>
                  <c:y val="-0.4046290233913632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200" dirty="0"/>
                      <a:t>Благоустройство</a:t>
                    </a:r>
                    <a:r>
                      <a:rPr lang="ru-RU" dirty="0"/>
                      <a:t>
1 </a:t>
                    </a:r>
                    <a:r>
                      <a:rPr lang="ru-RU" dirty="0" smtClean="0"/>
                      <a:t>343,5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79%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739945757264213"/>
                  <c:y val="-0.2236762908198916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101,3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7%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  <c:pt idx="3">
                  <c:v>Другие вопросы</c:v>
                </c:pt>
              </c:strCache>
            </c:strRef>
          </c:cat>
          <c:val>
            <c:numRef>
              <c:f>Лист1!$B$2:$B$5</c:f>
              <c:numCache>
                <c:formatCode>#,##0.0_ ;[Red]\-#,##0.0\ </c:formatCode>
                <c:ptCount val="4"/>
                <c:pt idx="0">
                  <c:v>67.7</c:v>
                </c:pt>
                <c:pt idx="1">
                  <c:v>180.3</c:v>
                </c:pt>
                <c:pt idx="2">
                  <c:v>1343.5</c:v>
                </c:pt>
                <c:pt idx="3">
                  <c:v>101.3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954527102646417"/>
                  <c:y val="-0.447852341038015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7322192515127164"/>
                  <c:y val="-0.1715065616797900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Другие </a:t>
                    </a:r>
                    <a:r>
                      <a:rPr lang="ru-RU" dirty="0"/>
                      <a:t>вопросы в области охраны окружающей среды
1,2 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655717417578154"/>
                      <c:h val="0.3403427313521293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Охрана объектов растительного и животного мира  и среды их обитания
</c:v>
                </c:pt>
                <c:pt idx="1">
                  <c:v>Другие вопросы в области охраны окружающей среды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20.100000000000001</c:v>
                </c:pt>
                <c:pt idx="1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340707318184398"/>
                  <c:y val="0.264740068156427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1 647,7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25%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0754604169232049"/>
                  <c:y val="-3.08539891362028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297010311660147"/>
                  <c:y val="0.10942407159513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7141754019017261"/>
                  <c:y val="-0.171060829475270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6062128767"/>
                      <c:h val="0.287905201552209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8321119851965831"/>
                  <c:y val="-0.193156383912473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1672.6</c:v>
                </c:pt>
                <c:pt idx="1">
                  <c:v>4180.2</c:v>
                </c:pt>
                <c:pt idx="2">
                  <c:v>444.1</c:v>
                </c:pt>
                <c:pt idx="3">
                  <c:v>66.3</c:v>
                </c:pt>
                <c:pt idx="4">
                  <c:v>102.1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277537820745285"/>
                  <c:y val="-0.215418628273581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5584746349"/>
                      <c:h val="0.4885990480339103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3981789677502299"/>
                  <c:y val="-0.146826403045136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655718022945041"/>
                      <c:h val="0.414163719586768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732.9</c:v>
                </c:pt>
                <c:pt idx="1">
                  <c:v>31.4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561726657443668"/>
                  <c:y val="-0.1406094077919618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  <a:r>
                      <a:rPr lang="ru-RU" b="0" dirty="0"/>
                      <a:t>
</a:t>
                    </a:r>
                    <a:r>
                      <a:rPr lang="ru-RU" b="1" dirty="0" smtClean="0"/>
                      <a:t>17,0</a:t>
                    </a:r>
                    <a:r>
                      <a:rPr lang="ru-RU" b="0" dirty="0" smtClean="0"/>
                      <a:t>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5586077025300191"/>
                  <c:y val="-2.839474224038628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Социальное обеспечение населения
</a:t>
                    </a:r>
                    <a:r>
                      <a:rPr lang="ru-RU" dirty="0" smtClean="0"/>
                      <a:t>51,8 </a:t>
                    </a:r>
                    <a:r>
                      <a:rPr lang="ru-RU" dirty="0"/>
                      <a:t>
25%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C6-4F59-9A81-3012AD240F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49.2</c:v>
                </c:pt>
                <c:pt idx="2">
                  <c:v>133.69999999999999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3"/>
          <c:y val="0.16648005537769317"/>
          <c:w val="0.46861742542750134"/>
          <c:h val="0.808933266674073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37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1 583,8</a:t>
                    </a:r>
                    <a:r>
                      <a:rPr lang="ru-RU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ru-RU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604.79999999999995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154872190551713"/>
                  <c:y val="-0.229759894036497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7D2-4E09-9D4B-9976DBA28F04}"/>
                </c:ex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498794221641021"/>
                  <c:y val="-0.10985998165019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D2-4E09-9D4B-9976DBA28F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18.2</c:v>
                </c:pt>
                <c:pt idx="1">
                  <c:v>47.8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9056.42</c:v>
                </c:pt>
                <c:pt idx="1">
                  <c:v>11956.15</c:v>
                </c:pt>
                <c:pt idx="2">
                  <c:v>13378.7</c:v>
                </c:pt>
                <c:pt idx="3">
                  <c:v>12685.82</c:v>
                </c:pt>
                <c:pt idx="4">
                  <c:v>11040.35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52.08</c:v>
                </c:pt>
                <c:pt idx="1">
                  <c:v>63.85</c:v>
                </c:pt>
                <c:pt idx="2">
                  <c:v>179.21</c:v>
                </c:pt>
                <c:pt idx="3">
                  <c:v>443.44</c:v>
                </c:pt>
                <c:pt idx="4">
                  <c:v>697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5516144"/>
        <c:axId val="495512224"/>
        <c:axId val="0"/>
      </c:bar3DChart>
      <c:catAx>
        <c:axId val="49551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5512224"/>
        <c:crosses val="autoZero"/>
        <c:auto val="1"/>
        <c:lblAlgn val="ctr"/>
        <c:lblOffset val="100"/>
        <c:noMultiLvlLbl val="0"/>
      </c:catAx>
      <c:valAx>
        <c:axId val="4955122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5516144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690607192512591E-2"/>
                  <c:y val="-0.410285583022651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198383566874445E-2"/>
                      <c:h val="6.1006427336853269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9597811677882606E-3"/>
                  <c:y val="-0.34165397833756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727907255180923E-2"/>
                  <c:y val="-0.388930146195049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508184096049738E-2"/>
                  <c:y val="-0.434594015965439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 год 
прогноз</c:v>
                </c:pt>
                <c:pt idx="4">
                  <c:v>2025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350</c:v>
                </c:pt>
                <c:pt idx="1">
                  <c:v>470</c:v>
                </c:pt>
                <c:pt idx="2">
                  <c:v>377.8</c:v>
                </c:pt>
                <c:pt idx="3">
                  <c:v>422.9</c:v>
                </c:pt>
                <c:pt idx="4">
                  <c:v>490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5545784"/>
        <c:axId val="265546176"/>
        <c:axId val="0"/>
      </c:bar3DChart>
      <c:catAx>
        <c:axId val="265545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6176"/>
        <c:crosses val="autoZero"/>
        <c:auto val="1"/>
        <c:lblAlgn val="ctr"/>
        <c:lblOffset val="100"/>
        <c:noMultiLvlLbl val="0"/>
      </c:catAx>
      <c:valAx>
        <c:axId val="265546176"/>
        <c:scaling>
          <c:orientation val="minMax"/>
          <c:max val="6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5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135701606661E-2"/>
                  <c:y val="-0.2850636254091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7633815506453719E-3"/>
                  <c:y val="-0.30207263295531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2513116599890572E-3"/>
                  <c:y val="-0.315546776853853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68642580539012E-2"/>
                  <c:y val="-0.342495064650936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259289875105008E-3"/>
                  <c:y val="-0.364480015041063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 год 
прогноз</c:v>
                </c:pt>
                <c:pt idx="3">
                  <c:v>2024 год 
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45.87</c:v>
                </c:pt>
                <c:pt idx="1">
                  <c:v>47.83</c:v>
                </c:pt>
                <c:pt idx="2">
                  <c:v>49.2</c:v>
                </c:pt>
                <c:pt idx="3">
                  <c:v>50.68</c:v>
                </c:pt>
                <c:pt idx="4">
                  <c:v>52.31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5548136"/>
        <c:axId val="265541080"/>
        <c:axId val="0"/>
      </c:bar3DChart>
      <c:catAx>
        <c:axId val="265548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1080"/>
        <c:crosses val="autoZero"/>
        <c:auto val="1"/>
        <c:lblAlgn val="ctr"/>
        <c:lblOffset val="100"/>
        <c:noMultiLvlLbl val="0"/>
      </c:catAx>
      <c:valAx>
        <c:axId val="265541080"/>
        <c:scaling>
          <c:orientation val="minMax"/>
          <c:max val="6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8136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160119944021055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\ ##0.0">
                  <c:v>9044.1</c:v>
                </c:pt>
                <c:pt idx="1">
                  <c:v>8598.6</c:v>
                </c:pt>
                <c:pt idx="2" formatCode="#\ ##0.0">
                  <c:v>9052.5</c:v>
                </c:pt>
                <c:pt idx="3" formatCode="#\ ##0.0">
                  <c:v>11193.8</c:v>
                </c:pt>
                <c:pt idx="4" formatCode="#\ ##0.0">
                  <c:v>13007.9</c:v>
                </c:pt>
                <c:pt idx="5" formatCode="#\ ##0.0">
                  <c:v>12779.3</c:v>
                </c:pt>
                <c:pt idx="6" formatCode="#\ ##0.0">
                  <c:v>11937.4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6071982340126348E-2"/>
                  <c:y val="-1.6244540080341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 formatCode="#\ ##0.0">
                  <c:v>9365</c:v>
                </c:pt>
                <c:pt idx="1">
                  <c:v>8139.5</c:v>
                </c:pt>
                <c:pt idx="2" formatCode="#\ ##0.0">
                  <c:v>9108.5</c:v>
                </c:pt>
                <c:pt idx="3" formatCode="#\ ##0.0">
                  <c:v>12020</c:v>
                </c:pt>
                <c:pt idx="4" formatCode="#\ ##0.0">
                  <c:v>13557.9</c:v>
                </c:pt>
                <c:pt idx="5" formatCode="#\ ##0.0">
                  <c:v>13129.3</c:v>
                </c:pt>
                <c:pt idx="6" formatCode="#\ ##0.0">
                  <c:v>11737.4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99079503795309E-2"/>
                  <c:y val="2.0886385430858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480336063828168E-2"/>
                  <c:y val="2.320666855729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-320.89999999999964</c:v>
                </c:pt>
                <c:pt idx="1">
                  <c:v>459.10000000000036</c:v>
                </c:pt>
                <c:pt idx="2">
                  <c:v>-56</c:v>
                </c:pt>
                <c:pt idx="3">
                  <c:v>-826.20000000000073</c:v>
                </c:pt>
                <c:pt idx="4">
                  <c:v>-550</c:v>
                </c:pt>
                <c:pt idx="5">
                  <c:v>-350</c:v>
                </c:pt>
                <c:pt idx="6">
                  <c:v>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894280"/>
        <c:axId val="491895848"/>
        <c:axId val="0"/>
      </c:bar3DChart>
      <c:catAx>
        <c:axId val="491894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5848"/>
        <c:crossesAt val="0"/>
        <c:auto val="1"/>
        <c:lblAlgn val="ctr"/>
        <c:lblOffset val="100"/>
        <c:noMultiLvlLbl val="0"/>
      </c:catAx>
      <c:valAx>
        <c:axId val="491895848"/>
        <c:scaling>
          <c:orientation val="minMax"/>
          <c:max val="140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4280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109102853709423E-2"/>
                  <c:y val="-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018625739667476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 formatCode="General">
                  <c:v>8598.6</c:v>
                </c:pt>
                <c:pt idx="1">
                  <c:v>9052.5</c:v>
                </c:pt>
                <c:pt idx="2">
                  <c:v>11193.8</c:v>
                </c:pt>
                <c:pt idx="3">
                  <c:v>13007.9</c:v>
                </c:pt>
                <c:pt idx="4">
                  <c:v>12779.3</c:v>
                </c:pt>
                <c:pt idx="5">
                  <c:v>11937.4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8711214994143395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Лист1!$C$2:$C$7</c:f>
              <c:numCache>
                <c:formatCode>#\ ##0.0</c:formatCode>
                <c:ptCount val="6"/>
                <c:pt idx="0" formatCode="General">
                  <c:v>8139.5</c:v>
                </c:pt>
                <c:pt idx="1">
                  <c:v>9108.5</c:v>
                </c:pt>
                <c:pt idx="2">
                  <c:v>12020</c:v>
                </c:pt>
                <c:pt idx="3">
                  <c:v>13557.9</c:v>
                </c:pt>
                <c:pt idx="4">
                  <c:v>13129.3</c:v>
                </c:pt>
                <c:pt idx="5">
                  <c:v>11737.4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Лист1!$D$2:$D$7</c:f>
              <c:numCache>
                <c:formatCode>#\ ##0.0</c:formatCode>
                <c:ptCount val="6"/>
                <c:pt idx="0">
                  <c:v>459.10000000000036</c:v>
                </c:pt>
                <c:pt idx="1">
                  <c:v>-56</c:v>
                </c:pt>
                <c:pt idx="2">
                  <c:v>-826.20000000000073</c:v>
                </c:pt>
                <c:pt idx="3">
                  <c:v>-550</c:v>
                </c:pt>
                <c:pt idx="4">
                  <c:v>-350</c:v>
                </c:pt>
                <c:pt idx="5">
                  <c:v>200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024154049108554E-2"/>
                  <c:y val="6.9619457487178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680.3</c:v>
                </c:pt>
                <c:pt idx="1">
                  <c:v>649.9</c:v>
                </c:pt>
                <c:pt idx="2">
                  <c:v>1149.9000000000001</c:v>
                </c:pt>
                <c:pt idx="3">
                  <c:v>1579.9</c:v>
                </c:pt>
                <c:pt idx="4">
                  <c:v>1784</c:v>
                </c:pt>
                <c:pt idx="5">
                  <c:v>1584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893888"/>
        <c:axId val="491894672"/>
        <c:axId val="0"/>
      </c:bar3DChart>
      <c:catAx>
        <c:axId val="49189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4672"/>
        <c:crossesAt val="0"/>
        <c:auto val="1"/>
        <c:lblAlgn val="ctr"/>
        <c:lblOffset val="100"/>
        <c:noMultiLvlLbl val="0"/>
      </c:catAx>
      <c:valAx>
        <c:axId val="491894672"/>
        <c:scaling>
          <c:orientation val="minMax"/>
          <c:max val="14000"/>
          <c:min val="-6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3888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01.01.2024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3302481287061338"/>
                  <c:y val="2.525452047542599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r>
                      <a:rPr lang="ru-RU" b="0" dirty="0"/>
                      <a:t>Муниципальные гарантии
 145,9
9%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B13-49BF-987A-43905EE8ADB0}"/>
                </c:ex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839506172839505"/>
                  <c:y val="-5.19115052225361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13-49BF-987A-43905EE8ADB0}"/>
                </c:ex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145.9</c:v>
                </c:pt>
                <c:pt idx="1">
                  <c:v>1324.1</c:v>
                </c:pt>
                <c:pt idx="2">
                  <c:v>109.9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31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5299.6</c:v>
                </c:pt>
                <c:pt idx="1">
                  <c:v>5857.1</c:v>
                </c:pt>
                <c:pt idx="2">
                  <c:v>6350.2</c:v>
                </c:pt>
                <c:pt idx="3">
                  <c:v>6662.1</c:v>
                </c:pt>
                <c:pt idx="4">
                  <c:v>6915.6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3752.8</c:v>
                </c:pt>
                <c:pt idx="1">
                  <c:v>5336.7</c:v>
                </c:pt>
                <c:pt idx="2">
                  <c:v>6657.7</c:v>
                </c:pt>
                <c:pt idx="3">
                  <c:v>6117.2</c:v>
                </c:pt>
                <c:pt idx="4">
                  <c:v>5021.8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893496"/>
        <c:axId val="491899376"/>
        <c:axId val="0"/>
      </c:bar3DChart>
      <c:catAx>
        <c:axId val="491893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9376"/>
        <c:crosses val="autoZero"/>
        <c:auto val="1"/>
        <c:lblAlgn val="ctr"/>
        <c:lblOffset val="100"/>
        <c:noMultiLvlLbl val="0"/>
      </c:catAx>
      <c:valAx>
        <c:axId val="491899376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3496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2"/>
          <c:y val="1.4863379405825109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58908946014544"/>
                  <c:y val="-8.6406098777681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7B-470E-B10D-F3C3B6950525}"/>
                </c:ex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3296116136668577"/>
                  <c:y val="-4.38775181280057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67B-470E-B10D-F3C3B6950525}"/>
                </c:ex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6350.2</c:v>
                </c:pt>
                <c:pt idx="1">
                  <c:v>6657.7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1 579,9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0.3182</cdr:y>
    </cdr:from>
    <cdr:to>
      <cdr:x>0.78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76" y="1440160"/>
          <a:ext cx="720090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0.3182</cdr:y>
    </cdr:from>
    <cdr:to>
      <cdr:x>0.94624</cdr:x>
      <cdr:y>0.3182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419056" y="1440160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0.57276</cdr:y>
    </cdr:from>
    <cdr:to>
      <cdr:x>0.24625</cdr:x>
      <cdr:y>0.57276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592288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0.52503</cdr:y>
    </cdr:from>
    <cdr:to>
      <cdr:x>0.29875</cdr:x>
      <cdr:y>0.5748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376264"/>
          <a:ext cx="432048" cy="2252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0.58867</cdr:y>
    </cdr:from>
    <cdr:to>
      <cdr:x>0.80625</cdr:x>
      <cdr:y>0.66822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770984" y="2664296"/>
          <a:ext cx="86409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0.80625</cdr:x>
      <cdr:y>0.66822</cdr:y>
    </cdr:from>
    <cdr:to>
      <cdr:x>0.95499</cdr:x>
      <cdr:y>0.66822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635080" y="3024336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0.20612</cdr:x>
      <cdr:y>0.71923</cdr:y>
    </cdr:from>
    <cdr:to>
      <cdr:x>0.31955</cdr:x>
      <cdr:y>0.87234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68151" y="2434145"/>
          <a:ext cx="752938" cy="5181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0.03254</cdr:x>
      <cdr:y>0.87234</cdr:y>
    </cdr:from>
    <cdr:to>
      <cdr:x>0.20821</cdr:x>
      <cdr:y>0.87234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023" y="2952328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981,5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0.6509</cdr:x>
      <cdr:y>0.12766</cdr:y>
    </cdr:from>
    <cdr:to>
      <cdr:x>0.84617</cdr:x>
      <cdr:y>0.12766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320479" y="43204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0.0217</cdr:x>
      <cdr:y>0.17023</cdr:y>
    </cdr:from>
    <cdr:to>
      <cdr:x>0.27603</cdr:x>
      <cdr:y>0.1768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15" y="576123"/>
          <a:ext cx="1688175" cy="2223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0.49902</cdr:x>
      <cdr:y>0.12766</cdr:y>
    </cdr:from>
    <cdr:to>
      <cdr:x>0.6509</cdr:x>
      <cdr:y>0.23404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12367" y="432048"/>
          <a:ext cx="100811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0.28206</cdr:x>
      <cdr:y>0.17599</cdr:y>
    </cdr:from>
    <cdr:to>
      <cdr:x>0.46648</cdr:x>
      <cdr:y>0.2766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72207" y="595617"/>
          <a:ext cx="1224163" cy="3405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0.61835</cdr:x>
      <cdr:y>0.31915</cdr:y>
    </cdr:from>
    <cdr:to>
      <cdr:x>0.74873</cdr:x>
      <cdr:y>0.38298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104455" y="1080120"/>
          <a:ext cx="865419" cy="2160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0.74853</cdr:x>
      <cdr:y>0.38298</cdr:y>
    </cdr:from>
    <cdr:to>
      <cdr:x>0.91776</cdr:x>
      <cdr:y>0.38298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968551" y="1296144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0.39054</cdr:x>
      <cdr:y>0.21854</cdr:y>
    </cdr:from>
    <cdr:to>
      <cdr:x>0.53157</cdr:x>
      <cdr:y>0.21854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2592287" y="739633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0.50464</cdr:x>
      <cdr:y>0.17073</cdr:y>
    </cdr:from>
    <cdr:to>
      <cdr:x>0.72816</cdr:x>
      <cdr:y>0.31707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4431403" y="504056"/>
          <a:ext cx="196276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0.72816</cdr:x>
      <cdr:y>0.17073</cdr:y>
    </cdr:from>
    <cdr:to>
      <cdr:x>0.90567</cdr:x>
      <cdr:y>0.17073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6394169" y="504056"/>
          <a:ext cx="15587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0.29545</cdr:x>
      <cdr:y>0.4785</cdr:y>
    </cdr:from>
    <cdr:to>
      <cdr:x>0.58073</cdr:x>
      <cdr:y>0.69221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94426" y="1412689"/>
          <a:ext cx="250512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1 692,8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0.0492</cdr:x>
      <cdr:y>0.43902</cdr:y>
    </cdr:from>
    <cdr:to>
      <cdr:x>0.22026</cdr:x>
      <cdr:y>0.43902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32048" y="1296144"/>
          <a:ext cx="15021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0.2214</cdr:x>
      <cdr:y>0.43902</cdr:y>
    </cdr:from>
    <cdr:to>
      <cdr:x>0.30188</cdr:x>
      <cdr:y>0.60976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944216" y="1296144"/>
          <a:ext cx="706637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0.54564</cdr:x>
      <cdr:y>0.41463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791443" y="1224136"/>
          <a:ext cx="1552848" cy="1007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0.89353</cdr:x>
      <cdr:y>0.75573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953830" y="214022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0.20325</cdr:x>
      <cdr:y>0.14634</cdr:y>
    </cdr:from>
    <cdr:to>
      <cdr:x>0.35595</cdr:x>
      <cdr:y>0.14634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1784809" y="432048"/>
          <a:ext cx="134089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0.35906</cdr:x>
      <cdr:y>0.14634</cdr:y>
    </cdr:from>
    <cdr:to>
      <cdr:x>0.44797</cdr:x>
      <cdr:y>0.22016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 flipV="1">
          <a:off x="3152961" y="432050"/>
          <a:ext cx="780791" cy="2179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0.13258</cdr:x>
      <cdr:y>0.26825</cdr:y>
    </cdr:from>
    <cdr:to>
      <cdr:x>0.48297</cdr:x>
      <cdr:y>0.26825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008112" y="792088"/>
          <a:ext cx="26643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0.73865</cdr:x>
      <cdr:y>0.48774</cdr:y>
    </cdr:from>
    <cdr:to>
      <cdr:x>0.94295</cdr:x>
      <cdr:y>0.48774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616624" y="1440160"/>
          <a:ext cx="15534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0.65342</cdr:x>
      <cdr:y>0.48774</cdr:y>
    </cdr:from>
    <cdr:to>
      <cdr:x>0.73865</cdr:x>
      <cdr:y>0.75599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968552" y="1440160"/>
          <a:ext cx="648072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0.31031</cdr:x>
      <cdr:y>0.77473</cdr:y>
    </cdr:from>
    <cdr:to>
      <cdr:x>0.38789</cdr:x>
      <cdr:y>0.8747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92288" y="2232248"/>
          <a:ext cx="64807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0.13792</cdr:x>
      <cdr:y>0.8747</cdr:y>
    </cdr:from>
    <cdr:to>
      <cdr:x>0.31359</cdr:x>
      <cdr:y>0.8747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152128" y="2520280"/>
          <a:ext cx="146750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6 465,3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0.54305</cdr:x>
      <cdr:y>0.19993</cdr:y>
    </cdr:from>
    <cdr:to>
      <cdr:x>0.83134</cdr:x>
      <cdr:y>0.19993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536504" y="576064"/>
          <a:ext cx="240830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0.20688</cdr:x>
      <cdr:y>0.22492</cdr:y>
    </cdr:from>
    <cdr:to>
      <cdr:x>0.38789</cdr:x>
      <cdr:y>0.22492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728192" y="648072"/>
          <a:ext cx="1512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0.02586</cdr:x>
      <cdr:y>0.52482</cdr:y>
    </cdr:from>
    <cdr:to>
      <cdr:x>0.22855</cdr:x>
      <cdr:y>0.5299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16024" y="1512168"/>
          <a:ext cx="1693221" cy="1463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0.22412</cdr:x>
      <cdr:y>0.27491</cdr:y>
    </cdr:from>
    <cdr:to>
      <cdr:x>0.43099</cdr:x>
      <cdr:y>0.52482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872208" y="792103"/>
          <a:ext cx="1728173" cy="720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0.49586</cdr:x>
      <cdr:y>0.19993</cdr:y>
    </cdr:from>
    <cdr:to>
      <cdr:x>0.55167</cdr:x>
      <cdr:y>0.22369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142290" y="576064"/>
          <a:ext cx="466222" cy="684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0.38789</cdr:x>
      <cdr:y>0.22492</cdr:y>
    </cdr:from>
    <cdr:to>
      <cdr:x>0.47409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3240360" y="648056"/>
          <a:ext cx="720092" cy="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0.61201</cdr:x>
      <cdr:y>0.44984</cdr:y>
    </cdr:from>
    <cdr:to>
      <cdr:x>0.75855</cdr:x>
      <cdr:y>0.67477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112568" y="1296144"/>
          <a:ext cx="1224136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0.75855</cdr:x>
      <cdr:y>0.67477</cdr:y>
    </cdr:from>
    <cdr:to>
      <cdr:x>0.91916</cdr:x>
      <cdr:y>0.67477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336704" y="1944216"/>
          <a:ext cx="13416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0.3111</cdr:x>
      <cdr:y>0.2281</cdr:y>
    </cdr:from>
    <cdr:to>
      <cdr:x>0.48113</cdr:x>
      <cdr:y>0.27489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374593" y="702207"/>
          <a:ext cx="1297816" cy="144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0.15072</cdr:x>
      <cdr:y>0.27488</cdr:y>
    </cdr:from>
    <cdr:to>
      <cdr:x>0.32639</cdr:x>
      <cdr:y>0.27488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150457" y="846223"/>
          <a:ext cx="13408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764,3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0.7545</cdr:x>
      <cdr:y>0.7427</cdr:y>
    </cdr:from>
    <cdr:to>
      <cdr:x>0.84906</cdr:x>
      <cdr:y>0.7427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758984" y="2286380"/>
          <a:ext cx="72176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0.66016</cdr:x>
      <cdr:y>0.55557</cdr:y>
    </cdr:from>
    <cdr:to>
      <cdr:x>0.7545</cdr:x>
      <cdr:y>0.7427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5038889" y="1710319"/>
          <a:ext cx="720081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0.52256</cdr:x>
      <cdr:y>0.318</cdr:y>
    </cdr:from>
    <cdr:to>
      <cdr:x>0.93696</cdr:x>
      <cdr:y>0.318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4176836" y="1007641"/>
          <a:ext cx="33123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0.69745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13752" y="1579033"/>
          <a:ext cx="228026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202,5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0.04509</cdr:x>
      <cdr:y>0.43163</cdr:y>
    </cdr:from>
    <cdr:to>
      <cdr:x>0.21615</cdr:x>
      <cdr:y>0.43163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60412" y="1367681"/>
          <a:ext cx="13672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0.21626</cdr:x>
      <cdr:y>0.43163</cdr:y>
    </cdr:from>
    <cdr:to>
      <cdr:x>0.29734</cdr:x>
      <cdr:y>0.54525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728564" y="1367681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0.72976</cdr:x>
      <cdr:y>0.72706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93124" y="1859272"/>
          <a:ext cx="1139896" cy="444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0.72825</cdr:x>
      <cdr:y>0.72706</cdr:y>
    </cdr:from>
    <cdr:to>
      <cdr:x>0.89931</cdr:x>
      <cdr:y>0.72706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820987" y="2303785"/>
          <a:ext cx="136721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0.76147</cdr:x>
      <cdr:y>0.24444</cdr:y>
    </cdr:from>
    <cdr:to>
      <cdr:x>0.88072</cdr:x>
      <cdr:y>0.24444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5976664" y="792088"/>
          <a:ext cx="935957" cy="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0.6422</cdr:x>
      <cdr:y>0.24444</cdr:y>
    </cdr:from>
    <cdr:to>
      <cdr:x>0.76147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5040560" y="792088"/>
          <a:ext cx="936104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0.09174</cdr:x>
      <cdr:y>0.73333</cdr:y>
    </cdr:from>
    <cdr:to>
      <cdr:x>0.28715</cdr:x>
      <cdr:y>0.73333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720080" y="2376264"/>
          <a:ext cx="15337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0.73333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4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0.61463</cdr:x>
      <cdr:y>0.77525</cdr:y>
    </cdr:from>
    <cdr:to>
      <cdr:x>0.71963</cdr:x>
      <cdr:y>0.87926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661000" y="4222542"/>
          <a:ext cx="1137934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9 052,5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0.80067</cdr:x>
      <cdr:y>0.15616</cdr:y>
    </cdr:from>
    <cdr:to>
      <cdr:x>0.88366</cdr:x>
      <cdr:y>0.32774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677224" y="850576"/>
          <a:ext cx="899401" cy="934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11 937,4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13 007,9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6 350,2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5 466,0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0.73188</cdr:x>
      <cdr:y>0.15789</cdr:y>
    </cdr:from>
    <cdr:to>
      <cdr:x>0.87466</cdr:x>
      <cdr:y>0.16074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272808" y="864096"/>
          <a:ext cx="1418819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0.15789</cdr:y>
    </cdr:from>
    <cdr:to>
      <cdr:x>0.73188</cdr:x>
      <cdr:y>0.28767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832648" y="829962"/>
          <a:ext cx="333394" cy="6822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0.34058</cdr:x>
      <cdr:y>0.11842</cdr:y>
    </cdr:from>
    <cdr:to>
      <cdr:x>0.44203</cdr:x>
      <cdr:y>0.11842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384376" y="64807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0.44203</cdr:x>
      <cdr:y>0.11842</cdr:y>
    </cdr:from>
    <cdr:to>
      <cdr:x>0.46377</cdr:x>
      <cdr:y>0.17105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92488" y="648072"/>
          <a:ext cx="216024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0.31624</cdr:x>
      <cdr:y>0.47945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098864" y="2213285"/>
          <a:ext cx="1565432" cy="3069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0.78986</cdr:x>
      <cdr:y>0.61842</cdr:y>
    </cdr:from>
    <cdr:to>
      <cdr:x>0.96206</cdr:x>
      <cdr:y>0.61842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7848872" y="3384376"/>
          <a:ext cx="17111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0.61644</cdr:y>
    </cdr:from>
    <cdr:to>
      <cdr:x>0.79487</cdr:x>
      <cdr:y>0.7107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5616624" y="3240360"/>
          <a:ext cx="1080120" cy="4955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0.78947</cdr:y>
    </cdr:from>
    <cdr:to>
      <cdr:x>0.31159</cdr:x>
      <cdr:y>0.78947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296144" y="4320480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0.31159</cdr:x>
      <cdr:y>0.72368</cdr:y>
    </cdr:from>
    <cdr:to>
      <cdr:x>0.3913</cdr:x>
      <cdr:y>0.78947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096344" y="3960440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0.7265</cdr:x>
      <cdr:y>0.30263</cdr:y>
    </cdr:from>
    <cdr:to>
      <cdr:x>0.83205</cdr:x>
      <cdr:y>0.46575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120680" y="1590800"/>
          <a:ext cx="889288" cy="8574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0.11594</cdr:x>
      <cdr:y>0.18421</cdr:y>
    </cdr:from>
    <cdr:to>
      <cdr:x>0.21014</cdr:x>
      <cdr:y>0.18421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1152128" y="100811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0.21368</cdr:x>
      <cdr:y>0.19178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800200" y="1008112"/>
          <a:ext cx="944006" cy="10374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0.70085</cdr:x>
      <cdr:y>0.89041</cdr:y>
    </cdr:from>
    <cdr:to>
      <cdr:x>0.86853</cdr:x>
      <cdr:y>0.89041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904656" y="4680520"/>
          <a:ext cx="14126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0.64103</cdr:x>
      <cdr:y>0.75342</cdr:y>
    </cdr:from>
    <cdr:to>
      <cdr:x>0.70085</cdr:x>
      <cdr:y>0.89041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400600" y="3960440"/>
          <a:ext cx="50405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884,2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0.68966</cdr:x>
      <cdr:y>0.12676</cdr:y>
    </cdr:from>
    <cdr:to>
      <cdr:x>0.89655</cdr:x>
      <cdr:y>0.12961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5760640" y="648072"/>
          <a:ext cx="1728192" cy="145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0.63703</cdr:x>
      <cdr:y>0.12819</cdr:y>
    </cdr:from>
    <cdr:to>
      <cdr:x>0.68875</cdr:x>
      <cdr:y>0.22678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321025" y="655357"/>
          <a:ext cx="43204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0.06034</cdr:x>
      <cdr:y>0.18861</cdr:y>
    </cdr:from>
    <cdr:to>
      <cdr:x>0.22393</cdr:x>
      <cdr:y>0.18861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04056" y="964288"/>
          <a:ext cx="136645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0.06034</cdr:x>
      <cdr:y>0.70423</cdr:y>
    </cdr:from>
    <cdr:to>
      <cdr:x>0.18954</cdr:x>
      <cdr:y>0.70423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04056" y="3600400"/>
          <a:ext cx="107913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0.18966</cdr:x>
      <cdr:y>0.46916</cdr:y>
    </cdr:from>
    <cdr:to>
      <cdr:x>0.32115</cdr:x>
      <cdr:y>0.70423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584176" y="2398588"/>
          <a:ext cx="1098384" cy="12018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0.42029</cdr:x>
      <cdr:y>0.93421</cdr:y>
    </cdr:from>
    <cdr:to>
      <cdr:x>0.64142</cdr:x>
      <cdr:y>0.93421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176464" y="5112568"/>
          <a:ext cx="219741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0.4209</cdr:x>
      <cdr:y>0.80263</cdr:y>
    </cdr:from>
    <cdr:to>
      <cdr:x>0.47101</cdr:x>
      <cdr:y>0.9383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182482" y="4392488"/>
          <a:ext cx="498038" cy="7424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0.82759</cdr:x>
      <cdr:y>0.30986</cdr:y>
    </cdr:from>
    <cdr:to>
      <cdr:x>0.97977</cdr:x>
      <cdr:y>0.30986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912768" y="1584176"/>
          <a:ext cx="127114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0.71552</cdr:x>
      <cdr:y>0.30986</cdr:y>
    </cdr:from>
    <cdr:to>
      <cdr:x>0.82759</cdr:x>
      <cdr:y>0.39988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976665" y="1584176"/>
          <a:ext cx="936103" cy="4602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7632848" y="1080120"/>
          <a:ext cx="21789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0.20175</cdr:x>
      <cdr:y>0.35526</cdr:y>
    </cdr:from>
    <cdr:to>
      <cdr:x>0.27193</cdr:x>
      <cdr:y>0.46053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656184" y="1944216"/>
          <a:ext cx="576066" cy="57608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0.03509</cdr:x>
      <cdr:y>0.35526</cdr:y>
    </cdr:from>
    <cdr:to>
      <cdr:x>0.2003</cdr:x>
      <cdr:y>0.35526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1944216"/>
          <a:ext cx="13561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0.15789</cdr:y>
    </cdr:from>
    <cdr:to>
      <cdr:x>0.2807</cdr:x>
      <cdr:y>0.39474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08212" y="864096"/>
          <a:ext cx="396044" cy="12961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0.03268</cdr:x>
      <cdr:y>0.15282</cdr:y>
    </cdr:from>
    <cdr:to>
      <cdr:x>0.23002</cdr:x>
      <cdr:y>0.15602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268296" y="836347"/>
          <a:ext cx="1619947" cy="17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0.41992</cdr:x>
      <cdr:y>0.40789</cdr:y>
    </cdr:from>
    <cdr:to>
      <cdr:x>0.53034</cdr:x>
      <cdr:y>0.56275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447100" y="2232248"/>
          <a:ext cx="906428" cy="847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13 557,9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0.51954</cdr:x>
      <cdr:y>0.77632</cdr:y>
    </cdr:from>
    <cdr:to>
      <cdr:x>0.54386</cdr:x>
      <cdr:y>0.92105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264858" y="4248495"/>
          <a:ext cx="199638" cy="792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0.58136</cdr:x>
      <cdr:y>0.72368</cdr:y>
    </cdr:from>
    <cdr:to>
      <cdr:x>0.75439</cdr:x>
      <cdr:y>0.86842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772333" y="3960417"/>
          <a:ext cx="1420355" cy="7921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0.54386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4464496" y="5040546"/>
          <a:ext cx="1499032" cy="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0.41463</cdr:y>
    </cdr:from>
    <cdr:to>
      <cdr:x>0.967</cdr:x>
      <cdr:y>0.41463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8280920" y="2448272"/>
          <a:ext cx="18157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0.68008</cdr:y>
    </cdr:from>
    <cdr:to>
      <cdr:x>0.97571</cdr:x>
      <cdr:y>0.68008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8280920" y="4015614"/>
          <a:ext cx="19066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0.67544</cdr:x>
      <cdr:y>0.41463</cdr:y>
    </cdr:from>
    <cdr:to>
      <cdr:x>0.79116</cdr:x>
      <cdr:y>0.52632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269107"/>
          <a:ext cx="949947" cy="611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0.75439</cdr:x>
      <cdr:y>0.86842</cdr:y>
    </cdr:from>
    <cdr:to>
      <cdr:x>0.9196</cdr:x>
      <cdr:y>0.86842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92688" y="4752528"/>
          <a:ext cx="13561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0.44737</cdr:x>
      <cdr:y>0.77632</cdr:y>
    </cdr:from>
    <cdr:to>
      <cdr:x>0.50877</cdr:x>
      <cdr:y>0.92105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72408" y="4248472"/>
          <a:ext cx="504056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0.29825</cdr:x>
      <cdr:y>0.92105</cdr:y>
    </cdr:from>
    <cdr:to>
      <cdr:x>0.45042</cdr:x>
      <cdr:y>0.92105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448272" y="5040560"/>
          <a:ext cx="1249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0.64035</cdr:x>
      <cdr:y>0.61842</cdr:y>
    </cdr:from>
    <cdr:to>
      <cdr:x>0.7931</cdr:x>
      <cdr:y>0.68168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5256584" y="3384376"/>
          <a:ext cx="1253904" cy="3461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0.72369</cdr:y>
    </cdr:from>
    <cdr:to>
      <cdr:x>0.35525</cdr:x>
      <cdr:y>0.75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1908212" y="3960460"/>
          <a:ext cx="1007998" cy="1439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0.21929</cdr:x>
      <cdr:y>0.52632</cdr:y>
    </cdr:from>
    <cdr:to>
      <cdr:x>0.30702</cdr:x>
      <cdr:y>0.64474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1800126" y="2880320"/>
          <a:ext cx="720174" cy="648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1 588,1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0.10435</cdr:x>
      <cdr:y>0.29316</cdr:y>
    </cdr:from>
    <cdr:to>
      <cdr:x>0.29565</cdr:x>
      <cdr:y>0.29316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864114" y="864096"/>
          <a:ext cx="1584158" cy="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0.29565</cdr:x>
      <cdr:y>0.29316</cdr:y>
    </cdr:from>
    <cdr:to>
      <cdr:x>0.4</cdr:x>
      <cdr:y>0.4153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448272" y="864096"/>
          <a:ext cx="864096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0.09565</cdr:x>
      <cdr:y>0.56188</cdr:y>
    </cdr:from>
    <cdr:to>
      <cdr:x>0.28123</cdr:x>
      <cdr:y>0.56188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792088" y="1656184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0.27826</cdr:x>
      <cdr:y>0.43973</cdr:y>
    </cdr:from>
    <cdr:to>
      <cdr:x>0.3913</cdr:x>
      <cdr:y>0.56188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304249" y="1296144"/>
          <a:ext cx="936111" cy="3600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0.03478</cdr:x>
      <cdr:y>0.78175</cdr:y>
    </cdr:from>
    <cdr:to>
      <cdr:x>0.22036</cdr:x>
      <cdr:y>0.78175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88032" y="2304256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0.21739</cdr:x>
      <cdr:y>0.68403</cdr:y>
    </cdr:from>
    <cdr:to>
      <cdr:x>0.41739</cdr:x>
      <cdr:y>0.78175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800200" y="2016223"/>
          <a:ext cx="1656173" cy="2880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0.7442</cdr:x>
      <cdr:y>0.68403</cdr:y>
    </cdr:from>
    <cdr:to>
      <cdr:x>0.89095</cdr:x>
      <cdr:y>0.68403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6162657" y="2016224"/>
          <a:ext cx="1215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0.62609</cdr:x>
      <cdr:y>0.39087</cdr:y>
    </cdr:from>
    <cdr:to>
      <cdr:x>0.74783</cdr:x>
      <cdr:y>0.68403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5184576" y="1152128"/>
          <a:ext cx="1008112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0.23389</cdr:x>
      <cdr:y>0.60925</cdr:y>
    </cdr:from>
    <cdr:to>
      <cdr:x>0.37718</cdr:x>
      <cdr:y>0.70759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66301" y="1842565"/>
          <a:ext cx="959563" cy="2974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0.06184</cdr:x>
      <cdr:y>0.7084</cdr:y>
    </cdr:from>
    <cdr:to>
      <cdr:x>0.23751</cdr:x>
      <cdr:y>0.7084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14127" y="2142440"/>
          <a:ext cx="11764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102,3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0.77152</cdr:x>
      <cdr:y>0.42268</cdr:y>
    </cdr:from>
    <cdr:to>
      <cdr:x>0.97582</cdr:x>
      <cdr:y>0.42268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166688" y="1278340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0.63634</cdr:x>
      <cdr:y>0.41877</cdr:y>
    </cdr:from>
    <cdr:to>
      <cdr:x>0.77503</cdr:x>
      <cdr:y>0.54187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261407" y="1266501"/>
          <a:ext cx="928753" cy="372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0.64523</cdr:x>
      <cdr:y>0.69977</cdr:y>
    </cdr:from>
    <cdr:to>
      <cdr:x>0.78392</cdr:x>
      <cdr:y>0.82287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4320950" y="2116347"/>
          <a:ext cx="928772" cy="372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0.78502</cdr:x>
      <cdr:y>0.69977</cdr:y>
    </cdr:from>
    <cdr:to>
      <cdr:x>0.98932</cdr:x>
      <cdr:y>0.69977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257054" y="2116347"/>
          <a:ext cx="136814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53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27.12.2022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lok-go.ru/activities/finance?tab=tab2386" TargetMode="External"/><Relationship Id="rId5" Type="http://schemas.openxmlformats.org/officeDocument/2006/relationships/hyperlink" Target="http://www.balfin.ru/byudzhet-2022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бюджета </a:t>
            </a:r>
            <a:r>
              <a:rPr lang="ru-RU" sz="2400" dirty="0">
                <a:latin typeface="Georgia" panose="02040502050405020303" pitchFamily="18" charset="0"/>
              </a:rPr>
              <a:t>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2025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4468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63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5598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719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67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8099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2808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4253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78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1962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76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7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округа, по отношению к базовому периоду 2019 года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9199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960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45767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7426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97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3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степени готовности к использованию по предназначению защитных сооружений и иных объектов ГО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</a:tr>
              <a:tr h="753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 для целей гражданской обороны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007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2268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90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590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57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77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213 270,00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160 000,00</a:t>
                      </a:r>
                    </a:p>
                  </a:txBody>
                  <a:tcPr marL="9525" marR="9525" marT="9525" marB="0" anchor="ctr"/>
                </a:tc>
              </a:tr>
              <a:tr h="6395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</a:tr>
              <a:tr h="68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обеспеченных комплексной инфраструктурой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4562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- ИЖС) или садового дома установленным параметрам и допустимости размещения объекта ИЖС или садового дома на земельном участке, уведомление о соответствии (несоответствии) построенных или реконструируемых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5 765,00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1176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79576" y="836712"/>
          <a:ext cx="7920880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42964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1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268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4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7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70378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4718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8914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836713"/>
          <a:ext cx="8136903" cy="273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4795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08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86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34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0819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4299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963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82597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836713"/>
          <a:ext cx="8064895" cy="4906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522"/>
                <a:gridCol w="1083404"/>
                <a:gridCol w="1083404"/>
                <a:gridCol w="1083404"/>
                <a:gridCol w="926766"/>
                <a:gridCol w="835395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48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33558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55540" y="332657"/>
          <a:ext cx="8244916" cy="5740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1121"/>
                <a:gridCol w="1096680"/>
                <a:gridCol w="1096680"/>
                <a:gridCol w="1096680"/>
                <a:gridCol w="938122"/>
                <a:gridCol w="845633"/>
              </a:tblGrid>
              <a:tr h="3585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00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0653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052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20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систем наружного освещения, в отношении которых реализованы мероприятия по устройству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90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объектов,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6507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 культуры и отдыха на территории Московской области, в которых благоустроены зоны для досуга и отдыха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7417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43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02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730592"/>
              </p:ext>
            </p:extLst>
          </p:nvPr>
        </p:nvGraphicFramePr>
        <p:xfrm>
          <a:off x="531664" y="1049031"/>
          <a:ext cx="10820920" cy="5260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3 год и плановый период 2024 и 2025 гг. в сравнении с фактическим исполнением 2019-2021 годов и ожидаемым исполнением 2022 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136903" cy="5546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замененных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территорий общего 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 (МБУ/МАУ)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3 091,19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с привлечением субсидии пешеходных коммуникаций с твердым (асфальтовым) покрытием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22,00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647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719842"/>
                <a:gridCol w="1444784"/>
                <a:gridCol w="925833"/>
                <a:gridCol w="834554"/>
              </a:tblGrid>
              <a:tr h="375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44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473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05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759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139,00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21602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/>
                        </a:rPr>
                        <a:t>Подпрограмма 5. Обеспечивающая подпрограмма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59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5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79577" y="836713"/>
          <a:ext cx="7848871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8796"/>
                <a:gridCol w="1044001"/>
                <a:gridCol w="1044001"/>
                <a:gridCol w="1044001"/>
                <a:gridCol w="893060"/>
                <a:gridCol w="805012"/>
              </a:tblGrid>
              <a:tr h="33062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8587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93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28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13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3 984,00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 anchor="ctr"/>
                </a:tc>
              </a:tr>
              <a:tr h="70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147,37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159,90</a:t>
                      </a:r>
                    </a:p>
                  </a:txBody>
                  <a:tcPr marL="9525" marR="9525" marT="9525" marB="0" anchor="ctr"/>
                </a:tc>
              </a:tr>
              <a:tr h="70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119,50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</a:tr>
              <a:tr h="8335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203,65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2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548681"/>
          <a:ext cx="8064896" cy="5366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70"/>
              </a:tblGrid>
              <a:tr h="267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310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203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3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закупок от общего количества конкурентных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17,62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</a:tr>
              <a:tr h="477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1,41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</a:tr>
              <a:tr h="73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предпринимательства, социально ориентированных некоммерческих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43,59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</a:tr>
              <a:tr h="1670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по результатам определения поставщиков (подрядчиков, исполнителей)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07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764705"/>
          <a:ext cx="8064896" cy="5366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70"/>
              </a:tblGrid>
              <a:tr h="267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310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203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3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  <a:tr h="477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состоявшихся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4,39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 anchor="ctr"/>
                </a:tc>
              </a:tr>
              <a:tr h="73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контрактов, заключенных с единственным поставщиком по несостоявшимся закупкам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</a:tr>
              <a:tr h="1670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по результатам осуществления конкурентных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6,59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6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19537" y="980729"/>
          <a:ext cx="8280919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8"/>
                <a:gridCol w="1101469"/>
                <a:gridCol w="1101469"/>
                <a:gridCol w="1101469"/>
                <a:gridCol w="942219"/>
                <a:gridCol w="849325"/>
              </a:tblGrid>
              <a:tr h="37087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9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06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2742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341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29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</a:p>
                  </a:txBody>
                  <a:tcPr marL="9525" marR="9525" marT="9525" marB="0" anchor="ctr"/>
                </a:tc>
              </a:tr>
              <a:tr h="7332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568,15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</a:p>
                  </a:txBody>
                  <a:tcPr marL="9525" marR="9525" marT="9525" marB="0" anchor="ctr"/>
                </a:tc>
              </a:tr>
              <a:tr h="6981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6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423592" y="836713"/>
          <a:ext cx="7816264" cy="3960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6255"/>
                <a:gridCol w="1039664"/>
                <a:gridCol w="1039664"/>
                <a:gridCol w="1039664"/>
                <a:gridCol w="889349"/>
                <a:gridCol w="801668"/>
              </a:tblGrid>
              <a:tr h="3934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01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6555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910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4 627,00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4 787,00</a:t>
                      </a:r>
                    </a:p>
                  </a:txBody>
                  <a:tcPr marL="9525" marR="9525" marT="9525" marB="0" anchor="ctr"/>
                </a:tc>
              </a:tr>
              <a:tr h="92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2 074,00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4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4474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/>
                <a:gridCol w="1091891"/>
                <a:gridCol w="1091891"/>
                <a:gridCol w="1091891"/>
                <a:gridCol w="934026"/>
                <a:gridCol w="841940"/>
              </a:tblGrid>
              <a:tr h="40713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20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8876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870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111,00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</a:tr>
              <a:tr h="6592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Посадочное 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116,00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670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ОДС, соответствующих требованиям, нормам и стандартам действующего законодательства, от общего количества ОДС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7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136903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436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71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130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1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7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1 285,00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1 111,10</a:t>
                      </a:r>
                    </a:p>
                  </a:txBody>
                  <a:tcPr marL="9525" marR="9525" marT="9525" marB="0" anchor="ctr"/>
                </a:tc>
              </a:tr>
              <a:tr h="889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площадей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21,90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</a:tr>
              <a:tr h="889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1,40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2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5349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57,60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5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622224"/>
              </p:ext>
            </p:extLst>
          </p:nvPr>
        </p:nvGraphicFramePr>
        <p:xfrm>
          <a:off x="551384" y="980728"/>
          <a:ext cx="1123324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3 год и плановый период 2024 и 2025 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2020-2021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2022 года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47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/>
                <a:gridCol w="1091891"/>
                <a:gridCol w="1091891"/>
                <a:gridCol w="1091891"/>
                <a:gridCol w="934026"/>
                <a:gridCol w="841940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201,88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ГКУ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результатам МЗК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94,70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91115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2880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2"/>
                <a:gridCol w="1091892"/>
                <a:gridCol w="1091892"/>
                <a:gridCol w="1091892"/>
                <a:gridCol w="934026"/>
                <a:gridCol w="841939"/>
              </a:tblGrid>
              <a:tr h="40513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8537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68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843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49,50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1465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554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68563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920880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Информирование населения в средствах массовой информации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76015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457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89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496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81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6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44850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5585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0201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96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69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  <a:tr h="71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</a:tr>
              <a:tr h="71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30170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38479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3201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97,34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86192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415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44606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56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5461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3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 Объёмы ввода в эксплуатацию после строительства и реконструкции автомобильных дорог общего пользования местного значения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0,73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17,65/125,541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12,56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244,00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90390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4"/>
                <a:gridCol w="1091891"/>
                <a:gridCol w="1091891"/>
                <a:gridCol w="1091891"/>
                <a:gridCol w="934026"/>
                <a:gridCol w="84194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ожидания в очереди 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заявителей МФЦ, ожидающих в очереди более 11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требований комфортности и доступности МФЦ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082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долг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20744"/>
              </p:ext>
            </p:extLst>
          </p:nvPr>
        </p:nvGraphicFramePr>
        <p:xfrm>
          <a:off x="1981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8912" cy="5400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/>
                <a:gridCol w="1091891"/>
                <a:gridCol w="1091891"/>
                <a:gridCol w="1091891"/>
                <a:gridCol w="934026"/>
                <a:gridCol w="84194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16858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955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5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41752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20880" cy="5325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265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учреждений культуры, расположенных в городских населенных пунктах, – не менее 50 Мбит/с;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95,5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57208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4837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обеспечены материально- 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помещений аппаратных, приведенных в соответствие со стандартом «Цифровая школа» в части 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00240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5040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3915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9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85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6235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85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54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87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291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00182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2"/>
                <a:gridCol w="834554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34,00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99148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32118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построенных, реконструированных, отремонтированных коллекторов (участков), канализационных насосных станций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6818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61870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20880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465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01565913"/>
              </p:ext>
            </p:extLst>
          </p:nvPr>
        </p:nvGraphicFramePr>
        <p:xfrm>
          <a:off x="479376" y="1268760"/>
          <a:ext cx="10873208" cy="4680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2154"/>
                <a:gridCol w="14521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1 149, 9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1 579,9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1 784,0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1 584,0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1 324,1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1 728,2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1 584,0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369,9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1 984,0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1 839,8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9077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300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96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общего образования не вошедших в состав мероприятий регионального проекта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4884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общего образования в рамках реализации мероприятий по созданию в субъектах Российской Федерации дополнительных (новых) мест в общеобразовательных организациях в связи с ростом числа учащихся, вызванным демографическим фактором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4002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/>
                <a:gridCol w="1072735"/>
                <a:gridCol w="1072735"/>
                <a:gridCol w="1072735"/>
                <a:gridCol w="917639"/>
                <a:gridCol w="827169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спортивной инфраструктуры муниципальной собственности для занятий физической культурой и 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01064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499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12913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84857"/>
              </p:ext>
            </p:extLst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/>
                <a:gridCol w="1213058"/>
                <a:gridCol w="1415234"/>
                <a:gridCol w="2641814"/>
                <a:gridCol w="1006076"/>
                <a:gridCol w="906887"/>
                <a:gridCol w="906887"/>
                <a:gridCol w="906887"/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14.04.2022 №  53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1 337,5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 о. Домодедово МО от 28.03.2022 № 39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24.10.2022 № 199 "Об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650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7993"/>
              </p:ext>
            </p:extLst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/>
                <a:gridCol w="1196441"/>
                <a:gridCol w="1395848"/>
                <a:gridCol w="2605625"/>
                <a:gridCol w="992294"/>
                <a:gridCol w="894464"/>
                <a:gridCol w="894464"/>
                <a:gridCol w="894464"/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27.01.2022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7745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80828"/>
              </p:ext>
            </p:extLst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/>
                <a:gridCol w="1205661"/>
                <a:gridCol w="1406604"/>
                <a:gridCol w="2625705"/>
                <a:gridCol w="999941"/>
                <a:gridCol w="901357"/>
                <a:gridCol w="901357"/>
                <a:gridCol w="901357"/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02.02.2022 №  14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15.02.2022 №  22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737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074567"/>
              </p:ext>
            </p:extLst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/>
                <a:gridCol w="1237984"/>
                <a:gridCol w="1444315"/>
                <a:gridCol w="2696098"/>
                <a:gridCol w="1026749"/>
                <a:gridCol w="925522"/>
                <a:gridCol w="925522"/>
                <a:gridCol w="925522"/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3 745,0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52860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62109"/>
              </p:ext>
            </p:extLst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/>
                <a:gridCol w="1187337"/>
                <a:gridCol w="1385227"/>
                <a:gridCol w="2585798"/>
                <a:gridCol w="984743"/>
                <a:gridCol w="887658"/>
                <a:gridCol w="887658"/>
                <a:gridCol w="887658"/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18 303,0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16 491,0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4197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168065"/>
              </p:ext>
            </p:extLst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/>
                <a:gridCol w="1196441"/>
                <a:gridCol w="1395848"/>
                <a:gridCol w="2605625"/>
                <a:gridCol w="992294"/>
                <a:gridCol w="894464"/>
                <a:gridCol w="894464"/>
                <a:gridCol w="894464"/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9 045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7 146,50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 (11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2 402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2021-2025 гг.                                                                                           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013347"/>
              </p:ext>
            </p:extLst>
          </p:nvPr>
        </p:nvGraphicFramePr>
        <p:xfrm>
          <a:off x="299096" y="934650"/>
          <a:ext cx="10837464" cy="5446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379803" y="2564904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12 779,3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38449" y="3488712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13 007,9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00256" y="4293096"/>
            <a:ext cx="891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11 193,8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45711"/>
              </p:ext>
            </p:extLst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/>
                <a:gridCol w="1191320"/>
                <a:gridCol w="1389874"/>
                <a:gridCol w="2594474"/>
                <a:gridCol w="988048"/>
                <a:gridCol w="890637"/>
                <a:gridCol w="890637"/>
                <a:gridCol w="890637"/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2 650,25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753,24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843,41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346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582"/>
              </p:ext>
            </p:extLst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/>
                <a:gridCol w="1188132"/>
                <a:gridCol w="1386154"/>
                <a:gridCol w="2587530"/>
                <a:gridCol w="985403"/>
                <a:gridCol w="888253"/>
                <a:gridCol w="888253"/>
                <a:gridCol w="888253"/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4 116,4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13028,62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79,39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154,96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392" y="44624"/>
            <a:ext cx="1036915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605772"/>
              </p:ext>
            </p:extLst>
          </p:nvPr>
        </p:nvGraphicFramePr>
        <p:xfrm>
          <a:off x="623390" y="764703"/>
          <a:ext cx="10873208" cy="556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/>
                <a:gridCol w="815489"/>
                <a:gridCol w="815489"/>
                <a:gridCol w="724881"/>
                <a:gridCol w="634271"/>
                <a:gridCol w="724881"/>
                <a:gridCol w="815489"/>
                <a:gridCol w="724881"/>
                <a:gridCol w="649828"/>
                <a:gridCol w="799936"/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262,3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677,9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584,4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150,9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682,2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468,7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340,6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308,9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3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17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433,9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278,8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374,9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214,7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260,6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142,4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14328"/>
              </p:ext>
            </p:extLst>
          </p:nvPr>
        </p:nvGraphicFramePr>
        <p:xfrm>
          <a:off x="623387" y="764702"/>
          <a:ext cx="10657188" cy="580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/>
                <a:gridCol w="799289"/>
                <a:gridCol w="799289"/>
                <a:gridCol w="710479"/>
                <a:gridCol w="621670"/>
                <a:gridCol w="710479"/>
                <a:gridCol w="799289"/>
                <a:gridCol w="710479"/>
                <a:gridCol w="636918"/>
                <a:gridCol w="784045"/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290,6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276,1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2023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года.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250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402891"/>
              </p:ext>
            </p:extLst>
          </p:nvPr>
        </p:nvGraphicFramePr>
        <p:xfrm>
          <a:off x="695400" y="678706"/>
          <a:ext cx="10513167" cy="5846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/>
                <a:gridCol w="788487"/>
                <a:gridCol w="788487"/>
                <a:gridCol w="700877"/>
                <a:gridCol w="613268"/>
                <a:gridCol w="700877"/>
                <a:gridCol w="788487"/>
                <a:gridCol w="700877"/>
                <a:gridCol w="628311"/>
                <a:gridCol w="773449"/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человек централизованной 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97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. Северный, ул.1-ая Коммунистическая.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году.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548,9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Коммунистическая.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538,4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093961"/>
              </p:ext>
            </p:extLst>
          </p:nvPr>
        </p:nvGraphicFramePr>
        <p:xfrm>
          <a:off x="605904" y="823254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917091"/>
              </p:ext>
            </p:extLst>
          </p:nvPr>
        </p:nvGraphicFramePr>
        <p:xfrm>
          <a:off x="983432" y="3541098"/>
          <a:ext cx="921702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55841" y="363431"/>
            <a:ext cx="306484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2023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8783924" y="617347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68385" y="2151011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6672064" y="2151011"/>
            <a:ext cx="908162" cy="293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373216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599119" y="4985829"/>
            <a:ext cx="1430981" cy="387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580226" y="47596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816080" y="4766354"/>
            <a:ext cx="748038" cy="219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99588530"/>
              </p:ext>
            </p:extLst>
          </p:nvPr>
        </p:nvGraphicFramePr>
        <p:xfrm>
          <a:off x="1775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4382244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налоговых доходов 2023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7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38799184"/>
              </p:ext>
            </p:extLst>
          </p:nvPr>
        </p:nvGraphicFramePr>
        <p:xfrm>
          <a:off x="1909292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1584" y="260648"/>
            <a:ext cx="4752528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неналоговых доходов 2023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51584" y="299695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791744" y="1873684"/>
            <a:ext cx="1080120" cy="547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03712" y="2780928"/>
            <a:ext cx="122413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449857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2021-2025 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957207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://budget.mosreg.ru/byudzhet-dlya-grazhdan/informaciya-ob-ispolnenii-byudzheta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www.balfin.ru/byudzhet-2022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volok-go.ru/activities/finance?tab=tab2386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075649"/>
              </p:ext>
            </p:extLst>
          </p:nvPr>
        </p:nvGraphicFramePr>
        <p:xfrm>
          <a:off x="767408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6172200" cy="529568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050" dirty="0" smtClean="0">
                <a:latin typeface="Georgia" panose="02040502050405020303" pitchFamily="18" charset="0"/>
              </a:rPr>
              <a:t>2021-2025 </a:t>
            </a:r>
            <a:r>
              <a:rPr lang="ru-RU" altLang="ru-RU" sz="1050" dirty="0">
                <a:latin typeface="Georgia" panose="02040502050405020303" pitchFamily="18" charset="0"/>
              </a:rPr>
              <a:t>гг.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885083"/>
              </p:ext>
            </p:extLst>
          </p:nvPr>
        </p:nvGraphicFramePr>
        <p:xfrm>
          <a:off x="695400" y="673670"/>
          <a:ext cx="10657185" cy="541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5 857 116,3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6 350 177,1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6 662 051,1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6 915 601,3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1 766 221,1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2 218 000,0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1 766 221,1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2 218 000,0</a:t>
                      </a:r>
                    </a:p>
                  </a:txBody>
                  <a:tcPr marL="9525" marR="9525" marT="9525" marB="0" anchor="ctr"/>
                </a:tc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1 343 817,7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2 000 000,0</a:t>
                      </a:r>
                    </a:p>
                  </a:txBody>
                  <a:tcPr marL="9525" marR="9525" marT="9525" marB="0" anchor="ctr"/>
                </a:tc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3 655,2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124 149,6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</a:tr>
              <a:tr h="1065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в части суммы налога, превышающей 650 000 рублей, относящейся к части налоговой базы, превышающей 5 000 000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89 969,6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221 221,1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056657"/>
              </p:ext>
            </p:extLst>
          </p:nvPr>
        </p:nvGraphicFramePr>
        <p:xfrm>
          <a:off x="695400" y="673670"/>
          <a:ext cx="10657185" cy="575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132 617,0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132 617,0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50 586,0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46 643,0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60 724,0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64 413,0</a:t>
                      </a:r>
                    </a:p>
                  </a:txBody>
                  <a:tcPr marL="9525" marR="9525" marT="9525" marB="0" anchor="ctr"/>
                </a:tc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9525" marR="9525" marT="9525" marB="0" anchor="ctr"/>
                </a:tc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67 258,7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62 110,0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65 693,0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71 259,0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74 852,0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-8 626,2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-5 849,0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-6 486,0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7627271"/>
              </p:ext>
            </p:extLst>
          </p:nvPr>
        </p:nvGraphicFramePr>
        <p:xfrm>
          <a:off x="695400" y="673670"/>
          <a:ext cx="10657185" cy="5767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782 242,3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1 610 000,0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659 902,4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1 490 000,0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528 323,7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1 200 000,0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131 579,1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100 699,6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100 699,6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1 583 256,4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ё260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2 320 000,0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1 368 391,6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2 020 000,0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1 098 710,4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1 660 000,0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269 681,2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1420130"/>
              </p:ext>
            </p:extLst>
          </p:nvPr>
        </p:nvGraphicFramePr>
        <p:xfrm>
          <a:off x="695400" y="673670"/>
          <a:ext cx="10657185" cy="542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47 050,0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547 756,0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553 162,6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466 680,0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507 168,7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430 000,0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364 240,5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72 090,4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80 000,0</a:t>
                      </a:r>
                    </a:p>
                  </a:txBody>
                  <a:tcPr marL="9525" marR="9525" marT="9525" marB="0" anchor="ctr"/>
                </a:tc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70 159,2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8379954"/>
              </p:ext>
            </p:extLst>
          </p:nvPr>
        </p:nvGraphicFramePr>
        <p:xfrm>
          <a:off x="695400" y="673670"/>
          <a:ext cx="10657185" cy="607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32 725,6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7 011,7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4623318"/>
              </p:ext>
            </p:extLst>
          </p:nvPr>
        </p:nvGraphicFramePr>
        <p:xfrm>
          <a:off x="695401" y="673670"/>
          <a:ext cx="10657185" cy="4915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/>
                <a:gridCol w="1432899"/>
                <a:gridCol w="1612011"/>
                <a:gridCol w="1432899"/>
                <a:gridCol w="1791124"/>
                <a:gridCol w="1612011"/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2 134,1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1 308,5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9 283,2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5 913,1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57934553"/>
              </p:ext>
            </p:extLst>
          </p:nvPr>
        </p:nvGraphicFramePr>
        <p:xfrm>
          <a:off x="695401" y="673671"/>
          <a:ext cx="10873208" cy="597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516"/>
                <a:gridCol w="1461944"/>
                <a:gridCol w="1644687"/>
                <a:gridCol w="1461944"/>
                <a:gridCol w="1827430"/>
                <a:gridCol w="1644687"/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215 507,2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397 305,6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53 372,7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9720555"/>
              </p:ext>
            </p:extLst>
          </p:nvPr>
        </p:nvGraphicFramePr>
        <p:xfrm>
          <a:off x="695399" y="673670"/>
          <a:ext cx="10945216" cy="5635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/>
                <a:gridCol w="1471626"/>
                <a:gridCol w="1655579"/>
                <a:gridCol w="1471626"/>
                <a:gridCol w="1839532"/>
                <a:gridCol w="1655579"/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112 327,0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</a:tr>
              <a:tr h="16170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335 163,8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2023-2025 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8473949"/>
              </p:ext>
            </p:extLst>
          </p:nvPr>
        </p:nvGraphicFramePr>
        <p:xfrm>
          <a:off x="695399" y="673670"/>
          <a:ext cx="10945216" cy="567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/>
                <a:gridCol w="1471626"/>
                <a:gridCol w="1655579"/>
                <a:gridCol w="1471626"/>
                <a:gridCol w="1839532"/>
                <a:gridCol w="1655579"/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3 752 838,6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5 336 650,3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6 657 740,2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6 117 216,7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5 021 761,9</a:t>
                      </a:r>
                    </a:p>
                  </a:txBody>
                  <a:tcPr marL="9525" marR="9525" marT="9525" marB="0" anchor="ctr"/>
                </a:tc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3 731 636,8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5 441 953,0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6 657 740,2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6 117 216,7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5 021 761,9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654 071,6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2 117 477,3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3 071 275,7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2 501 845,1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1 444 447,0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строительство, модернизацию, ремонт и содержание автомобильных дорог общего пользования, в том числе дорог в поселениях (за исключением автомобильных дорог федерального значения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131 060,8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278 161,8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96 770,0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91 113,0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71 697,0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пунктов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33 864,4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и обеспечение функционирования центров образования естественно-научной и технологической направленностей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8248594"/>
              </p:ext>
            </p:extLst>
          </p:nvPr>
        </p:nvGraphicFramePr>
        <p:xfrm>
          <a:off x="695399" y="673670"/>
          <a:ext cx="10945216" cy="5936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/>
                <a:gridCol w="1471626"/>
                <a:gridCol w="1655579"/>
                <a:gridCol w="1471626"/>
                <a:gridCol w="1839532"/>
                <a:gridCol w="1655579"/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обеспечение образовательных организаций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1 345,0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 и реконструкцию (модернизацию) объектов питьевого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47 799,2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97 106,2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108 276,4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133 224,9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168 077,1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новых мест в общеобразовательных организациях в связи с ростом числа обучающихся, вызванным демографическим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278 847,2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374 919,5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мероприятий по обеспечению жильем молодых 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3 616,9</a:t>
                      </a:r>
                    </a:p>
                  </a:txBody>
                  <a:tcPr marL="9525" marR="9525" marT="9525" marB="0" anchor="ctr"/>
                </a:tc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поддержку отрасли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программ формирования современной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112 887,0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298 767,0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281 920,7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746 191,7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142 986,5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214 673,1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307 299,9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308 869,2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государственной (муниципальной) собственности в рамках создания и модернизации объектов спортивной инфраструктуры региональной собственности (муниципальной собственности) для занятий физической культурой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428 010,5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1 087 255,4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субсидии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246 778,3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434 366,7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365 198,5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249 461,4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212 173,4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2802831"/>
              </p:ext>
            </p:extLst>
          </p:nvPr>
        </p:nvGraphicFramePr>
        <p:xfrm>
          <a:off x="695399" y="673670"/>
          <a:ext cx="10945216" cy="5895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/>
                <a:gridCol w="1471626"/>
                <a:gridCol w="1655579"/>
                <a:gridCol w="1471626"/>
                <a:gridCol w="1839532"/>
                <a:gridCol w="1655579"/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</a:tr>
              <a:tr h="33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2 946 203,9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3 297 423,8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3 581 464,5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3 615 371,6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3 577 314,9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48 838,8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55 798,7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55 923,7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56 016,7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50 975,7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52 553,0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49 339,4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80 295,0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61 198,0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91 797,0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56 098,0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12 января 1995 года № 5-ФЗ "О ветеранах"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24 ноября 1995 года № 181-ФЗ "О социальной защите инвалидов в Российской Федерации"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65 037,2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77 469,0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79 511,0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80 330,0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80 330,0</a:t>
                      </a:r>
                    </a:p>
                  </a:txBody>
                  <a:tcPr marL="9525" marR="9525" marT="9525" marB="0" anchor="ctr"/>
                </a:tc>
              </a:tr>
              <a:tr h="215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субвенции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2 686 088,1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3 008 756,0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3 305 022,0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3 305 022,0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3 305 022,0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109,4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27 052,0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27 052,0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9 052 460,0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10 948 287,9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13 007 917,3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12 779 267,7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11 937 363,2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9784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21570"/>
              </p:ext>
            </p:extLst>
          </p:nvPr>
        </p:nvGraphicFramePr>
        <p:xfrm>
          <a:off x="623392" y="432047"/>
          <a:ext cx="10873207" cy="6021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/>
                <a:gridCol w="2540223"/>
                <a:gridCol w="385101"/>
                <a:gridCol w="6510104"/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411207"/>
              </p:ext>
            </p:extLst>
          </p:nvPr>
        </p:nvGraphicFramePr>
        <p:xfrm>
          <a:off x="551384" y="980729"/>
          <a:ext cx="11377264" cy="5682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/>
                <a:gridCol w="1458407"/>
                <a:gridCol w="1458407"/>
                <a:gridCol w="1317215"/>
                <a:gridCol w="1307917"/>
                <a:gridCol w="1307917"/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95382"/>
              </p:ext>
            </p:extLst>
          </p:nvPr>
        </p:nvGraphicFramePr>
        <p:xfrm>
          <a:off x="551384" y="980729"/>
          <a:ext cx="11377264" cy="5769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/>
                <a:gridCol w="1458407"/>
                <a:gridCol w="1458407"/>
                <a:gridCol w="1317215"/>
                <a:gridCol w="1307917"/>
                <a:gridCol w="1307917"/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4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государственной собственности Московской области на объекты недвижимости, включая земельные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86644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/>
                <a:gridCol w="5748384"/>
                <a:gridCol w="1821672"/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714460"/>
              </p:ext>
            </p:extLst>
          </p:nvPr>
        </p:nvGraphicFramePr>
        <p:xfrm>
          <a:off x="2063552" y="764704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2023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51584" y="3645024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783632" y="4869160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2592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6819597"/>
              </p:ext>
            </p:extLst>
          </p:nvPr>
        </p:nvGraphicFramePr>
        <p:xfrm>
          <a:off x="767408" y="3424483"/>
          <a:ext cx="1029714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993"/>
                <a:gridCol w="1427356"/>
                <a:gridCol w="1694985"/>
                <a:gridCol w="1605776"/>
                <a:gridCol w="1070517"/>
                <a:gridCol w="1070517"/>
              </a:tblGrid>
              <a:tr h="56031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503,8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1 618,5</a:t>
                      </a:r>
                    </a:p>
                  </a:txBody>
                  <a:tcPr marL="9525" marR="9525" marT="9525" marB="0" anchor="ctr"/>
                </a:tc>
              </a:tr>
              <a:tr h="42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4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05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8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43,5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46,9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8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9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960,4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967,9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6614754"/>
              </p:ext>
            </p:extLst>
          </p:nvPr>
        </p:nvGraphicFramePr>
        <p:xfrm>
          <a:off x="1991544" y="476672"/>
          <a:ext cx="8280920" cy="294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8112224" y="134076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030192" y="1340768"/>
            <a:ext cx="1077139" cy="309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24560980"/>
              </p:ext>
            </p:extLst>
          </p:nvPr>
        </p:nvGraphicFramePr>
        <p:xfrm>
          <a:off x="1199456" y="4005065"/>
          <a:ext cx="9721078" cy="2592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083"/>
                <a:gridCol w="1498399"/>
                <a:gridCol w="1498399"/>
                <a:gridCol w="1498399"/>
                <a:gridCol w="1498399"/>
                <a:gridCol w="1498399"/>
              </a:tblGrid>
              <a:tr h="5468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809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54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80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20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215304"/>
              </p:ext>
            </p:extLst>
          </p:nvPr>
        </p:nvGraphicFramePr>
        <p:xfrm>
          <a:off x="2063082" y="736589"/>
          <a:ext cx="66967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7040213"/>
              </p:ext>
            </p:extLst>
          </p:nvPr>
        </p:nvGraphicFramePr>
        <p:xfrm>
          <a:off x="911428" y="4028731"/>
          <a:ext cx="10513163" cy="235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708"/>
                <a:gridCol w="1620491"/>
                <a:gridCol w="1620491"/>
                <a:gridCol w="1620491"/>
                <a:gridCol w="1620491"/>
                <a:gridCol w="1620491"/>
              </a:tblGrid>
              <a:tr h="58492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1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1 191,2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9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7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671,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6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0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8026802"/>
              </p:ext>
            </p:extLst>
          </p:nvPr>
        </p:nvGraphicFramePr>
        <p:xfrm>
          <a:off x="2639617" y="529127"/>
          <a:ext cx="663773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9401913"/>
              </p:ext>
            </p:extLst>
          </p:nvPr>
        </p:nvGraphicFramePr>
        <p:xfrm>
          <a:off x="1127445" y="3775405"/>
          <a:ext cx="9865098" cy="2609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3"/>
                <a:gridCol w="1520599"/>
                <a:gridCol w="1520599"/>
                <a:gridCol w="1520599"/>
                <a:gridCol w="1520599"/>
                <a:gridCol w="1520599"/>
              </a:tblGrid>
              <a:tr h="54497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2 174,7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7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7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7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914,5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1 151,2</a:t>
                      </a:r>
                    </a:p>
                  </a:txBody>
                  <a:tcPr marL="9525" marR="9525" marT="9525" marB="0" anchor="ctr"/>
                </a:tc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74080358"/>
              </p:ext>
            </p:extLst>
          </p:nvPr>
        </p:nvGraphicFramePr>
        <p:xfrm>
          <a:off x="1718903" y="620688"/>
          <a:ext cx="8781268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7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7224303"/>
              </p:ext>
            </p:extLst>
          </p:nvPr>
        </p:nvGraphicFramePr>
        <p:xfrm>
          <a:off x="623392" y="4005064"/>
          <a:ext cx="9866150" cy="208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345"/>
                <a:gridCol w="1520761"/>
                <a:gridCol w="1520761"/>
                <a:gridCol w="1520761"/>
                <a:gridCol w="1520761"/>
                <a:gridCol w="1520761"/>
              </a:tblGrid>
              <a:tr h="5652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7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4519976"/>
              </p:ext>
            </p:extLst>
          </p:nvPr>
        </p:nvGraphicFramePr>
        <p:xfrm>
          <a:off x="2279576" y="836712"/>
          <a:ext cx="760387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9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6717017"/>
              </p:ext>
            </p:extLst>
          </p:nvPr>
        </p:nvGraphicFramePr>
        <p:xfrm>
          <a:off x="983430" y="3625997"/>
          <a:ext cx="9865097" cy="261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2"/>
                <a:gridCol w="1520599"/>
                <a:gridCol w="1520599"/>
                <a:gridCol w="1520599"/>
                <a:gridCol w="1520599"/>
                <a:gridCol w="1520599"/>
              </a:tblGrid>
              <a:tr h="54946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604,9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6 465,3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6 870,2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6 081,3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1 920,2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3 057,4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419,0</a:t>
                      </a: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34862977"/>
              </p:ext>
            </p:extLst>
          </p:nvPr>
        </p:nvGraphicFramePr>
        <p:xfrm>
          <a:off x="1991544" y="620688"/>
          <a:ext cx="8353747" cy="288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5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6498989"/>
              </p:ext>
            </p:extLst>
          </p:nvPr>
        </p:nvGraphicFramePr>
        <p:xfrm>
          <a:off x="983431" y="3933057"/>
          <a:ext cx="9937106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6"/>
                <a:gridCol w="1531698"/>
                <a:gridCol w="1531698"/>
                <a:gridCol w="1531698"/>
                <a:gridCol w="1531698"/>
                <a:gridCol w="1531698"/>
              </a:tblGrid>
              <a:tr h="63873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796,5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506,0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953377"/>
              </p:ext>
            </p:extLst>
          </p:nvPr>
        </p:nvGraphicFramePr>
        <p:xfrm>
          <a:off x="2137231" y="710569"/>
          <a:ext cx="7632848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3989734"/>
              </p:ext>
            </p:extLst>
          </p:nvPr>
        </p:nvGraphicFramePr>
        <p:xfrm>
          <a:off x="1055440" y="4057846"/>
          <a:ext cx="9937105" cy="235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5"/>
                <a:gridCol w="1531698"/>
                <a:gridCol w="1531698"/>
                <a:gridCol w="1531698"/>
                <a:gridCol w="1531698"/>
                <a:gridCol w="1531698"/>
              </a:tblGrid>
              <a:tr h="51439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3353030"/>
              </p:ext>
            </p:extLst>
          </p:nvPr>
        </p:nvGraphicFramePr>
        <p:xfrm>
          <a:off x="2135188" y="765175"/>
          <a:ext cx="7993062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3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2779303"/>
              </p:ext>
            </p:extLst>
          </p:nvPr>
        </p:nvGraphicFramePr>
        <p:xfrm>
          <a:off x="983430" y="4005064"/>
          <a:ext cx="10225137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/>
                <a:gridCol w="1576095"/>
                <a:gridCol w="1576095"/>
                <a:gridCol w="1576095"/>
                <a:gridCol w="1576095"/>
                <a:gridCol w="1576095"/>
              </a:tblGrid>
              <a:tr h="68288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3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810103"/>
              </p:ext>
            </p:extLst>
          </p:nvPr>
        </p:nvGraphicFramePr>
        <p:xfrm>
          <a:off x="2783633" y="188640"/>
          <a:ext cx="626427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5967546"/>
              </p:ext>
            </p:extLst>
          </p:nvPr>
        </p:nvGraphicFramePr>
        <p:xfrm>
          <a:off x="911426" y="3947046"/>
          <a:ext cx="10225132" cy="2578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/>
                <a:gridCol w="1576094"/>
                <a:gridCol w="1576094"/>
                <a:gridCol w="1576094"/>
                <a:gridCol w="1576094"/>
                <a:gridCol w="1576094"/>
              </a:tblGrid>
              <a:tr h="61812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5198675"/>
              </p:ext>
            </p:extLst>
          </p:nvPr>
        </p:nvGraphicFramePr>
        <p:xfrm>
          <a:off x="2207568" y="692696"/>
          <a:ext cx="784887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915683"/>
              </p:ext>
            </p:extLst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9488823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2021-2025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646806"/>
              </p:ext>
            </p:extLst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/>
                <a:gridCol w="2579318"/>
                <a:gridCol w="1141814"/>
                <a:gridCol w="1332117"/>
                <a:gridCol w="2664231"/>
                <a:gridCol w="951511"/>
                <a:gridCol w="1046663"/>
                <a:gridCol w="954348"/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1 031,9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765,2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4 033,0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5 044,9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5 300,7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475,7</a:t>
                      </a:r>
                    </a:p>
                  </a:txBody>
                  <a:tcPr marL="8709" marR="8709" marT="8709" marB="0" anchor="ctr"/>
                </a:tc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29603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281994"/>
              </p:ext>
            </p:extLst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Инвестиции </a:t>
            </a:r>
            <a:r>
              <a:rPr lang="ru-RU" sz="1200" dirty="0">
                <a:latin typeface="Georgia" panose="02040502050405020303" pitchFamily="18" charset="0"/>
              </a:rPr>
              <a:t>в основной капитал за счет всех источников финансирования по полному кругу организаций </a:t>
            </a:r>
            <a:r>
              <a:rPr lang="ru-RU" sz="1200" dirty="0" smtClean="0">
                <a:latin typeface="Georgia" panose="02040502050405020303" pitchFamily="18" charset="0"/>
              </a:rPr>
              <a:t>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770799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2021-2025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016754"/>
              </p:ext>
            </p:extLst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/>
                <a:gridCol w="2571468"/>
                <a:gridCol w="1141813"/>
                <a:gridCol w="1332116"/>
                <a:gridCol w="2664231"/>
                <a:gridCol w="951511"/>
                <a:gridCol w="1046663"/>
                <a:gridCol w="954348"/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1 272,0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2 117,4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292672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1124744"/>
          <a:ext cx="835292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351"/>
                <a:gridCol w="1078776"/>
                <a:gridCol w="1074442"/>
                <a:gridCol w="1078776"/>
                <a:gridCol w="1078776"/>
                <a:gridCol w="922807"/>
              </a:tblGrid>
              <a:tr h="43424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54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3463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34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08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взрослого населения Московской области (Доля взрослого населения, прошедшего диспансеризацию, от общего числа взрослого населения)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66798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3889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застрахованного населения трудоспособного возраста на территории Московской области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8259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4"/>
          <a:ext cx="8208912" cy="424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54345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8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1937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4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50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Жилье – медикам, нуждающихся в обеспечении жильем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8496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3744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54324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8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97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1901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25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21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46,13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2190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/>
                <a:gridCol w="1041577"/>
                <a:gridCol w="1037393"/>
                <a:gridCol w="1041577"/>
                <a:gridCol w="1041577"/>
                <a:gridCol w="890986"/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826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10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080,00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посещений организаций культуры по отношению к уровню 2017 года (в части посещений библиотек)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0051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003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03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115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15,79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6687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Доля детей, привлекаемых к участию в творческих мероприятиях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17,31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граждан, принимающих участие в добровольческой деятельности, получивших государственную (муниципальную) поддержку в форме субсидий бюджетным учреждениям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</a:tr>
              <a:tr h="520945">
                <a:tc>
                  <a:txBody>
                    <a:bodyPr/>
                    <a:lstStyle/>
                    <a:p>
                      <a:pPr algn="l" fontAlgn="t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числа посещений культурных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Тысяча 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772,401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5449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5083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1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капитально отремонтированных объектов организации культуры (в том числе техническое переоснащение современным непроизводственным оборудованием и благоустройство территории)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80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937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 15% числа посещений организаций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посещений в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553,314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468,02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приобретенных передвижных </a:t>
                      </a:r>
                      <a:r>
                        <a:rPr kumimoji="0"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многофукциональных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культурных центров (автоклубов) для обслуживания сельского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6909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/>
                <a:gridCol w="1041577"/>
                <a:gridCol w="1037393"/>
                <a:gridCol w="1041577"/>
                <a:gridCol w="1041577"/>
                <a:gridCol w="890986"/>
              </a:tblGrid>
              <a:tr h="5456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18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231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90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6. Развитие образования в сфере культуры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лет,охваченных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дополнительным образованием в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11,20</a:t>
                      </a:r>
                    </a:p>
                  </a:txBody>
                  <a:tcPr marL="9525" marR="9525" marT="9525" marB="0" anchor="ctr"/>
                </a:tc>
              </a:tr>
              <a:tr h="55227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4721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544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6602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</a:tr>
              <a:tr h="128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203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/>
                <a:gridCol w="1041577"/>
                <a:gridCol w="1037393"/>
                <a:gridCol w="1041577"/>
                <a:gridCol w="1041577"/>
                <a:gridCol w="890986"/>
              </a:tblGrid>
              <a:tr h="5007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29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4713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93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004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101,92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1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455311"/>
              </p:ext>
            </p:extLst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63233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53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/>
                <a:gridCol w="1041577"/>
                <a:gridCol w="1037393"/>
                <a:gridCol w="1041577"/>
                <a:gridCol w="1041577"/>
                <a:gridCol w="890986"/>
              </a:tblGrid>
              <a:tr h="6474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979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09524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58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78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672,7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6695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136906" cy="513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/>
                <a:gridCol w="1050877"/>
                <a:gridCol w="1046655"/>
                <a:gridCol w="1050877"/>
                <a:gridCol w="1050877"/>
                <a:gridCol w="898942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53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у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 за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6145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8912" cy="4950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2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235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98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области</a:t>
                      </a:r>
                    </a:p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Количество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1289835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Количество детей в возрасте от 1,5 до 7 лет, направленных и зачисленных в течение соответствующего финансового года в Единой информационной системе «Зачисление в ДОУ» на созданные дополнительные места в организациях по присмотру и уходу за детьми, расположенных в микрорайонах с наибольшей очередностью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Отношение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6863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91545" y="836712"/>
          <a:ext cx="8352929" cy="4958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079"/>
                <a:gridCol w="1068732"/>
                <a:gridCol w="1064439"/>
                <a:gridCol w="1068732"/>
                <a:gridCol w="1068732"/>
                <a:gridCol w="914215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115,59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63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общеобразовательных организациях, расположенных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сельской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2422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43762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83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717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0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3083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93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42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093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предметам, процент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10,71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11,11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11,51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2696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14,6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9,8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3588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7035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/>
                <a:gridCol w="1069476"/>
                <a:gridCol w="1065180"/>
                <a:gridCol w="1069476"/>
                <a:gridCol w="1069476"/>
                <a:gridCol w="914852"/>
              </a:tblGrid>
              <a:tr h="49195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53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1510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6335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2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063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52176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6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1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5238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840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712584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7713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/>
                <a:gridCol w="1060176"/>
                <a:gridCol w="1055918"/>
                <a:gridCol w="1060176"/>
                <a:gridCol w="1060176"/>
                <a:gridCol w="906897"/>
              </a:tblGrid>
              <a:tr h="57176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1489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346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7836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12109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7836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7536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6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/>
                <a:gridCol w="1050877"/>
                <a:gridCol w="1046655"/>
                <a:gridCol w="1050877"/>
                <a:gridCol w="1050877"/>
                <a:gridCol w="898942"/>
              </a:tblGrid>
              <a:tr h="58351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45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2959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616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581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20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693981"/>
              </p:ext>
            </p:extLst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100871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992888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4896"/>
                <a:gridCol w="1032277"/>
                <a:gridCol w="1028130"/>
                <a:gridCol w="1032277"/>
                <a:gridCol w="1032277"/>
                <a:gridCol w="883031"/>
              </a:tblGrid>
              <a:tr h="61654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331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7089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17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934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33,02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7068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45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50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2074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07568" y="836713"/>
          <a:ext cx="8015442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2862"/>
                <a:gridCol w="1066157"/>
                <a:gridCol w="1066157"/>
                <a:gridCol w="1066157"/>
                <a:gridCol w="912013"/>
                <a:gridCol w="822096"/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5804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581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5,74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 проживающим на территории городского округа Домодедово Московской области, призванные на военную службу по мобилизации в Вооруженные силы Российской Федерации получивших единовременную денежную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выплату,от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общего числа обратившихся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3972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776864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1101"/>
                <a:gridCol w="1034423"/>
                <a:gridCol w="1034423"/>
                <a:gridCol w="1034423"/>
                <a:gridCol w="884867"/>
                <a:gridCol w="797627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муниципальных приоритетных объектов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78,40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1637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53774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49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7237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6267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16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65,30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9525" marR="9525" marT="9525" marB="0" anchor="ctr"/>
                </a:tc>
              </a:tr>
              <a:tr h="1307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58,3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87749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60734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3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51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5939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214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6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0,011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5320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43906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96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898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677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11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711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97389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256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4036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89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465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02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1515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544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4007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5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112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946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</a:tr>
              <a:tr h="812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</a:tr>
              <a:tr h="812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1491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358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92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231462"/>
              </p:ext>
            </p:extLst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5846363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5294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57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95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1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6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785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</a:tr>
              <a:tr h="6081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001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5122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29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6654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4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5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</a:tr>
              <a:tr h="3923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46,00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</a:tr>
              <a:tr h="843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3460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07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406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17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8653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5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96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999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</a:tr>
              <a:tr h="13290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3610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5148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51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7102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132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62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72087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136904" cy="417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/>
                <a:gridCol w="1082313"/>
                <a:gridCol w="1082313"/>
                <a:gridCol w="1082313"/>
                <a:gridCol w="925833"/>
                <a:gridCol w="834554"/>
              </a:tblGrid>
              <a:tr h="5079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91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925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7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3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268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772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39854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46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7422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49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3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51,902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52,31</a:t>
                      </a:r>
                    </a:p>
                  </a:txBody>
                  <a:tcPr marL="9525" marR="9525" marT="9525" marB="0" anchor="ctr"/>
                </a:tc>
              </a:tr>
              <a:tr h="1114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712,60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03901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4847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45130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3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0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6348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20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1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5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0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143,00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103,26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04830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423592" y="764704"/>
          <a:ext cx="7920880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/>
                <a:gridCol w="1053579"/>
                <a:gridCol w="1053579"/>
                <a:gridCol w="1053579"/>
                <a:gridCol w="901253"/>
                <a:gridCol w="812398"/>
              </a:tblGrid>
              <a:tr h="49342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266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347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94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409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89815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5412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2842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/>
                <a:gridCol w="1091891"/>
                <a:gridCol w="1091891"/>
                <a:gridCol w="1091891"/>
                <a:gridCol w="934027"/>
                <a:gridCol w="841940"/>
              </a:tblGrid>
              <a:tr h="44319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3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4976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18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4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без владельцев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22285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4545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30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6898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56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487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АПК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69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9" cy="453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7"/>
                <a:gridCol w="819784"/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776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68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76024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140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0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68155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92888" cy="3960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8"/>
                <a:gridCol w="1063157"/>
                <a:gridCol w="1063157"/>
                <a:gridCol w="1063157"/>
                <a:gridCol w="909446"/>
                <a:gridCol w="819783"/>
              </a:tblGrid>
              <a:tr h="50276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47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05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1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97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</a:tr>
              <a:tr h="515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581,00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954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5452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14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92238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4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7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18842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848872" cy="5318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8797"/>
                <a:gridCol w="1044001"/>
                <a:gridCol w="1044001"/>
                <a:gridCol w="1044001"/>
                <a:gridCol w="893060"/>
                <a:gridCol w="805012"/>
              </a:tblGrid>
              <a:tr h="4123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65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9764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959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15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3 % ежегодно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2 052,00</a:t>
                      </a:r>
                    </a:p>
                  </a:txBody>
                  <a:tcPr marL="9525" marR="9525" marT="9525" marB="0" anchor="ctr"/>
                </a:tc>
              </a:tr>
              <a:tr h="8459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117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</a:tr>
              <a:tr h="51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</a:p>
                  </a:txBody>
                  <a:tcPr marL="9525" marR="9525" marT="9525" marB="0" anchor="ctr"/>
                </a:tc>
              </a:tr>
              <a:tr h="402343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уровня вовлеченности населения в незаконный оборот наркотиков на 100 тыс. человек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07323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064896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39"/>
                <a:gridCol w="827169"/>
              </a:tblGrid>
              <a:tr h="46697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3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8998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910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71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снесенных объектов самовольного строительства, право на снос которых в судебном порядке предоставлено администрациям муниципальных образований Московской области, являющимися взыскателями по исполнительным производствам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7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отремонтированных) зданий (помещений), занимаемых территориальными подразделениями ведомств, осуществляющих деятельность по обеспечению соблюдения законности, правопорядка и безопасности на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територии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41046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92888" cy="4464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7"/>
                <a:gridCol w="819783"/>
              </a:tblGrid>
              <a:tr h="50772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900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5892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53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3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мемориальных знаков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4729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\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2 473,00</a:t>
                      </a: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2 852,00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32192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1340768"/>
          <a:ext cx="8064897" cy="4553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/>
                <a:gridCol w="1072735"/>
                <a:gridCol w="1072735"/>
                <a:gridCol w="1072735"/>
                <a:gridCol w="917640"/>
                <a:gridCol w="827169"/>
              </a:tblGrid>
              <a:tr h="4195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0970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36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3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имен погибших при защите Отечества, нанесенных на мемориальные сооружения воинских захоронений по месту захоронения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9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</a:tr>
              <a:tr h="409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кладбищ, соответствующих требованиям Регионального стандарта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84,62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409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5955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/>
                <a:gridCol w="1101469"/>
                <a:gridCol w="1101469"/>
                <a:gridCol w="1101469"/>
                <a:gridCol w="942219"/>
                <a:gridCol w="849325"/>
              </a:tblGrid>
              <a:tr h="4786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3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0967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79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395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81835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46695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 уровня </a:t>
                      </a:r>
                      <a:r>
                        <a:rPr kumimoji="0" lang="ru-RU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криминогенности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наркомании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100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7653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75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/>
                <a:gridCol w="1063157"/>
                <a:gridCol w="1063157"/>
                <a:gridCol w="1063157"/>
                <a:gridCol w="909446"/>
                <a:gridCol w="819783"/>
              </a:tblGrid>
              <a:tr h="46143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898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78061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06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готовности  муниципального звена Московской областной системы предупреждения и ликвидации чрезвычайным ситуациям к действиям по предназначению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9525" marR="9525" marT="9525" marB="0" anchor="ctr"/>
                </a:tc>
              </a:tr>
              <a:tr h="57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</a:tr>
              <a:tr h="9465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временя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 Московской области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737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21261</TotalTime>
  <Words>19493</Words>
  <Application>Microsoft Office PowerPoint</Application>
  <PresentationFormat>Широкоэкранный</PresentationFormat>
  <Paragraphs>5496</Paragraphs>
  <Slides>155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155</vt:i4>
      </vt:variant>
    </vt:vector>
  </HeadingPairs>
  <TitlesOfParts>
    <vt:vector size="167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бюджета городского округа Домодедово  на 2023 год и плановый период 2024 и 2025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      Инвестиции в основной капитал за счет всех источников финансирования по полному кругу организаций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2023 год и плановый период 2024 и 2025 гг. в сравнении с фактическим исполнением 2019-2021 годов и ожидаемым исполнением 2022 года                                                                                                                             млн. руб.</vt:lpstr>
      <vt:lpstr>Основные параметры бюджета на 2023 год и плановый период 2024 и 2025 гг. в сравнении с фактическим исполнением 2020-2021 годов и ожидаемым исполнением 2022 года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                           млн.руб.</vt:lpstr>
      <vt:lpstr>Динамика доходов 2021-2025 гг.                                                                                            млн. руб.</vt:lpstr>
      <vt:lpstr>Презентация PowerPoint</vt:lpstr>
      <vt:lpstr>Структура налоговых доходов 2023 года, млн.руб.</vt:lpstr>
      <vt:lpstr>Структура неналоговых доходов 2023 года, млн.руб.</vt:lpstr>
      <vt:lpstr>Изменение структуры налоговых и неналоговых доходов городского округа Домодедово за 2021-2025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2021-2025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2021-2025 годах по программам</vt:lpstr>
      <vt:lpstr>Расходы бюджета городского округа в 2021-2025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3433</cp:revision>
  <cp:lastPrinted>2022-11-09T13:42:47Z</cp:lastPrinted>
  <dcterms:created xsi:type="dcterms:W3CDTF">2015-09-30T07:48:07Z</dcterms:created>
  <dcterms:modified xsi:type="dcterms:W3CDTF">2022-12-27T10:02:34Z</dcterms:modified>
</cp:coreProperties>
</file>