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7"/>
  </p:notesMasterIdLst>
  <p:sldIdLst>
    <p:sldId id="256" r:id="rId2"/>
    <p:sldId id="337" r:id="rId3"/>
    <p:sldId id="355" r:id="rId4"/>
    <p:sldId id="523" r:id="rId5"/>
    <p:sldId id="524" r:id="rId6"/>
    <p:sldId id="525" r:id="rId7"/>
    <p:sldId id="526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527" r:id="rId18"/>
    <p:sldId id="343" r:id="rId19"/>
    <p:sldId id="522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28" r:id="rId49"/>
    <p:sldId id="500" r:id="rId50"/>
    <p:sldId id="501" r:id="rId51"/>
    <p:sldId id="529" r:id="rId52"/>
    <p:sldId id="530" r:id="rId53"/>
    <p:sldId id="502" r:id="rId54"/>
    <p:sldId id="503" r:id="rId55"/>
    <p:sldId id="504" r:id="rId56"/>
    <p:sldId id="505" r:id="rId57"/>
    <p:sldId id="508" r:id="rId58"/>
    <p:sldId id="509" r:id="rId59"/>
    <p:sldId id="510" r:id="rId60"/>
    <p:sldId id="511" r:id="rId61"/>
    <p:sldId id="512" r:id="rId62"/>
    <p:sldId id="513" r:id="rId63"/>
    <p:sldId id="514" r:id="rId64"/>
    <p:sldId id="515" r:id="rId65"/>
    <p:sldId id="516" r:id="rId66"/>
    <p:sldId id="371" r:id="rId67"/>
    <p:sldId id="434" r:id="rId68"/>
    <p:sldId id="435" r:id="rId69"/>
    <p:sldId id="436" r:id="rId70"/>
    <p:sldId id="531" r:id="rId71"/>
    <p:sldId id="451" r:id="rId72"/>
    <p:sldId id="452" r:id="rId73"/>
    <p:sldId id="453" r:id="rId74"/>
    <p:sldId id="454" r:id="rId75"/>
    <p:sldId id="455" r:id="rId76"/>
    <p:sldId id="447" r:id="rId77"/>
    <p:sldId id="448" r:id="rId78"/>
    <p:sldId id="449" r:id="rId79"/>
    <p:sldId id="441" r:id="rId80"/>
    <p:sldId id="442" r:id="rId81"/>
    <p:sldId id="532" r:id="rId82"/>
    <p:sldId id="443" r:id="rId83"/>
    <p:sldId id="533" r:id="rId84"/>
    <p:sldId id="444" r:id="rId85"/>
    <p:sldId id="445" r:id="rId86"/>
    <p:sldId id="446" r:id="rId87"/>
    <p:sldId id="534" r:id="rId88"/>
    <p:sldId id="486" r:id="rId89"/>
    <p:sldId id="487" r:id="rId90"/>
    <p:sldId id="488" r:id="rId91"/>
    <p:sldId id="489" r:id="rId92"/>
    <p:sldId id="490" r:id="rId93"/>
    <p:sldId id="491" r:id="rId94"/>
    <p:sldId id="460" r:id="rId95"/>
    <p:sldId id="461" r:id="rId96"/>
    <p:sldId id="536" r:id="rId97"/>
    <p:sldId id="462" r:id="rId98"/>
    <p:sldId id="463" r:id="rId99"/>
    <p:sldId id="465" r:id="rId100"/>
    <p:sldId id="466" r:id="rId101"/>
    <p:sldId id="467" r:id="rId102"/>
    <p:sldId id="468" r:id="rId103"/>
    <p:sldId id="537" r:id="rId104"/>
    <p:sldId id="469" r:id="rId105"/>
    <p:sldId id="470" r:id="rId106"/>
    <p:sldId id="456" r:id="rId107"/>
    <p:sldId id="457" r:id="rId108"/>
    <p:sldId id="538" r:id="rId109"/>
    <p:sldId id="458" r:id="rId110"/>
    <p:sldId id="459" r:id="rId111"/>
    <p:sldId id="517" r:id="rId112"/>
    <p:sldId id="539" r:id="rId113"/>
    <p:sldId id="518" r:id="rId114"/>
    <p:sldId id="519" r:id="rId115"/>
    <p:sldId id="439" r:id="rId116"/>
    <p:sldId id="440" r:id="rId117"/>
    <p:sldId id="471" r:id="rId118"/>
    <p:sldId id="473" r:id="rId119"/>
    <p:sldId id="474" r:id="rId120"/>
    <p:sldId id="475" r:id="rId121"/>
    <p:sldId id="476" r:id="rId122"/>
    <p:sldId id="477" r:id="rId123"/>
    <p:sldId id="478" r:id="rId124"/>
    <p:sldId id="472" r:id="rId125"/>
    <p:sldId id="479" r:id="rId126"/>
    <p:sldId id="480" r:id="rId127"/>
    <p:sldId id="481" r:id="rId128"/>
    <p:sldId id="540" r:id="rId129"/>
    <p:sldId id="482" r:id="rId130"/>
    <p:sldId id="483" r:id="rId131"/>
    <p:sldId id="484" r:id="rId132"/>
    <p:sldId id="485" r:id="rId133"/>
    <p:sldId id="520" r:id="rId134"/>
    <p:sldId id="424" r:id="rId135"/>
    <p:sldId id="425" r:id="rId136"/>
    <p:sldId id="426" r:id="rId137"/>
    <p:sldId id="535" r:id="rId138"/>
    <p:sldId id="427" r:id="rId139"/>
    <p:sldId id="428" r:id="rId140"/>
    <p:sldId id="429" r:id="rId141"/>
    <p:sldId id="430" r:id="rId142"/>
    <p:sldId id="431" r:id="rId143"/>
    <p:sldId id="541" r:id="rId144"/>
    <p:sldId id="542" r:id="rId145"/>
    <p:sldId id="339" r:id="rId14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presProps" Target="presProps.xml"/><Relationship Id="rId15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
 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184.2</c:v>
                </c:pt>
                <c:pt idx="1">
                  <c:v>187.7</c:v>
                </c:pt>
                <c:pt idx="2">
                  <c:v>191</c:v>
                </c:pt>
                <c:pt idx="3">
                  <c:v>195</c:v>
                </c:pt>
                <c:pt idx="4">
                  <c:v>198.6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834688"/>
        <c:axId val="270835080"/>
        <c:axId val="0"/>
      </c:bar3DChart>
      <c:catAx>
        <c:axId val="27083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0835080"/>
        <c:crossesAt val="0"/>
        <c:auto val="1"/>
        <c:lblAlgn val="ctr"/>
        <c:lblOffset val="100"/>
        <c:tickLblSkip val="1"/>
        <c:noMultiLvlLbl val="0"/>
      </c:catAx>
      <c:valAx>
        <c:axId val="270835080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0834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7372658593489601"/>
                  <c:y val="-0.1328137751498118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1 362,0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2120631040995434"/>
                  <c:y val="3.04834099366187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Акцизы </a:t>
                    </a:r>
                    <a:r>
                      <a:rPr lang="ru-RU" dirty="0"/>
                      <a:t>на нефтепродукты
 </a:t>
                    </a:r>
                    <a:r>
                      <a:rPr lang="ru-RU" dirty="0" smtClean="0"/>
                      <a:t>107,5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115131652038663"/>
                  <c:y val="0.1306377480691445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УСН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489,6</a:t>
                    </a:r>
                    <a:r>
                      <a:rPr lang="ru-RU" dirty="0"/>
                      <a:t>
13%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7971003221864238E-2"/>
                  <c:y val="0.151372584116168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ЕНВД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25,0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Патент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60,0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30389912231974225"/>
                  <c:y val="-5.44335951698097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</a:t>
                    </a:r>
                    <a:r>
                      <a:rPr lang="ru-RU" dirty="0"/>
                      <a:t>на имущество физ.лиц
 </a:t>
                    </a:r>
                    <a:r>
                      <a:rPr lang="ru-RU" dirty="0" smtClean="0"/>
                      <a:t>175,0</a:t>
                    </a:r>
                    <a:r>
                      <a:rPr lang="ru-RU" dirty="0"/>
                      <a:t>
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3157360293300744"/>
                  <c:y val="-0.152411734772953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Земельный </a:t>
                    </a:r>
                    <a:r>
                      <a:rPr lang="ru-RU" dirty="0"/>
                      <a:t>налог юр.л.
</a:t>
                    </a:r>
                    <a:r>
                      <a:rPr lang="ru-RU" dirty="0" smtClean="0"/>
                      <a:t>1 200,0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 физ.л.
 </a:t>
                    </a:r>
                    <a:r>
                      <a:rPr lang="ru-RU" dirty="0" smtClean="0"/>
                      <a:t>202,0</a:t>
                    </a:r>
                    <a:r>
                      <a:rPr lang="ru-RU" dirty="0"/>
                      <a:t>
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
 </a:t>
                    </a:r>
                    <a:r>
                      <a:rPr lang="ru-RU" dirty="0" smtClean="0"/>
                      <a:t>30,5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1362</c:v>
                </c:pt>
                <c:pt idx="1">
                  <c:v>107.5</c:v>
                </c:pt>
                <c:pt idx="2">
                  <c:v>512.4</c:v>
                </c:pt>
                <c:pt idx="3">
                  <c:v>25</c:v>
                </c:pt>
                <c:pt idx="4">
                  <c:v>60</c:v>
                </c:pt>
                <c:pt idx="5">
                  <c:v>175</c:v>
                </c:pt>
                <c:pt idx="6">
                  <c:v>1434.5</c:v>
                </c:pt>
                <c:pt idx="7">
                  <c:v>217</c:v>
                </c:pt>
                <c:pt idx="8">
                  <c:v>30.5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3847651971620665"/>
                  <c:y val="-0.23357014385788966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4448565107053793"/>
                  <c:y val="-3.0983794593393614E-2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1867039598855567"/>
                  <c:y val="9.771812140993334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943736853231606"/>
                  <c:y val="0.27170404489591249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2.1632801133336387E-2"/>
                  <c:y val="0.1792813185922284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8678096324022464"/>
                  <c:y val="0.147768866522338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945976168179153"/>
                  <c:y val="5.9584220371910544E-2"/>
                </c:manualLayout>
              </c:layout>
              <c:tx>
                <c:rich>
                  <a:bodyPr/>
                  <a:lstStyle/>
                  <a:p>
                    <a:fld id="{BF83BE17-5A3B-45E1-A60B-607127856665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D8F111C6-8204-46D5-B28C-5E45FB44B11F}" type="VALUE">
                      <a:rPr lang="ru-RU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28548635031839215"/>
                  <c:y val="-0.228803406228136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3515045307626017"/>
                  <c:y val="-0.183519398745484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21867039598855567"/>
                  <c:y val="-0.355121953416587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Платежи от МУП</c:v>
                </c:pt>
                <c:pt idx="1">
                  <c:v>Сервитут</c:v>
                </c:pt>
                <c:pt idx="2">
                  <c:v>Найм, реклама</c:v>
                </c:pt>
                <c:pt idx="3">
                  <c:v>Плата за негативное воздействие</c:v>
                </c:pt>
                <c:pt idx="4">
                  <c:v>Продажа имущества</c:v>
                </c:pt>
                <c:pt idx="5">
                  <c:v>Продажа земли (в т.ч. перераспределение)</c:v>
                </c:pt>
                <c:pt idx="6">
                  <c:v>Штрафы</c:v>
                </c:pt>
                <c:pt idx="7">
                  <c:v>Прочие платежи (вырубка и проч.)</c:v>
                </c:pt>
                <c:pt idx="8">
                  <c:v>Аренда земли</c:v>
                </c:pt>
                <c:pt idx="9">
                  <c:v>Аренда имущества</c:v>
                </c:pt>
              </c:strCache>
            </c:strRef>
          </c:cat>
          <c:val>
            <c:numRef>
              <c:f>Лист1!$B$2:$B$11</c:f>
              <c:numCache>
                <c:formatCode>#\ ##0.0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31.9</c:v>
                </c:pt>
                <c:pt idx="3">
                  <c:v>2.9</c:v>
                </c:pt>
                <c:pt idx="4">
                  <c:v>279</c:v>
                </c:pt>
                <c:pt idx="5">
                  <c:v>80</c:v>
                </c:pt>
                <c:pt idx="6">
                  <c:v>3</c:v>
                </c:pt>
                <c:pt idx="7">
                  <c:v>4.7</c:v>
                </c:pt>
                <c:pt idx="8">
                  <c:v>448.2</c:v>
                </c:pt>
                <c:pt idx="9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1440.2</c:v>
                </c:pt>
                <c:pt idx="1">
                  <c:v>1218.7</c:v>
                </c:pt>
                <c:pt idx="2">
                  <c:v>1362</c:v>
                </c:pt>
                <c:pt idx="3">
                  <c:v>1435.5</c:v>
                </c:pt>
                <c:pt idx="4">
                  <c:v>1513.6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545.20000000000005</c:v>
                </c:pt>
                <c:pt idx="1">
                  <c:v>502.8</c:v>
                </c:pt>
                <c:pt idx="2">
                  <c:v>540.29999999999995</c:v>
                </c:pt>
                <c:pt idx="3">
                  <c:v>522.1</c:v>
                </c:pt>
                <c:pt idx="4">
                  <c:v>470.1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1775.8</c:v>
                </c:pt>
                <c:pt idx="1">
                  <c:v>1713.4</c:v>
                </c:pt>
                <c:pt idx="2">
                  <c:v>1826.5</c:v>
                </c:pt>
                <c:pt idx="3">
                  <c:v>1853.7</c:v>
                </c:pt>
                <c:pt idx="4">
                  <c:v>1882.6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546.6</c:v>
                </c:pt>
                <c:pt idx="1">
                  <c:v>522</c:v>
                </c:pt>
                <c:pt idx="2">
                  <c:v>597.4</c:v>
                </c:pt>
                <c:pt idx="3">
                  <c:v>721.5</c:v>
                </c:pt>
                <c:pt idx="4">
                  <c:v>829.7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175.3</c:v>
                </c:pt>
                <c:pt idx="1">
                  <c:v>169.2</c:v>
                </c:pt>
                <c:pt idx="2">
                  <c:v>359.1</c:v>
                </c:pt>
                <c:pt idx="3">
                  <c:v>100.1</c:v>
                </c:pt>
                <c:pt idx="4">
                  <c:v>100.1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110.6</c:v>
                </c:pt>
                <c:pt idx="1">
                  <c:v>102.5</c:v>
                </c:pt>
                <c:pt idx="2">
                  <c:v>107.5</c:v>
                </c:pt>
                <c:pt idx="3">
                  <c:v>103.4</c:v>
                </c:pt>
                <c:pt idx="4">
                  <c:v>102.6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219.6</c:v>
                </c:pt>
                <c:pt idx="1">
                  <c:v>217.5</c:v>
                </c:pt>
                <c:pt idx="2">
                  <c:v>41</c:v>
                </c:pt>
                <c:pt idx="3">
                  <c:v>41.2</c:v>
                </c:pt>
                <c:pt idx="4" formatCode="0.0">
                  <c:v>41.2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576096"/>
        <c:axId val="473573352"/>
        <c:axId val="0"/>
      </c:bar3DChart>
      <c:catAx>
        <c:axId val="47357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3352"/>
        <c:crosses val="autoZero"/>
        <c:auto val="1"/>
        <c:lblAlgn val="ctr"/>
        <c:lblOffset val="100"/>
        <c:noMultiLvlLbl val="0"/>
      </c:catAx>
      <c:valAx>
        <c:axId val="473573352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6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20607</c:v>
                </c:pt>
                <c:pt idx="1">
                  <c:v>24956</c:v>
                </c:pt>
                <c:pt idx="2">
                  <c:v>28185</c:v>
                </c:pt>
                <c:pt idx="3">
                  <c:v>12091</c:v>
                </c:pt>
                <c:pt idx="4">
                  <c:v>18393</c:v>
                </c:pt>
                <c:pt idx="5">
                  <c:v>40702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3577272"/>
        <c:axId val="473579624"/>
      </c:barChart>
      <c:catAx>
        <c:axId val="47357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3579624"/>
        <c:crosses val="autoZero"/>
        <c:auto val="1"/>
        <c:lblAlgn val="ctr"/>
        <c:lblOffset val="100"/>
        <c:noMultiLvlLbl val="0"/>
      </c:catAx>
      <c:valAx>
        <c:axId val="473579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357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4783954651588147E-3"/>
                  <c:y val="-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1041.5999999999999</c:v>
                </c:pt>
                <c:pt idx="1">
                  <c:v>589.4</c:v>
                </c:pt>
                <c:pt idx="2">
                  <c:v>579.4</c:v>
                </c:pt>
                <c:pt idx="3">
                  <c:v>774.2</c:v>
                </c:pt>
                <c:pt idx="4">
                  <c:v>646.70000000000005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2829.3</c:v>
                </c:pt>
                <c:pt idx="1">
                  <c:v>3090.3</c:v>
                </c:pt>
                <c:pt idx="2">
                  <c:v>2997.7</c:v>
                </c:pt>
                <c:pt idx="3">
                  <c:v>2983.3</c:v>
                </c:pt>
                <c:pt idx="4">
                  <c:v>2994.3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641883523868004E-3"/>
                  <c:y val="1.635220006126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351.3</c:v>
                </c:pt>
                <c:pt idx="1">
                  <c:v>41.4</c:v>
                </c:pt>
                <c:pt idx="2">
                  <c:v>0</c:v>
                </c:pt>
                <c:pt idx="3">
                  <c:v>0</c:v>
                </c:pt>
                <c:pt idx="4">
                  <c:v>78.599999999999994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4928376704773547E-2"/>
                  <c:y val="-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1">
                  <c:v>89.9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574136"/>
        <c:axId val="473574920"/>
        <c:axId val="0"/>
      </c:bar3DChart>
      <c:catAx>
        <c:axId val="473574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4920"/>
        <c:crosses val="autoZero"/>
        <c:auto val="1"/>
        <c:lblAlgn val="ctr"/>
        <c:lblOffset val="100"/>
        <c:noMultiLvlLbl val="0"/>
      </c:catAx>
      <c:valAx>
        <c:axId val="47357492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4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5214800617497435"/>
                  <c:y val="1.50559151964144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5304401504715279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3770801413520412"/>
                  <c:y val="-0.200028587609506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7911521659746547"/>
                  <c:y val="-6.45253508417763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27179064595718877"/>
                  <c:y val="-0.18067115171485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1350.6</c:v>
                </c:pt>
                <c:pt idx="1">
                  <c:v>86.7</c:v>
                </c:pt>
                <c:pt idx="2">
                  <c:v>515.9</c:v>
                </c:pt>
                <c:pt idx="3">
                  <c:v>1047</c:v>
                </c:pt>
                <c:pt idx="4">
                  <c:v>10.9</c:v>
                </c:pt>
                <c:pt idx="5">
                  <c:v>4528.5</c:v>
                </c:pt>
                <c:pt idx="6">
                  <c:v>603.5</c:v>
                </c:pt>
                <c:pt idx="7">
                  <c:v>234</c:v>
                </c:pt>
                <c:pt idx="8">
                  <c:v>291.39999999999998</c:v>
                </c:pt>
                <c:pt idx="9">
                  <c:v>67.5</c:v>
                </c:pt>
                <c:pt idx="10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</c:v>
                </c:pt>
                <c:pt idx="1">
                  <c:v>12.2</c:v>
                </c:pt>
                <c:pt idx="2">
                  <c:v>418.9</c:v>
                </c:pt>
                <c:pt idx="3">
                  <c:v>41</c:v>
                </c:pt>
                <c:pt idx="4">
                  <c:v>7</c:v>
                </c:pt>
                <c:pt idx="5">
                  <c:v>867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083618213634384"/>
                  <c:y val="-1.1456809119617774E-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051230461395335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30.5</c:v>
                </c:pt>
                <c:pt idx="1">
                  <c:v>56.2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6952216045559"/>
          <c:y val="0.26241768914310898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55931751738043"/>
                  <c:y val="-0.2112928919238418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740747093316197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1935643017175036"/>
                  <c:y val="-5.57271194588570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3465400249472728"/>
                  <c:y val="-0.202268803961777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3.6</c:v>
                </c:pt>
                <c:pt idx="1">
                  <c:v>99.2</c:v>
                </c:pt>
                <c:pt idx="2">
                  <c:v>375.3</c:v>
                </c:pt>
                <c:pt idx="3">
                  <c:v>14</c:v>
                </c:pt>
                <c:pt idx="4">
                  <c:v>23.8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676862293078528"/>
                  <c:y val="-0.20124224089061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7615718136581308"/>
                  <c:y val="-3.905228478886961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7404864371794948"/>
                  <c:y val="-0.583375351456675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92.1</c:v>
                </c:pt>
                <c:pt idx="1">
                  <c:v>362.9</c:v>
                </c:pt>
                <c:pt idx="2">
                  <c:v>592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2033788174139E-2"/>
                  <c:y val="-0.4237111358866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2173489278752435E-2"/>
                  <c:y val="-0.39985985299920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5594541910331383E-2"/>
                  <c:y val="-0.39144197410406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9.0155945419102129E-3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67977.100000000006</c:v>
                </c:pt>
                <c:pt idx="1">
                  <c:v>64024.7</c:v>
                </c:pt>
                <c:pt idx="2">
                  <c:v>65465.3</c:v>
                </c:pt>
                <c:pt idx="3">
                  <c:v>67168.3</c:v>
                </c:pt>
                <c:pt idx="4">
                  <c:v>69912.899999999994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794936"/>
        <c:axId val="469789448"/>
        <c:axId val="0"/>
      </c:bar3DChart>
      <c:catAx>
        <c:axId val="469794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89448"/>
        <c:crosses val="autoZero"/>
        <c:auto val="1"/>
        <c:lblAlgn val="ctr"/>
        <c:lblOffset val="100"/>
        <c:noMultiLvlLbl val="0"/>
      </c:catAx>
      <c:valAx>
        <c:axId val="469789448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4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603362701874"/>
                  <c:y val="3.109878450246084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26322955572693929"/>
                  <c:y val="-9.8328531371589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7.7061499168076003E-2"/>
                  <c:y val="-0.24059773608019863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38,6</a:t>
                    </a:r>
                    <a:endParaRPr lang="ru-RU" baseline="0" dirty="0"/>
                  </a:p>
                  <a:p>
                    <a:r>
                      <a:rPr lang="ru-RU" dirty="0" smtClean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41914905028489419"/>
                  <c:y val="-0.261458335602814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1390.6</c:v>
                </c:pt>
                <c:pt idx="1">
                  <c:v>2704.5</c:v>
                </c:pt>
                <c:pt idx="2">
                  <c:v>303.2</c:v>
                </c:pt>
                <c:pt idx="3">
                  <c:v>38.6</c:v>
                </c:pt>
                <c:pt idx="4">
                  <c:v>91.6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9162511185487872"/>
                  <c:y val="-3.07620858664282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575.79999999999995</c:v>
                </c:pt>
                <c:pt idx="1">
                  <c:v>27.7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3052874004990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74435360091698"/>
                  <c:y val="1.43002128892585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3954640188121756"/>
                  <c:y val="-0.297921101859553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94.9</c:v>
                </c:pt>
                <c:pt idx="2">
                  <c:v>122.1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291,4</a:t>
                    </a:r>
                    <a:r>
                      <a:rPr lang="en-US" sz="2398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7D2-4E09-9D4B-9976DBA28F04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7D2-4E09-9D4B-9976DBA28F04}"/>
              </c:ext>
            </c:extLst>
          </c:dPt>
          <c:dLbls>
            <c:dLbl>
              <c:idx val="0"/>
              <c:layout>
                <c:manualLayout>
                  <c:x val="0.26053642507154379"/>
                  <c:y val="-2.65717928418931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7D2-4E09-9D4B-9976DBA28F04}"/>
                </c:ex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509235117609376"/>
                  <c:y val="-0.11828760182526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D2-4E09-9D4B-9976DBA28F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14</c:v>
                </c:pt>
                <c:pt idx="1">
                  <c:v>53.5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9323.1</c:v>
                </c:pt>
                <c:pt idx="1">
                  <c:v>8534.4</c:v>
                </c:pt>
                <c:pt idx="2">
                  <c:v>8577.7999999999993</c:v>
                </c:pt>
                <c:pt idx="3">
                  <c:v>8540.5</c:v>
                </c:pt>
                <c:pt idx="4">
                  <c:v>8217.9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41.9</c:v>
                </c:pt>
                <c:pt idx="1">
                  <c:v>257.8</c:v>
                </c:pt>
                <c:pt idx="2">
                  <c:v>233.1</c:v>
                </c:pt>
                <c:pt idx="3">
                  <c:v>194.5</c:v>
                </c:pt>
                <c:pt idx="4">
                  <c:v>591.5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8203072"/>
        <c:axId val="478195624"/>
        <c:axId val="0"/>
      </c:bar3DChart>
      <c:catAx>
        <c:axId val="47820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8195624"/>
        <c:crosses val="autoZero"/>
        <c:auto val="1"/>
        <c:lblAlgn val="ctr"/>
        <c:lblOffset val="100"/>
        <c:noMultiLvlLbl val="0"/>
      </c:catAx>
      <c:valAx>
        <c:axId val="4781956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8203072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5536062378167637E-3"/>
                  <c:y val="-0.40126275916589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721247563352826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3635477582846003E-2"/>
                  <c:y val="-0.3142757274586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 год 
прогноз</c:v>
                </c:pt>
                <c:pt idx="4">
                  <c:v>2023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264.18</c:v>
                </c:pt>
                <c:pt idx="1">
                  <c:v>291.2</c:v>
                </c:pt>
                <c:pt idx="2">
                  <c:v>310</c:v>
                </c:pt>
                <c:pt idx="3">
                  <c:v>218.77</c:v>
                </c:pt>
                <c:pt idx="4">
                  <c:v>186.7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793368"/>
        <c:axId val="469795720"/>
        <c:axId val="0"/>
      </c:bar3DChart>
      <c:catAx>
        <c:axId val="469793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5720"/>
        <c:crosses val="autoZero"/>
        <c:auto val="1"/>
        <c:lblAlgn val="ctr"/>
        <c:lblOffset val="100"/>
        <c:noMultiLvlLbl val="0"/>
      </c:catAx>
      <c:valAx>
        <c:axId val="46979572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3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29361654051775E-2"/>
          <c:y val="1.8312201422064214E-2"/>
          <c:w val="0.91311512552567164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43</c:v>
                </c:pt>
                <c:pt idx="1">
                  <c:v>43.74</c:v>
                </c:pt>
                <c:pt idx="2">
                  <c:v>44.61</c:v>
                </c:pt>
                <c:pt idx="3">
                  <c:v>44.82</c:v>
                </c:pt>
                <c:pt idx="4">
                  <c:v>44.94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790232"/>
        <c:axId val="469792584"/>
        <c:axId val="0"/>
      </c:bar3DChart>
      <c:catAx>
        <c:axId val="469790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2584"/>
        <c:crosses val="autoZero"/>
        <c:auto val="1"/>
        <c:lblAlgn val="ctr"/>
        <c:lblOffset val="100"/>
        <c:noMultiLvlLbl val="0"/>
      </c:catAx>
      <c:valAx>
        <c:axId val="469792584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0232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672920400149901E-3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5336460200074387E-3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 formatCode="General">
                  <c:v>7125</c:v>
                </c:pt>
                <c:pt idx="1">
                  <c:v>7528.1</c:v>
                </c:pt>
                <c:pt idx="2">
                  <c:v>9044.1</c:v>
                </c:pt>
                <c:pt idx="3">
                  <c:v>8243.1</c:v>
                </c:pt>
                <c:pt idx="4">
                  <c:v>8410.9</c:v>
                </c:pt>
                <c:pt idx="5">
                  <c:v>8535</c:v>
                </c:pt>
                <c:pt idx="6">
                  <c:v>8659.4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471044280104143E-2"/>
                  <c:y val="6.9619457487179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30046903001114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1408442540200846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Лист1!$C$2:$C$8</c:f>
              <c:numCache>
                <c:formatCode>#\ ##0.0</c:formatCode>
                <c:ptCount val="7"/>
                <c:pt idx="0">
                  <c:v>7667</c:v>
                </c:pt>
                <c:pt idx="1">
                  <c:v>7747.2</c:v>
                </c:pt>
                <c:pt idx="2">
                  <c:v>9365</c:v>
                </c:pt>
                <c:pt idx="3">
                  <c:v>8792.2000000000007</c:v>
                </c:pt>
                <c:pt idx="4">
                  <c:v>8810.9</c:v>
                </c:pt>
                <c:pt idx="5">
                  <c:v>8735</c:v>
                </c:pt>
                <c:pt idx="6">
                  <c:v>8809.4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-542</c:v>
                </c:pt>
                <c:pt idx="1">
                  <c:v>-219.09999999999945</c:v>
                </c:pt>
                <c:pt idx="2">
                  <c:v>-320.89999999999964</c:v>
                </c:pt>
                <c:pt idx="3">
                  <c:v>-458</c:v>
                </c:pt>
                <c:pt idx="4">
                  <c:v>-400</c:v>
                </c:pt>
                <c:pt idx="5">
                  <c:v>-200</c:v>
                </c:pt>
                <c:pt idx="6">
                  <c:v>-150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048104"/>
        <c:axId val="473046928"/>
        <c:axId val="0"/>
      </c:bar3DChart>
      <c:catAx>
        <c:axId val="473048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46928"/>
        <c:crossesAt val="0"/>
        <c:auto val="1"/>
        <c:lblAlgn val="ctr"/>
        <c:lblOffset val="100"/>
        <c:noMultiLvlLbl val="0"/>
      </c:catAx>
      <c:valAx>
        <c:axId val="473046928"/>
        <c:scaling>
          <c:orientation val="minMax"/>
          <c:max val="10500"/>
          <c:min val="-6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48104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01.01.2022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01.01.2022</c:v>
                </c:pt>
              </c:strCache>
            </c:strRef>
          </c:tx>
          <c:dLbls>
            <c:dLbl>
              <c:idx val="0"/>
              <c:layout>
                <c:manualLayout>
                  <c:x val="0.24691364100320792"/>
                  <c:y val="-1.96420120186603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530864197530864"/>
                  <c:y val="4.3493626327397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590.9</c:v>
                </c:pt>
                <c:pt idx="1">
                  <c:v>1337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4 </a:t>
                    </a:r>
                    <a:r>
                      <a:rPr lang="en-US" dirty="0" smtClean="0"/>
                      <a:t>777,5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4 </a:t>
                    </a:r>
                    <a:r>
                      <a:rPr lang="en-US" dirty="0" smtClean="0"/>
                      <a:t>939,9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4813.3</c:v>
                </c:pt>
                <c:pt idx="1">
                  <c:v>4446.1000000000004</c:v>
                </c:pt>
                <c:pt idx="2">
                  <c:v>4833.8</c:v>
                </c:pt>
                <c:pt idx="3">
                  <c:v>4777.5</c:v>
                </c:pt>
                <c:pt idx="4">
                  <c:v>4939.8999999999996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4230.8</c:v>
                </c:pt>
                <c:pt idx="1">
                  <c:v>3802.1</c:v>
                </c:pt>
                <c:pt idx="2">
                  <c:v>3577.1</c:v>
                </c:pt>
                <c:pt idx="3">
                  <c:v>3757.5</c:v>
                </c:pt>
                <c:pt idx="4">
                  <c:v>3719.5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048888"/>
        <c:axId val="473053592"/>
        <c:axId val="0"/>
      </c:bar3DChart>
      <c:catAx>
        <c:axId val="473048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53592"/>
        <c:crosses val="autoZero"/>
        <c:auto val="1"/>
        <c:lblAlgn val="ctr"/>
        <c:lblOffset val="100"/>
        <c:noMultiLvlLbl val="0"/>
      </c:catAx>
      <c:valAx>
        <c:axId val="47305359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48888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Межбюджетные </a:t>
                    </a:r>
                    <a:r>
                      <a:rPr lang="ru-RU" dirty="0"/>
                      <a:t>трансферты 
3 </a:t>
                    </a:r>
                    <a:r>
                      <a:rPr lang="ru-RU" dirty="0" smtClean="0"/>
                      <a:t>731,8</a:t>
                    </a:r>
                    <a:r>
                      <a:rPr lang="ru-RU" dirty="0"/>
                      <a:t>
43%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4833.8</c:v>
                </c:pt>
                <c:pt idx="1">
                  <c:v>3577.1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037433340739915"/>
                  <c:y val="-9.6308585081740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5665523275191645"/>
                  <c:y val="-0.164693691749299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3923.9</c:v>
                </c:pt>
                <c:pt idx="1">
                  <c:v>909.9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1 927,9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0.80427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1093" y="1538299"/>
          <a:ext cx="966652" cy="936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515,9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0.19414</cdr:y>
    </cdr:from>
    <cdr:to>
      <cdr:x>0.39349</cdr:x>
      <cdr:y>0.19626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224136" y="597291"/>
          <a:ext cx="872704" cy="65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0.00691</cdr:x>
      <cdr:y>0.35369</cdr:y>
    </cdr:from>
    <cdr:to>
      <cdr:x>0.2096</cdr:x>
      <cdr:y>0.35877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36822" y="1088161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0.20269</cdr:x>
      <cdr:y>0.31196</cdr:y>
    </cdr:from>
    <cdr:to>
      <cdr:x>0.40539</cdr:x>
      <cdr:y>0.35877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080120" y="959774"/>
          <a:ext cx="1080120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0.39187</cdr:x>
      <cdr:y>0.19493</cdr:y>
    </cdr:from>
    <cdr:to>
      <cdr:x>0.44593</cdr:x>
      <cdr:y>0.26515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88232" y="599734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0.66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40" y="1222542"/>
          <a:ext cx="1150944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1 047,0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0.7659</cdr:y>
    </cdr:from>
    <cdr:to>
      <cdr:x>0.20545</cdr:x>
      <cdr:y>0.7659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-467545" y="2460791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0.2069</cdr:x>
      <cdr:y>0.72615</cdr:y>
    </cdr:from>
    <cdr:to>
      <cdr:x>0.25093</cdr:x>
      <cdr:y>0.76251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864095" y="2333049"/>
          <a:ext cx="183889" cy="116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0.01724</cdr:x>
      <cdr:y>0.30523</cdr:y>
    </cdr:from>
    <cdr:to>
      <cdr:x>0.22269</cdr:x>
      <cdr:y>0.30523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72007" y="980675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0.21474</cdr:x>
      <cdr:y>0.30523</cdr:y>
    </cdr:from>
    <cdr:to>
      <cdr:x>0.3615</cdr:x>
      <cdr:y>0.36703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896836" y="980675"/>
          <a:ext cx="612937" cy="1985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0.79454</cdr:x>
      <cdr:y>0.21558</cdr:y>
    </cdr:from>
    <cdr:to>
      <cdr:x>1</cdr:x>
      <cdr:y>0.21558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318367" y="692643"/>
          <a:ext cx="858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0.44828</cdr:x>
      <cdr:y>0.21558</cdr:y>
    </cdr:from>
    <cdr:to>
      <cdr:x>0.48275</cdr:x>
      <cdr:y>0.32764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872207" y="692644"/>
          <a:ext cx="143999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0.2931</cdr:x>
      <cdr:y>0.21558</cdr:y>
    </cdr:from>
    <cdr:to>
      <cdr:x>0.48388</cdr:x>
      <cdr:y>0.21558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224135" y="692643"/>
          <a:ext cx="7967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0.77011</cdr:x>
      <cdr:y>0.39933</cdr:y>
    </cdr:from>
    <cdr:to>
      <cdr:x>0.94863</cdr:x>
      <cdr:y>0.39933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824536" y="1483986"/>
          <a:ext cx="11183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0.70115</cdr:x>
      <cdr:y>0.40098</cdr:y>
    </cdr:from>
    <cdr:to>
      <cdr:x>0.76982</cdr:x>
      <cdr:y>0.47271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92488" y="1490131"/>
          <a:ext cx="430197" cy="2665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0.87268</cdr:x>
      <cdr:y>0.703</cdr:y>
    </cdr:from>
    <cdr:to>
      <cdr:x>0.98254</cdr:x>
      <cdr:y>0.79846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81828" y="3847611"/>
          <a:ext cx="904104" cy="522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9 044,1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0.81371</cdr:x>
      <cdr:y>0.57711</cdr:y>
    </cdr:from>
    <cdr:to>
      <cdr:x>0.91871</cdr:x>
      <cdr:y>0.68112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96546" y="3158600"/>
          <a:ext cx="864108" cy="569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8 243,1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8 410,9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4 833,8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3 923,9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0.03606</cdr:x>
      <cdr:y>0.76543</cdr:y>
    </cdr:from>
    <cdr:to>
      <cdr:x>0.23605</cdr:x>
      <cdr:y>0.76543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24544" y="4464496"/>
          <a:ext cx="18001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0.23606</cdr:x>
      <cdr:y>0.76543</cdr:y>
    </cdr:from>
    <cdr:to>
      <cdr:x>0.38388</cdr:x>
      <cdr:y>0.81481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124744" y="4464496"/>
          <a:ext cx="1330527" cy="288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909,9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0.78475</cdr:x>
      <cdr:y>0.10811</cdr:y>
    </cdr:from>
    <cdr:to>
      <cdr:x>0.97417</cdr:x>
      <cdr:y>0.10811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563072" y="576064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0.10811</cdr:y>
    </cdr:from>
    <cdr:to>
      <cdr:x>0.78475</cdr:x>
      <cdr:y>0.39189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059016" y="576064"/>
          <a:ext cx="504056" cy="1512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0.01846</cdr:x>
      <cdr:y>0.37838</cdr:y>
    </cdr:from>
    <cdr:to>
      <cdr:x>0.18205</cdr:x>
      <cdr:y>0.37838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54360" y="2016224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0.18205</cdr:x>
      <cdr:y>0.37838</cdr:y>
    </cdr:from>
    <cdr:to>
      <cdr:x>0.32842</cdr:x>
      <cdr:y>0.59459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522512" y="2016224"/>
          <a:ext cx="1224136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0.04429</cdr:x>
      <cdr:y>0.67568</cdr:y>
    </cdr:from>
    <cdr:to>
      <cdr:x>0.139</cdr:x>
      <cdr:y>0.67568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70384" y="3600400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0.139</cdr:x>
      <cdr:y>0.60811</cdr:y>
    </cdr:from>
    <cdr:to>
      <cdr:x>0.32842</cdr:x>
      <cdr:y>0.67568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162472" y="3240360"/>
          <a:ext cx="158417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0.13039</cdr:x>
      <cdr:y>0.83784</cdr:y>
    </cdr:from>
    <cdr:to>
      <cdr:x>0.30259</cdr:x>
      <cdr:y>0.83784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90464" y="446449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0.30259</cdr:x>
      <cdr:y>0.7027</cdr:y>
    </cdr:from>
    <cdr:to>
      <cdr:x>0.36286</cdr:x>
      <cdr:y>0.83784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530624" y="3744416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0.90541</cdr:y>
    </cdr:from>
    <cdr:to>
      <cdr:x>0.63838</cdr:x>
      <cdr:y>0.90541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610744" y="4824536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0.81081</cdr:y>
    </cdr:from>
    <cdr:to>
      <cdr:x>0.46618</cdr:x>
      <cdr:y>0.90541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610744" y="4320480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0.8278</cdr:x>
      <cdr:y>0.2973</cdr:y>
    </cdr:from>
    <cdr:to>
      <cdr:x>1</cdr:x>
      <cdr:y>0.2973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23112" y="158417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0.69865</cdr:x>
      <cdr:y>0.2973</cdr:y>
    </cdr:from>
    <cdr:to>
      <cdr:x>0.8278</cdr:x>
      <cdr:y>0.5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42992" y="1584176"/>
          <a:ext cx="1080120" cy="10801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0.87085</cdr:x>
      <cdr:y>0.5</cdr:y>
    </cdr:from>
    <cdr:to>
      <cdr:x>0.97417</cdr:x>
      <cdr:y>0.5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>
          <a:off x="7283152" y="2664296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</cdr:y>
    </cdr:from>
    <cdr:to>
      <cdr:x>0.87085</cdr:x>
      <cdr:y>0.5</cdr:y>
    </cdr:to>
    <cdr:cxnSp macro="">
      <cdr:nvCxnSpPr>
        <cdr:cNvPr id="37" name="Прямая соединительная линия 36"/>
        <cdr:cNvCxnSpPr/>
      </cdr:nvCxnSpPr>
      <cdr:spPr>
        <a:xfrm xmlns:a="http://schemas.openxmlformats.org/drawingml/2006/main" flipH="1">
          <a:off x="6059016" y="266429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0.81919</cdr:x>
      <cdr:y>0.63859</cdr:y>
    </cdr:from>
    <cdr:to>
      <cdr:x>0.96556</cdr:x>
      <cdr:y>0.63859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6851104" y="3402765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0.53048</cdr:y>
    </cdr:from>
    <cdr:to>
      <cdr:x>0.81919</cdr:x>
      <cdr:y>0.63859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059016" y="2826701"/>
          <a:ext cx="792088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0.77614</cdr:x>
      <cdr:y>0.86832</cdr:y>
    </cdr:from>
    <cdr:to>
      <cdr:x>0.96556</cdr:x>
      <cdr:y>0.86832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491064" y="4626901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0.70726</cdr:x>
      <cdr:y>0.54399</cdr:y>
    </cdr:from>
    <cdr:to>
      <cdr:x>0.77614</cdr:x>
      <cdr:y>0.86832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915000" y="2898709"/>
          <a:ext cx="576064" cy="17281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0.17391</cdr:x>
      <cdr:y>0.32927</cdr:y>
    </cdr:from>
    <cdr:to>
      <cdr:x>0.27826</cdr:x>
      <cdr:y>0.41971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440160" y="1944216"/>
          <a:ext cx="864140" cy="534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0.0087</cdr:x>
      <cdr:y>0.32927</cdr:y>
    </cdr:from>
    <cdr:to>
      <cdr:x>0.17391</cdr:x>
      <cdr:y>0.32927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72028" y="1944216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8 810,9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</cdr:x>
      <cdr:y>0.46341</cdr:y>
    </cdr:from>
    <cdr:to>
      <cdr:x>0.60106</cdr:x>
      <cdr:y>0.73425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35874" y="1368151"/>
          <a:ext cx="929235" cy="799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1 350,6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0.54931</cdr:x>
      <cdr:y>0.17073</cdr:y>
    </cdr:from>
    <cdr:to>
      <cdr:x>0.72163</cdr:x>
      <cdr:y>0.17073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983946" y="50405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0.62884</cdr:x>
      <cdr:y>0.17073</cdr:y>
    </cdr:from>
    <cdr:to>
      <cdr:x>0.72163</cdr:x>
      <cdr:y>0.26829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415994" y="504055"/>
          <a:ext cx="50405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0.12512</cdr:x>
      <cdr:y>0.29268</cdr:y>
    </cdr:from>
    <cdr:to>
      <cdr:x>0.27094</cdr:x>
      <cdr:y>0.29268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9690" y="86409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0.27094</cdr:x>
      <cdr:y>0.29268</cdr:y>
    </cdr:from>
    <cdr:to>
      <cdr:x>0.32396</cdr:x>
      <cdr:y>0.39024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71778" y="864095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0.08535</cdr:x>
      <cdr:y>0.60976</cdr:y>
    </cdr:from>
    <cdr:to>
      <cdr:x>0.24442</cdr:x>
      <cdr:y>0.60976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3666" y="1800199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0.24442</cdr:x>
      <cdr:y>0.41463</cdr:y>
    </cdr:from>
    <cdr:to>
      <cdr:x>0.33721</cdr:x>
      <cdr:y>0.60976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327762" y="1224135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0.0721</cdr:x>
      <cdr:y>0.82927</cdr:y>
    </cdr:from>
    <cdr:to>
      <cdr:x>0.21791</cdr:x>
      <cdr:y>0.82927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91658" y="2448271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0.21791</cdr:x>
      <cdr:y>0.70732</cdr:y>
    </cdr:from>
    <cdr:to>
      <cdr:x>0.32396</cdr:x>
      <cdr:y>0.82927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1183746" y="2088231"/>
          <a:ext cx="57606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0.77465</cdr:x>
      <cdr:y>0.39024</cdr:y>
    </cdr:from>
    <cdr:to>
      <cdr:x>0.90721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4208082" y="1152127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0.77465</cdr:x>
      <cdr:y>0.39024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H="1">
          <a:off x="3704026" y="1152127"/>
          <a:ext cx="5040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0.78791</cdr:x>
      <cdr:y>0.60976</cdr:y>
    </cdr:from>
    <cdr:to>
      <cdr:x>0.92047</cdr:x>
      <cdr:y>0.60976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4280090" y="1800199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0.78791</cdr:x>
      <cdr:y>0.60976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704026" y="1152127"/>
          <a:ext cx="57606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0.26584</cdr:x>
      <cdr:y>0.49747</cdr:y>
    </cdr:from>
    <cdr:to>
      <cdr:x>0.31901</cdr:x>
      <cdr:y>0.5642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440160" y="1320490"/>
          <a:ext cx="288047" cy="1771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0.05317</cdr:x>
      <cdr:y>0.5642</cdr:y>
    </cdr:from>
    <cdr:to>
      <cdr:x>0.26584</cdr:x>
      <cdr:y>0.5642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8032" y="1497620"/>
          <a:ext cx="1152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86,7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01.03.2021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2021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55467"/>
              </p:ext>
            </p:extLst>
          </p:nvPr>
        </p:nvGraphicFramePr>
        <p:xfrm>
          <a:off x="539552" y="836712"/>
          <a:ext cx="8280919" cy="4355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28 400 000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30 600 000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35 100 000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2 019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2 250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2 450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73521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1"/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91340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27,60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540,78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577,77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612,94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646,26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679,54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113,98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115,11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117661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33 672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35 134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37 738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40 107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42 184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67532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1151,4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1111,1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300406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43411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50518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972089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9"/>
                <a:gridCol w="968711"/>
                <a:gridCol w="972619"/>
                <a:gridCol w="972619"/>
                <a:gridCol w="831997"/>
                <a:gridCol w="749970"/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577893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1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2022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847414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52296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190,92</a:t>
                      </a:r>
                    </a:p>
                  </a:txBody>
                  <a:tcPr marL="0" marR="0" marT="0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69577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46030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8666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0" marR="0" marT="0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75913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2083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8,953/62,68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11,76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5852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25230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014756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156302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90981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33295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06359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6764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31963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805547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5531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2827751"/>
              </p:ext>
            </p:extLst>
          </p:nvPr>
        </p:nvGraphicFramePr>
        <p:xfrm>
          <a:off x="609771" y="2021785"/>
          <a:ext cx="7924452" cy="391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930"/>
                <a:gridCol w="933646"/>
                <a:gridCol w="933646"/>
                <a:gridCol w="933646"/>
                <a:gridCol w="933646"/>
                <a:gridCol w="933646"/>
                <a:gridCol w="933646"/>
                <a:gridCol w="933646"/>
              </a:tblGrid>
              <a:tr h="566487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597,9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1 927,9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2 017,9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2 077,9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819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1 687,0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390,9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2 499,9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2 527,9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2 602,9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25509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5186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449597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г.о. Домодедово МО от  03.11.2020 № 166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06586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28.01.2020 №  18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56110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03.02.2020 №  23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25.02.2020 №  37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208614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23.03.2019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3 976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0936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40317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7 605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14 084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13 951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145185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2 283,50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815661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6296" y="318790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8 410,9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54538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8 535,0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3193" y="188557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8 659,4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660977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2 125,95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МО от 20.12.2019 № 1-4/1010 «О бюджете городского округа Домодедово на 2020 год и плановый период 2021 и 2022 годов».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1277,22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6 527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5 612,25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071601"/>
              </p:ext>
            </p:extLst>
          </p:nvPr>
        </p:nvGraphicFramePr>
        <p:xfrm>
          <a:off x="539552" y="836712"/>
          <a:ext cx="8352929" cy="5331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3864,3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12489,21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93,29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12017,50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10663,23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629961"/>
              </p:ext>
            </p:extLst>
          </p:nvPr>
        </p:nvGraphicFramePr>
        <p:xfrm>
          <a:off x="251521" y="666915"/>
          <a:ext cx="8640959" cy="454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7"/>
                <a:gridCol w="648071"/>
                <a:gridCol w="648071"/>
                <a:gridCol w="576064"/>
                <a:gridCol w="504056"/>
                <a:gridCol w="576064"/>
                <a:gridCol w="648071"/>
                <a:gridCol w="576064"/>
                <a:gridCol w="516420"/>
                <a:gridCol w="635711"/>
              </a:tblGrid>
              <a:tr h="24180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38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4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455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8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1000" b="0" i="1" u="none" strike="noStrike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ЖК 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43398"/>
              </p:ext>
            </p:extLst>
          </p:nvPr>
        </p:nvGraphicFramePr>
        <p:xfrm>
          <a:off x="251521" y="666921"/>
          <a:ext cx="8784977" cy="4627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7572"/>
                <a:gridCol w="658873"/>
                <a:gridCol w="658873"/>
                <a:gridCol w="585665"/>
                <a:gridCol w="512457"/>
                <a:gridCol w="585665"/>
                <a:gridCol w="658873"/>
                <a:gridCol w="585665"/>
                <a:gridCol w="525027"/>
                <a:gridCol w="646307"/>
              </a:tblGrid>
              <a:tr h="24179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973055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котельных: котельная "КШФ" микрорайон "Западный", котельная "Речная", микрорайон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«Северный»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котельной "КШФ" позволит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обеспечить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качественной водой порядка 6000 жителей,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котельной «Речная» – порядка 9000 жителей.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котельной "КШФ"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планируется в октябре 2022 году,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котельной «Речная» - в 2021 году</a:t>
                      </a:r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2021 года. </a:t>
                      </a:r>
                    </a:p>
                    <a:p>
                      <a:pPr algn="ctr" fontAlgn="ctr"/>
                      <a:endParaRPr lang="ru-RU" sz="9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7412"/>
              </p:ext>
            </p:extLst>
          </p:nvPr>
        </p:nvGraphicFramePr>
        <p:xfrm>
          <a:off x="251521" y="666920"/>
          <a:ext cx="8712966" cy="5420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9970"/>
                <a:gridCol w="653472"/>
                <a:gridCol w="653472"/>
                <a:gridCol w="580864"/>
                <a:gridCol w="508256"/>
                <a:gridCol w="580864"/>
                <a:gridCol w="653472"/>
                <a:gridCol w="580864"/>
                <a:gridCol w="520723"/>
                <a:gridCol w="641009"/>
              </a:tblGrid>
              <a:tr h="27866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5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471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Разработка и проведение экспертизы проектно-сметной документации по объекту: "Строительство государственного бюджетного учреждения здравоохранения Московской области "Домодедовская центральная городская больница" 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9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поликлиника на 400 посещений в смену, по адресу: Московская область, г.о.  Домодедово,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Южный«, 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первого корпуса – 2022 год 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971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ул.1-ая Коммунистическая </a:t>
                      </a:r>
                    </a:p>
                    <a:p>
                      <a:pPr algn="ctr" fontAlgn="ctr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971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</a:t>
                      </a:r>
                    </a:p>
                    <a:p>
                      <a:pPr algn="ctr" fontAlgn="b"/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6696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7061814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96911"/>
              </p:ext>
            </p:extLst>
          </p:nvPr>
        </p:nvGraphicFramePr>
        <p:xfrm>
          <a:off x="1297998" y="3503984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2021 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6334311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02662745"/>
              </p:ext>
            </p:extLst>
          </p:nvPr>
        </p:nvGraphicFramePr>
        <p:xfrm>
          <a:off x="395536" y="836712"/>
          <a:ext cx="836327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274042"/>
          </a:xfrm>
        </p:spPr>
        <p:txBody>
          <a:bodyPr>
            <a:normAutofit fontScale="90000"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27784" y="134076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23928" y="1340768"/>
            <a:ext cx="28803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1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405623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10377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044506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/>
                <a:gridCol w="2069189"/>
                <a:gridCol w="313692"/>
                <a:gridCol w="5302932"/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98810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/>
                <a:gridCol w="1107651"/>
                <a:gridCol w="1107651"/>
                <a:gridCol w="1000416"/>
                <a:gridCol w="993355"/>
                <a:gridCol w="99335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94469"/>
              </p:ext>
            </p:extLst>
          </p:nvPr>
        </p:nvGraphicFramePr>
        <p:xfrm>
          <a:off x="179512" y="620688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881893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</a:t>
            </a:r>
            <a:r>
              <a:rPr lang="ru-RU" sz="1600" b="1" dirty="0" smtClean="0">
                <a:latin typeface="Georgia" panose="02040502050405020303" pitchFamily="18" charset="0"/>
              </a:rPr>
              <a:t>2021 </a:t>
            </a:r>
            <a:r>
              <a:rPr lang="ru-RU" sz="1600" b="1" dirty="0">
                <a:latin typeface="Georgia" panose="02040502050405020303" pitchFamily="18" charset="0"/>
              </a:rPr>
              <a:t>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7453111"/>
              </p:ext>
            </p:extLst>
          </p:nvPr>
        </p:nvGraphicFramePr>
        <p:xfrm>
          <a:off x="354219" y="3573016"/>
          <a:ext cx="8280920" cy="3092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1 370,7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1 278,9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1 257,8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893,4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2445844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983761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3659549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2038600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50748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808497" y="1916832"/>
            <a:ext cx="5038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700808"/>
            <a:ext cx="956577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0010847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8036678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8947049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9730988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2021-2023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54380867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4 528,5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17598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528,5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8618791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674,1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7696372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603,5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8395053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1118225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234,0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2748084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4855385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4706838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7374565"/>
              </p:ext>
            </p:extLst>
          </p:nvPr>
        </p:nvGraphicFramePr>
        <p:xfrm>
          <a:off x="395536" y="692305"/>
          <a:ext cx="5694784" cy="308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007243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4 168,8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4 118,3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4 067,5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3 950,9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081144"/>
              </p:ext>
            </p:extLst>
          </p:nvPr>
        </p:nvGraphicFramePr>
        <p:xfrm>
          <a:off x="467544" y="629105"/>
          <a:ext cx="8352928" cy="606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7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136,0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60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«Переселение граждан из аварийного фонда"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84992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532613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5970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903659"/>
              </p:ext>
            </p:extLst>
          </p:nvPr>
        </p:nvGraphicFramePr>
        <p:xfrm>
          <a:off x="457200" y="980728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Численность </a:t>
            </a:r>
            <a:r>
              <a:rPr lang="ru-RU" sz="1400" dirty="0">
                <a:latin typeface="Georgia" panose="02040502050405020303" pitchFamily="18" charset="0"/>
              </a:rPr>
              <a:t>постоянного населения       </a:t>
            </a:r>
            <a:r>
              <a:rPr lang="ru-RU" sz="1400" dirty="0" smtClean="0">
                <a:latin typeface="Georgia" panose="02040502050405020303" pitchFamily="18" charset="0"/>
              </a:rPr>
              <a:t>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48785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18118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96559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98185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824504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21095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10704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41394"/>
              </p:ext>
            </p:extLst>
          </p:nvPr>
        </p:nvGraphicFramePr>
        <p:xfrm>
          <a:off x="539552" y="836712"/>
          <a:ext cx="8424936" cy="5827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уход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3477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399391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331259"/>
              </p:ext>
            </p:extLst>
          </p:nvPr>
        </p:nvGraphicFramePr>
        <p:xfrm>
          <a:off x="539552" y="1412776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65881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48154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479589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455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78696"/>
              </p:ext>
            </p:extLst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577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40941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32016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42531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9441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62155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29631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6413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3756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42700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86727"/>
              </p:ext>
            </p:extLst>
          </p:nvPr>
        </p:nvGraphicFramePr>
        <p:xfrm>
          <a:off x="539552" y="836712"/>
          <a:ext cx="8424936" cy="497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600453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59104"/>
              </p:ext>
            </p:extLst>
          </p:nvPr>
        </p:nvGraphicFramePr>
        <p:xfrm>
          <a:off x="461292" y="1340768"/>
          <a:ext cx="814315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064204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31755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7420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5997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68181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3963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06833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207483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914033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410416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63098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98273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872680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2792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33893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496860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190,30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05485"/>
              </p:ext>
            </p:extLst>
          </p:nvPr>
        </p:nvGraphicFramePr>
        <p:xfrm>
          <a:off x="539552" y="836712"/>
          <a:ext cx="8280919" cy="5967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36188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30461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79763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63916"/>
              </p:ext>
            </p:extLst>
          </p:nvPr>
        </p:nvGraphicFramePr>
        <p:xfrm>
          <a:off x="539552" y="836712"/>
          <a:ext cx="8280919" cy="4564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65595"/>
              </p:ext>
            </p:extLst>
          </p:nvPr>
        </p:nvGraphicFramePr>
        <p:xfrm>
          <a:off x="539552" y="836712"/>
          <a:ext cx="8280919" cy="455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реализованных мероприятий по благоустройству общественных территорий, в том числе: пешеходные зоны, набережные, скверы, зоны отдыха, площади, стелы,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0,7 /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0739"/>
              </p:ext>
            </p:extLst>
          </p:nvPr>
        </p:nvGraphicFramePr>
        <p:xfrm>
          <a:off x="431540" y="332656"/>
          <a:ext cx="8280919" cy="4995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объектов электросетевого хозяйства,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объектов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архитектурно-художественного освещения,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среды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проекты победителей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Всероссийского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конкурса лучших проектов создания комфортной городской среды в малых городах и исторических поселениях, не менее единицы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45028"/>
              </p:ext>
            </p:extLst>
          </p:nvPr>
        </p:nvGraphicFramePr>
        <p:xfrm>
          <a:off x="431540" y="332656"/>
          <a:ext cx="8280919" cy="5456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Соответствие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созданных и благоустроенных парков культуры и отдыха на территории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2597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кв.метр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11 990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73667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46707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98322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116,9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88,06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18513</TotalTime>
  <Words>16906</Words>
  <Application>Microsoft Office PowerPoint</Application>
  <PresentationFormat>Экран (4:3)</PresentationFormat>
  <Paragraphs>5255</Paragraphs>
  <Slides>145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145</vt:i4>
      </vt:variant>
    </vt:vector>
  </HeadingPairs>
  <TitlesOfParts>
    <vt:vector size="158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бюджета городского округа Домодедово  на 2021 год и плановый период 2022 и 2023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2021 год и плановый период 2022 и 2023 гг.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млн. 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2019-2023 гг.                                                                                              млн. руб.</vt:lpstr>
      <vt:lpstr>Презентация PowerPoint</vt:lpstr>
      <vt:lpstr>Презентация PowerPoint</vt:lpstr>
      <vt:lpstr>Структура неналоговых доходов</vt:lpstr>
      <vt:lpstr>Изменение структуры налоговых и неналоговых доходов городского округа Домодедово за 2019-2023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2019-2023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2019-2023 годах по программам</vt:lpstr>
      <vt:lpstr>Расходы бюджета городского округа в 2019-2023 годах по программам</vt:lpstr>
      <vt:lpstr>Программные расходы                                                                                                             млн. руб.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2761</cp:revision>
  <cp:lastPrinted>2021-02-26T07:06:35Z</cp:lastPrinted>
  <dcterms:created xsi:type="dcterms:W3CDTF">2015-09-30T07:48:07Z</dcterms:created>
  <dcterms:modified xsi:type="dcterms:W3CDTF">2021-03-01T05:55:09Z</dcterms:modified>
</cp:coreProperties>
</file>