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drawings/drawing8.xml" ContentType="application/vnd.openxmlformats-officedocument.drawingml.chartshapes+xml"/>
  <Override PartName="/ppt/charts/chart17.xml" ContentType="application/vnd.openxmlformats-officedocument.drawingml.chart+xml"/>
  <Override PartName="/ppt/drawings/drawing9.xml" ContentType="application/vnd.openxmlformats-officedocument.drawingml.chartshapes+xml"/>
  <Override PartName="/ppt/charts/chart18.xml" ContentType="application/vnd.openxmlformats-officedocument.drawingml.chart+xml"/>
  <Override PartName="/ppt/drawings/drawing10.xml" ContentType="application/vnd.openxmlformats-officedocument.drawingml.chartshapes+xml"/>
  <Override PartName="/ppt/charts/chart19.xml" ContentType="application/vnd.openxmlformats-officedocument.drawingml.chart+xml"/>
  <Override PartName="/ppt/drawings/drawing11.xml" ContentType="application/vnd.openxmlformats-officedocument.drawingml.chartshapes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drawings/drawing13.xml" ContentType="application/vnd.openxmlformats-officedocument.drawingml.chartshapes+xml"/>
  <Override PartName="/ppt/charts/chart22.xml" ContentType="application/vnd.openxmlformats-officedocument.drawingml.chart+xml"/>
  <Override PartName="/ppt/drawings/drawing14.xml" ContentType="application/vnd.openxmlformats-officedocument.drawingml.chartshapes+xml"/>
  <Override PartName="/ppt/charts/chart23.xml" ContentType="application/vnd.openxmlformats-officedocument.drawingml.chart+xml"/>
  <Override PartName="/ppt/drawings/drawing15.xml" ContentType="application/vnd.openxmlformats-officedocument.drawingml.chartshapes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drawings/drawing16.xml" ContentType="application/vnd.openxmlformats-officedocument.drawingml.chartshapes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6"/>
  </p:notesMasterIdLst>
  <p:sldIdLst>
    <p:sldId id="256" r:id="rId2"/>
    <p:sldId id="337" r:id="rId3"/>
    <p:sldId id="355" r:id="rId4"/>
    <p:sldId id="349" r:id="rId5"/>
    <p:sldId id="350" r:id="rId6"/>
    <p:sldId id="352" r:id="rId7"/>
    <p:sldId id="353" r:id="rId8"/>
    <p:sldId id="336" r:id="rId9"/>
    <p:sldId id="335" r:id="rId10"/>
    <p:sldId id="338" r:id="rId11"/>
    <p:sldId id="341" r:id="rId12"/>
    <p:sldId id="432" r:id="rId13"/>
    <p:sldId id="423" r:id="rId14"/>
    <p:sldId id="323" r:id="rId15"/>
    <p:sldId id="433" r:id="rId16"/>
    <p:sldId id="321" r:id="rId17"/>
    <p:sldId id="326" r:id="rId18"/>
    <p:sldId id="343" r:id="rId19"/>
    <p:sldId id="522" r:id="rId20"/>
    <p:sldId id="345" r:id="rId21"/>
    <p:sldId id="347" r:id="rId22"/>
    <p:sldId id="348" r:id="rId23"/>
    <p:sldId id="354" r:id="rId24"/>
    <p:sldId id="327" r:id="rId25"/>
    <p:sldId id="276" r:id="rId26"/>
    <p:sldId id="311" r:id="rId27"/>
    <p:sldId id="312" r:id="rId28"/>
    <p:sldId id="313" r:id="rId29"/>
    <p:sldId id="315" r:id="rId30"/>
    <p:sldId id="316" r:id="rId31"/>
    <p:sldId id="314" r:id="rId32"/>
    <p:sldId id="317" r:id="rId33"/>
    <p:sldId id="318" r:id="rId34"/>
    <p:sldId id="319" r:id="rId35"/>
    <p:sldId id="328" r:id="rId36"/>
    <p:sldId id="464" r:id="rId37"/>
    <p:sldId id="333" r:id="rId38"/>
    <p:sldId id="437" r:id="rId39"/>
    <p:sldId id="438" r:id="rId40"/>
    <p:sldId id="492" r:id="rId41"/>
    <p:sldId id="493" r:id="rId42"/>
    <p:sldId id="494" r:id="rId43"/>
    <p:sldId id="495" r:id="rId44"/>
    <p:sldId id="496" r:id="rId45"/>
    <p:sldId id="497" r:id="rId46"/>
    <p:sldId id="498" r:id="rId47"/>
    <p:sldId id="499" r:id="rId48"/>
    <p:sldId id="500" r:id="rId49"/>
    <p:sldId id="501" r:id="rId50"/>
    <p:sldId id="502" r:id="rId51"/>
    <p:sldId id="503" r:id="rId52"/>
    <p:sldId id="504" r:id="rId53"/>
    <p:sldId id="505" r:id="rId54"/>
    <p:sldId id="506" r:id="rId55"/>
    <p:sldId id="507" r:id="rId56"/>
    <p:sldId id="508" r:id="rId57"/>
    <p:sldId id="509" r:id="rId58"/>
    <p:sldId id="510" r:id="rId59"/>
    <p:sldId id="511" r:id="rId60"/>
    <p:sldId id="512" r:id="rId61"/>
    <p:sldId id="513" r:id="rId62"/>
    <p:sldId id="514" r:id="rId63"/>
    <p:sldId id="515" r:id="rId64"/>
    <p:sldId id="516" r:id="rId65"/>
    <p:sldId id="371" r:id="rId66"/>
    <p:sldId id="434" r:id="rId67"/>
    <p:sldId id="435" r:id="rId68"/>
    <p:sldId id="436" r:id="rId69"/>
    <p:sldId id="451" r:id="rId70"/>
    <p:sldId id="452" r:id="rId71"/>
    <p:sldId id="453" r:id="rId72"/>
    <p:sldId id="454" r:id="rId73"/>
    <p:sldId id="455" r:id="rId74"/>
    <p:sldId id="447" r:id="rId75"/>
    <p:sldId id="448" r:id="rId76"/>
    <p:sldId id="449" r:id="rId77"/>
    <p:sldId id="450" r:id="rId78"/>
    <p:sldId id="441" r:id="rId79"/>
    <p:sldId id="442" r:id="rId80"/>
    <p:sldId id="443" r:id="rId81"/>
    <p:sldId id="444" r:id="rId82"/>
    <p:sldId id="445" r:id="rId83"/>
    <p:sldId id="446" r:id="rId84"/>
    <p:sldId id="486" r:id="rId85"/>
    <p:sldId id="487" r:id="rId86"/>
    <p:sldId id="488" r:id="rId87"/>
    <p:sldId id="489" r:id="rId88"/>
    <p:sldId id="490" r:id="rId89"/>
    <p:sldId id="491" r:id="rId90"/>
    <p:sldId id="460" r:id="rId91"/>
    <p:sldId id="461" r:id="rId92"/>
    <p:sldId id="462" r:id="rId93"/>
    <p:sldId id="463" r:id="rId94"/>
    <p:sldId id="465" r:id="rId95"/>
    <p:sldId id="466" r:id="rId96"/>
    <p:sldId id="467" r:id="rId97"/>
    <p:sldId id="468" r:id="rId98"/>
    <p:sldId id="469" r:id="rId99"/>
    <p:sldId id="470" r:id="rId100"/>
    <p:sldId id="456" r:id="rId101"/>
    <p:sldId id="457" r:id="rId102"/>
    <p:sldId id="458" r:id="rId103"/>
    <p:sldId id="459" r:id="rId104"/>
    <p:sldId id="517" r:id="rId105"/>
    <p:sldId id="518" r:id="rId106"/>
    <p:sldId id="519" r:id="rId107"/>
    <p:sldId id="439" r:id="rId108"/>
    <p:sldId id="440" r:id="rId109"/>
    <p:sldId id="471" r:id="rId110"/>
    <p:sldId id="473" r:id="rId111"/>
    <p:sldId id="474" r:id="rId112"/>
    <p:sldId id="475" r:id="rId113"/>
    <p:sldId id="476" r:id="rId114"/>
    <p:sldId id="477" r:id="rId115"/>
    <p:sldId id="478" r:id="rId116"/>
    <p:sldId id="472" r:id="rId117"/>
    <p:sldId id="479" r:id="rId118"/>
    <p:sldId id="480" r:id="rId119"/>
    <p:sldId id="481" r:id="rId120"/>
    <p:sldId id="482" r:id="rId121"/>
    <p:sldId id="483" r:id="rId122"/>
    <p:sldId id="484" r:id="rId123"/>
    <p:sldId id="485" r:id="rId124"/>
    <p:sldId id="520" r:id="rId125"/>
    <p:sldId id="521" r:id="rId126"/>
    <p:sldId id="424" r:id="rId127"/>
    <p:sldId id="425" r:id="rId128"/>
    <p:sldId id="426" r:id="rId129"/>
    <p:sldId id="427" r:id="rId130"/>
    <p:sldId id="428" r:id="rId131"/>
    <p:sldId id="429" r:id="rId132"/>
    <p:sldId id="430" r:id="rId133"/>
    <p:sldId id="431" r:id="rId134"/>
    <p:sldId id="339" r:id="rId13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32" autoAdjust="0"/>
    <p:restoredTop sz="97669" autoAdjust="0"/>
  </p:normalViewPr>
  <p:slideViewPr>
    <p:cSldViewPr>
      <p:cViewPr varScale="1">
        <p:scale>
          <a:sx n="116" d="100"/>
          <a:sy n="116" d="100"/>
        </p:scale>
        <p:origin x="19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409680859008537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888888888888888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1728395061728392E-3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716049382716049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 </c:v>
                </c:pt>
                <c:pt idx="1">
                  <c:v>2018 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172.13570000000001</c:v>
                </c:pt>
                <c:pt idx="1">
                  <c:v>179.2</c:v>
                </c:pt>
                <c:pt idx="2">
                  <c:v>184.4</c:v>
                </c:pt>
                <c:pt idx="3">
                  <c:v>189.9</c:v>
                </c:pt>
                <c:pt idx="4">
                  <c:v>195.6</c:v>
                </c:pt>
                <c:pt idx="5">
                  <c:v>200.9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3730176"/>
        <c:axId val="303718808"/>
        <c:axId val="0"/>
      </c:bar3DChart>
      <c:catAx>
        <c:axId val="303730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3718808"/>
        <c:crosses val="autoZero"/>
        <c:auto val="1"/>
        <c:lblAlgn val="ctr"/>
        <c:lblOffset val="100"/>
        <c:noMultiLvlLbl val="0"/>
      </c:catAx>
      <c:valAx>
        <c:axId val="303718808"/>
        <c:scaling>
          <c:orientation val="minMax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3730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 доходов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9.5389401177647026E-4"/>
          <c:y val="2.176712875524119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71760601886109"/>
          <c:y val="0.2614018713699735"/>
          <c:w val="0.65722878705032939"/>
          <c:h val="0.60763754713312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6102800957546073"/>
                  <c:y val="-0.1480555451739138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2543921340564518"/>
                  <c:y val="4.3545748580562892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6102800957546085"/>
                  <c:y val="0.121928096025576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9012004103768884E-2"/>
                  <c:y val="0.1562740337386973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1962080711319949"/>
                  <c:y val="0.1611192697480826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27144721614149114"/>
                  <c:y val="-2.830473657736588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23157361377042465"/>
                  <c:y val="-0.119750808596547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14109120838992764"/>
                  <c:y val="-0.1916012937544767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8.4348005015717584E-2"/>
                  <c:y val="-0.1937785811835048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ЕНВД</c:v>
                </c:pt>
                <c:pt idx="4">
                  <c:v>Патент</c:v>
                </c:pt>
                <c:pt idx="5">
                  <c:v>Налог на имущество физ.лиц</c:v>
                </c:pt>
                <c:pt idx="6">
                  <c:v>Земельный налог юр.л.</c:v>
                </c:pt>
                <c:pt idx="7">
                  <c:v>Земельный налог физ.л.</c:v>
                </c:pt>
                <c:pt idx="8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1591.5</c:v>
                </c:pt>
                <c:pt idx="1">
                  <c:v>112.7</c:v>
                </c:pt>
                <c:pt idx="2">
                  <c:v>540</c:v>
                </c:pt>
                <c:pt idx="3">
                  <c:v>80</c:v>
                </c:pt>
                <c:pt idx="4">
                  <c:v>44</c:v>
                </c:pt>
                <c:pt idx="5">
                  <c:v>160</c:v>
                </c:pt>
                <c:pt idx="6">
                  <c:v>1570</c:v>
                </c:pt>
                <c:pt idx="7">
                  <c:v>137</c:v>
                </c:pt>
                <c:pt idx="8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</a:t>
            </a:r>
            <a:r>
              <a:rPr kumimoji="0" lang="ru-RU" sz="14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неналоговых до</a:t>
            </a: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29E-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9445121750941411"/>
                  <c:y val="-1.0754225140296064E-2"/>
                </c:manualLayout>
              </c:layout>
              <c:tx>
                <c:rich>
                  <a:bodyPr/>
                  <a:lstStyle/>
                  <a:p>
                    <a:fld id="{1BFC4F4E-AAEF-43F8-BEFC-00C13AEDA2E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31358FCC-F83E-4DFD-92D6-DAA88DCF111D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23924161422639897"/>
                  <c:y val="-0.1161456315151975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7329681030501978"/>
                  <c:y val="-0.296816613872171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22697281349683995"/>
                  <c:y val="-0.20217943263756602"/>
                </c:manualLayout>
              </c:layout>
              <c:tx>
                <c:rich>
                  <a:bodyPr/>
                  <a:lstStyle/>
                  <a:p>
                    <a:fld id="{D0626A42-C602-4F4D-80C1-E3C2E09974F3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161BFBD0-09B8-4E19-B49A-2E58F6499552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21623761285847601"/>
                  <c:y val="-8.3882956094309388E-2"/>
                </c:manualLayout>
              </c:layout>
              <c:tx>
                <c:rich>
                  <a:bodyPr/>
                  <a:lstStyle/>
                  <a:p>
                    <a:fld id="{C29F8CAD-0BF1-4075-AA43-C6923A996860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DEB519F-9628-44CB-B60A-8010270F1BE6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24077521431759386"/>
                  <c:y val="-1.5055915196414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24537601459117844"/>
                  <c:y val="8.6033801122368511E-2"/>
                </c:manualLayout>
              </c:layout>
              <c:tx>
                <c:rich>
                  <a:bodyPr/>
                  <a:lstStyle/>
                  <a:p>
                    <a:fld id="{E74BFC68-FBFC-4948-9587-CBB1A00A81FB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E32CE8B2-592D-44D5-ADAE-B8C208EC2105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0.26684641586790642"/>
                  <c:y val="0.1548608420202633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19783441176413763"/>
                  <c:y val="0.2000680479946671"/>
                </c:manualLayout>
              </c:layout>
              <c:tx>
                <c:rich>
                  <a:bodyPr/>
                  <a:lstStyle/>
                  <a:p>
                    <a:fld id="{4479DD91-BDEC-441D-842F-C2FC76B7CDD8}" type="CATEGORYNAME">
                      <a:rPr lang="ru-RU" dirty="0"/>
                      <a:pPr/>
                      <a:t>[ИМЯ КАТЕГОРИИ]</a:t>
                    </a:fld>
                    <a:endParaRPr lang="ru-RU" baseline="0" dirty="0"/>
                  </a:p>
                  <a:p>
                    <a:fld id="{B30E0DA1-6875-4688-B8B1-8F3F7405BAD7}" type="VALUE">
                      <a:rPr lang="ru-RU" dirty="0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-0.18709921112577357"/>
                  <c:y val="0.12044732157131577"/>
                </c:manualLayout>
              </c:layout>
              <c:tx>
                <c:rich>
                  <a:bodyPr/>
                  <a:lstStyle/>
                  <a:p>
                    <a:fld id="{E4EBAE8B-B420-448E-AC9C-77EC97B3F4B1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6CFEA45D-5AB7-4301-B9E5-9ADBB0F1173A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0"/>
              <c:layout>
                <c:manualLayout>
                  <c:x val="1.3802400820753787E-2"/>
                  <c:y val="0.2107828127498028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Дивиденды</c:v>
                </c:pt>
                <c:pt idx="1">
                  <c:v>Аренда земли</c:v>
                </c:pt>
                <c:pt idx="2">
                  <c:v>Аренда имущества</c:v>
                </c:pt>
                <c:pt idx="3">
                  <c:v>Платежи от МУП</c:v>
                </c:pt>
                <c:pt idx="4">
                  <c:v>Сервитут</c:v>
                </c:pt>
                <c:pt idx="5">
                  <c:v>Найм, реклама</c:v>
                </c:pt>
                <c:pt idx="6">
                  <c:v>Плата за негативное воздействие</c:v>
                </c:pt>
                <c:pt idx="7">
                  <c:v>Продажа имущества</c:v>
                </c:pt>
                <c:pt idx="8">
                  <c:v>Продажа земли (с дорезками)</c:v>
                </c:pt>
                <c:pt idx="9">
                  <c:v>Штрафы</c:v>
                </c:pt>
                <c:pt idx="10">
                  <c:v>Прочие платежи (вырубка и проч.)</c:v>
                </c:pt>
              </c:strCache>
            </c:strRef>
          </c:cat>
          <c:val>
            <c:numRef>
              <c:f>Лист1!$B$2:$B$12</c:f>
              <c:numCache>
                <c:formatCode>#\ ##0.0</c:formatCode>
                <c:ptCount val="11"/>
                <c:pt idx="0">
                  <c:v>1.4790000000000001</c:v>
                </c:pt>
                <c:pt idx="1">
                  <c:v>482.5</c:v>
                </c:pt>
                <c:pt idx="2">
                  <c:v>65</c:v>
                </c:pt>
                <c:pt idx="3">
                  <c:v>0.5</c:v>
                </c:pt>
                <c:pt idx="4">
                  <c:v>3</c:v>
                </c:pt>
                <c:pt idx="5">
                  <c:v>40.700000000000003</c:v>
                </c:pt>
                <c:pt idx="6">
                  <c:v>3</c:v>
                </c:pt>
                <c:pt idx="7">
                  <c:v>80</c:v>
                </c:pt>
                <c:pt idx="8">
                  <c:v>50</c:v>
                </c:pt>
                <c:pt idx="9">
                  <c:v>3</c:v>
                </c:pt>
                <c:pt idx="10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1528.7</c:v>
                </c:pt>
                <c:pt idx="1">
                  <c:v>1440.2</c:v>
                </c:pt>
                <c:pt idx="2">
                  <c:v>1591.5</c:v>
                </c:pt>
                <c:pt idx="3">
                  <c:v>1749.5</c:v>
                </c:pt>
                <c:pt idx="4">
                  <c:v>1923.3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555.6</c:v>
                </c:pt>
                <c:pt idx="1">
                  <c:v>545.20000000000005</c:v>
                </c:pt>
                <c:pt idx="2">
                  <c:v>593.1</c:v>
                </c:pt>
                <c:pt idx="3">
                  <c:v>475.5</c:v>
                </c:pt>
                <c:pt idx="4">
                  <c:v>453.5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1421.2</c:v>
                </c:pt>
                <c:pt idx="1">
                  <c:v>1775.8</c:v>
                </c:pt>
                <c:pt idx="2">
                  <c:v>1867</c:v>
                </c:pt>
                <c:pt idx="3">
                  <c:v>2033.5</c:v>
                </c:pt>
                <c:pt idx="4">
                  <c:v>1950.5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465.4</c:v>
                </c:pt>
                <c:pt idx="1">
                  <c:v>546.6</c:v>
                </c:pt>
                <c:pt idx="2">
                  <c:v>664</c:v>
                </c:pt>
                <c:pt idx="3">
                  <c:v>898</c:v>
                </c:pt>
                <c:pt idx="4">
                  <c:v>920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>
                  <c:v>185.6</c:v>
                </c:pt>
                <c:pt idx="1">
                  <c:v>175.3</c:v>
                </c:pt>
                <c:pt idx="2">
                  <c:v>130.1</c:v>
                </c:pt>
                <c:pt idx="3">
                  <c:v>70.099999999999994</c:v>
                </c:pt>
                <c:pt idx="4">
                  <c:v>70.099999999999994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>
                  <c:v>96.6</c:v>
                </c:pt>
                <c:pt idx="1">
                  <c:v>110.6</c:v>
                </c:pt>
                <c:pt idx="2">
                  <c:v>112.7</c:v>
                </c:pt>
                <c:pt idx="3">
                  <c:v>111</c:v>
                </c:pt>
                <c:pt idx="4">
                  <c:v>107.5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>
                  <c:v>126.00000000000063</c:v>
                </c:pt>
                <c:pt idx="1">
                  <c:v>219.6</c:v>
                </c:pt>
                <c:pt idx="2">
                  <c:v>40.5</c:v>
                </c:pt>
                <c:pt idx="3">
                  <c:v>40.200000000000003</c:v>
                </c:pt>
                <c:pt idx="4">
                  <c:v>40.200000000000003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0071832"/>
        <c:axId val="503990560"/>
        <c:axId val="0"/>
      </c:bar3DChart>
      <c:catAx>
        <c:axId val="510071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03990560"/>
        <c:crosses val="autoZero"/>
        <c:auto val="1"/>
        <c:lblAlgn val="ctr"/>
        <c:lblOffset val="100"/>
        <c:noMultiLvlLbl val="0"/>
      </c:catAx>
      <c:valAx>
        <c:axId val="503990560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0071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год факт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6.01851851851852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2345679012345678E-2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5493827160493825E-2"/>
                  <c:y val="-1.2633366571356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г.о.Лосино-Петрвоский</c:v>
                </c:pt>
                <c:pt idx="3">
                  <c:v>г.о.Реутов</c:v>
                </c:pt>
                <c:pt idx="4">
                  <c:v>г.о.Протвино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20833.8</c:v>
                </c:pt>
                <c:pt idx="1">
                  <c:v>28529.9</c:v>
                </c:pt>
                <c:pt idx="2">
                  <c:v>33029.9</c:v>
                </c:pt>
                <c:pt idx="3">
                  <c:v>15545</c:v>
                </c:pt>
                <c:pt idx="4">
                  <c:v>19389.099999999999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год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4691358024691329E-2"/>
                  <c:y val="-5.05334662854246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629629629629629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3148148148148147E-2"/>
                  <c:y val="5.05334662854232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г.о.Лосино-Петрвоский</c:v>
                </c:pt>
                <c:pt idx="3">
                  <c:v>г.о.Реутов</c:v>
                </c:pt>
                <c:pt idx="4">
                  <c:v>г.о.Протвино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17910.560000000001</c:v>
                </c:pt>
                <c:pt idx="1">
                  <c:v>28456.1</c:v>
                </c:pt>
                <c:pt idx="2">
                  <c:v>32964.199999999997</c:v>
                </c:pt>
                <c:pt idx="3">
                  <c:v>14719.3</c:v>
                </c:pt>
                <c:pt idx="4">
                  <c:v>18714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2044296"/>
        <c:axId val="507091016"/>
      </c:barChart>
      <c:catAx>
        <c:axId val="452044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07091016"/>
        <c:crosses val="autoZero"/>
        <c:auto val="1"/>
        <c:lblAlgn val="ctr"/>
        <c:lblOffset val="100"/>
        <c:noMultiLvlLbl val="0"/>
      </c:catAx>
      <c:valAx>
        <c:axId val="507091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2044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585.1</c:v>
                </c:pt>
                <c:pt idx="1">
                  <c:v>4041.6</c:v>
                </c:pt>
                <c:pt idx="2">
                  <c:v>711.1</c:v>
                </c:pt>
                <c:pt idx="3">
                  <c:v>599.9</c:v>
                </c:pt>
                <c:pt idx="4">
                  <c:v>1143.2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2547.1</c:v>
                </c:pt>
                <c:pt idx="1">
                  <c:v>2829.3</c:v>
                </c:pt>
                <c:pt idx="2">
                  <c:v>3020.6</c:v>
                </c:pt>
                <c:pt idx="3">
                  <c:v>2990.5</c:v>
                </c:pt>
                <c:pt idx="4">
                  <c:v>2964.3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(факт)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16.2</c:v>
                </c:pt>
                <c:pt idx="1">
                  <c:v>351.3</c:v>
                </c:pt>
                <c:pt idx="2">
                  <c:v>0</c:v>
                </c:pt>
                <c:pt idx="3">
                  <c:v>0</c:v>
                </c:pt>
                <c:pt idx="4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51972976"/>
        <c:axId val="551967096"/>
        <c:axId val="0"/>
      </c:bar3DChart>
      <c:catAx>
        <c:axId val="551972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51967096"/>
        <c:crosses val="autoZero"/>
        <c:auto val="1"/>
        <c:lblAlgn val="ctr"/>
        <c:lblOffset val="100"/>
        <c:noMultiLvlLbl val="0"/>
      </c:catAx>
      <c:valAx>
        <c:axId val="551967096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51972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4E-4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30902041837576533"/>
                  <c:y val="0.1613134617833790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6838001595910144"/>
                  <c:y val="1.935760525253283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5917841541193221"/>
                  <c:y val="-0.1225981665993752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23924161422639897"/>
                  <c:y val="-0.165615067160559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7636401048740952"/>
                  <c:y val="-0.2581014033671055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28064881668866032"/>
                  <c:y val="-4.946943564536189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27179064595718866"/>
                  <c:y val="-0.1613133771044409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32464611272226324"/>
                  <c:y val="-1.5055915196414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27483562705164294"/>
                  <c:y val="0.163464222132500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3.9873602371066443E-2"/>
                  <c:y val="0.193576052525329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0.15182640902829167"/>
                  <c:y val="0.1591625320763817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1477.6</c:v>
                </c:pt>
                <c:pt idx="1">
                  <c:v>83.6</c:v>
                </c:pt>
                <c:pt idx="2">
                  <c:v>616.9</c:v>
                </c:pt>
                <c:pt idx="3">
                  <c:v>853.6</c:v>
                </c:pt>
                <c:pt idx="4">
                  <c:v>105.374</c:v>
                </c:pt>
                <c:pt idx="5">
                  <c:v>4575.6000000000004</c:v>
                </c:pt>
                <c:pt idx="6">
                  <c:v>793.5</c:v>
                </c:pt>
                <c:pt idx="7">
                  <c:v>271.89999999999998</c:v>
                </c:pt>
                <c:pt idx="8">
                  <c:v>214</c:v>
                </c:pt>
                <c:pt idx="9">
                  <c:v>67.400000000000006</c:v>
                </c:pt>
                <c:pt idx="10">
                  <c:v>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15"/>
          <c:y val="0.20975015217790388"/>
          <c:w val="0.50028659373616835"/>
          <c:h val="0.73826780826550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431963357905814"/>
                  <c:y val="9.393110378325994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3B70335-3575-460D-991A-6E6DF8B4FD32}" type="CATEGORYNAM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68FE761-CEB9-4C68-B9AC-BCACF2DBB16C}" type="VALU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841252511904303"/>
                  <c:y val="-0.244614834619541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4288979197815699"/>
                  <c:y val="-0.176190281025685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2129825465911238"/>
                  <c:y val="-0.145753442809404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1619858850714221"/>
                  <c:y val="0.144147603594849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37181421692003025"/>
                  <c:y val="-7.17722065865081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4.2</c:v>
                </c:pt>
                <c:pt idx="1">
                  <c:v>12</c:v>
                </c:pt>
                <c:pt idx="2">
                  <c:v>418.6</c:v>
                </c:pt>
                <c:pt idx="3">
                  <c:v>40.4</c:v>
                </c:pt>
                <c:pt idx="4">
                  <c:v>7</c:v>
                </c:pt>
                <c:pt idx="5">
                  <c:v>995.3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849191875189203"/>
                  <c:y val="9.568930962046756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06615622023524"/>
                      <c:h val="0.732023218596576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1684436306179256"/>
                  <c:y val="-0.244007739532192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68011695474651"/>
                      <c:h val="0.56935139224178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28.3</c:v>
                </c:pt>
                <c:pt idx="1">
                  <c:v>55.3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99472465525384"/>
          <c:y val="0.2150354971953182"/>
          <c:w val="0.40704962379047177"/>
          <c:h val="0.770132061201931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594257585939452"/>
                  <c:y val="-0.1964123371294081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37E5F5C-239D-4E97-BC4C-2270931320E7}" type="CATEGORYNAM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1BFDE1C-ECF9-4F60-9217-5D4A9300D8BD}" type="VALU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522161581537741"/>
                      <c:h val="0.27863559729428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3312729095399578"/>
                  <c:y val="-6.19190216209522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26890097448995"/>
                      <c:h val="0.2291003799975232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3842277839506879"/>
                  <c:y val="-2.68315760357459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5.958127089221503E-2"/>
                  <c:y val="-0.21258864089860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34199757207902132"/>
                  <c:y val="-0.1568615214397456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2.1</c:v>
                </c:pt>
                <c:pt idx="1">
                  <c:v>95.4</c:v>
                </c:pt>
                <c:pt idx="2">
                  <c:v>474.3</c:v>
                </c:pt>
                <c:pt idx="3">
                  <c:v>16.100000000000001</c:v>
                </c:pt>
                <c:pt idx="4">
                  <c:v>24.5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10264963680481"/>
          <c:y val="0.17636929230085546"/>
          <c:w val="0.47528097015544973"/>
          <c:h val="0.775129152316409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212714303673861"/>
                  <c:y val="-0.192197305712470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4134745262222318"/>
                  <c:y val="9.66164015964038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9029318379829141"/>
                  <c:y val="-0.488407270986984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61.8</c:v>
                </c:pt>
                <c:pt idx="1">
                  <c:v>192.8</c:v>
                </c:pt>
                <c:pt idx="2">
                  <c:v>599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08122157244964E-2"/>
                  <c:y val="-0.33953024793403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3797920727745288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2345679012345739E-2"/>
                  <c:y val="-0.3928448802707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640025990903183E-2"/>
                  <c:y val="-0.373202426357092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371020142949967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2592592592593784E-3"/>
                  <c:y val="-0.43212912525558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 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58909.1</c:v>
                </c:pt>
                <c:pt idx="1">
                  <c:v>65288.4</c:v>
                </c:pt>
                <c:pt idx="2">
                  <c:v>68934.100000000006</c:v>
                </c:pt>
                <c:pt idx="3">
                  <c:v>73252.800000000003</c:v>
                </c:pt>
                <c:pt idx="4">
                  <c:v>78263.899999999994</c:v>
                </c:pt>
                <c:pt idx="5">
                  <c:v>84036.6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3719592"/>
        <c:axId val="303721160"/>
        <c:axId val="0"/>
      </c:bar3DChart>
      <c:catAx>
        <c:axId val="303719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3721160"/>
        <c:crosses val="autoZero"/>
        <c:auto val="1"/>
        <c:lblAlgn val="ctr"/>
        <c:lblOffset val="100"/>
        <c:noMultiLvlLbl val="0"/>
      </c:catAx>
      <c:valAx>
        <c:axId val="303721160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3719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Lbls>
            <c:dLbl>
              <c:idx val="0"/>
              <c:layout>
                <c:manualLayout>
                  <c:x val="0.37996007355586126"/>
                  <c:y val="-0.49880267560107311"/>
                </c:manualLayout>
              </c:layout>
              <c:spPr/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0799782309504"/>
                      <c:h val="0.2678864643382222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Охрана объектов растительного и животного мира  и среды их обитания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15.8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99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6122377273923"/>
          <c:y val="0.32545045499994973"/>
          <c:w val="0.51731242251632903"/>
          <c:h val="0.640910100897880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106594501087182"/>
                  <c:y val="1.924028643282059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25106604691278966"/>
                  <c:y val="-7.85645029340174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31984158735468"/>
                      <c:h val="0.3270848693579501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29247888439410852"/>
                  <c:y val="-0.171559220692650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943681255692496"/>
                      <c:h val="0.2485203664239326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3.7530476316058159E-2"/>
                  <c:y val="-0.25732570118471687"/>
                </c:manualLayout>
              </c:layout>
              <c:tx>
                <c:rich>
                  <a:bodyPr/>
                  <a:lstStyle/>
                  <a:p>
                    <a:fld id="{F3F57B3C-AC4C-4636-B8C2-13FD208B051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883087114522879"/>
                      <c:h val="0.304637868519659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16474670073696332"/>
                  <c:y val="-0.2772694832711521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5256879449421"/>
                      <c:h val="0.23088343719384716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40636442846494736"/>
                  <c:y val="-0.247139442806441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Молодежная политика и оздоровление детей</c:v>
                </c:pt>
                <c:pt idx="5">
                  <c:v>Другие вопросы в области образования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1525.9</c:v>
                </c:pt>
                <c:pt idx="1">
                  <c:v>2570.9</c:v>
                </c:pt>
                <c:pt idx="2">
                  <c:v>342.1</c:v>
                </c:pt>
                <c:pt idx="3">
                  <c:v>0</c:v>
                </c:pt>
                <c:pt idx="4">
                  <c:v>38.6</c:v>
                </c:pt>
                <c:pt idx="5">
                  <c:v>98.2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3"/>
          <c:y val="0.27886404094635481"/>
          <c:w val="0.50183838432366357"/>
          <c:h val="0.64772163558054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8775818118934903"/>
                  <c:y val="-0.450399245045124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13593551333803"/>
                      <c:h val="0.3461760062835395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9162511185487872"/>
                  <c:y val="-3.89653087641424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73403334510592"/>
                      <c:h val="0.6332888077035367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766.7</c:v>
                </c:pt>
                <c:pt idx="1">
                  <c:v>26.8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1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76"/>
          <c:y val="0.21926993096863123"/>
          <c:w val="0.45672797184493641"/>
          <c:h val="0.728295955104087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272347490483548"/>
                  <c:y val="-0.197819611634743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3820834546749"/>
                      <c:h val="0.288768965610427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4744353600916971"/>
                  <c:y val="2.8600425778517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4217867628693751"/>
                  <c:y val="-0.307454577119058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920531201452574"/>
                      <c:h val="0.3555032924269676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112.2</c:v>
                </c:pt>
                <c:pt idx="2">
                  <c:v>142.69999999999999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Lbls>
            <c:dLbl>
              <c:idx val="0"/>
              <c:layout>
                <c:manualLayout>
                  <c:x val="2.7028080120572924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7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8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214,0</a:t>
                    </a:r>
                    <a:r>
                      <a:rPr lang="en-US" sz="2398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rPr>
                      <a:t>  </a:t>
                    </a:r>
                    <a:r>
                      <a:rPr lang="en-US" sz="1798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8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232.5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65"/>
          <c:h val="0.7266275969336745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0.24094747947558812"/>
                  <c:y val="-8.012650224739398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9838732132204521"/>
                  <c:y val="-0.185556110467649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8341127091918"/>
                      <c:h val="0.3964153269081596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15.7</c:v>
                </c:pt>
                <c:pt idx="1">
                  <c:v>51.7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7716.1764000000003</c:v>
                </c:pt>
                <c:pt idx="1">
                  <c:v>9323.1</c:v>
                </c:pt>
                <c:pt idx="2">
                  <c:v>9136.2000000000007</c:v>
                </c:pt>
                <c:pt idx="3">
                  <c:v>8458.9</c:v>
                </c:pt>
                <c:pt idx="4">
                  <c:v>8964.9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(факт)</c:v>
                </c:pt>
                <c:pt idx="1">
                  <c:v>2019 год (план)</c:v>
                </c:pt>
                <c:pt idx="2">
                  <c:v>2020 год (план)</c:v>
                </c:pt>
                <c:pt idx="3">
                  <c:v>2021 год (план)</c:v>
                </c:pt>
                <c:pt idx="4">
                  <c:v>2022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30.9757</c:v>
                </c:pt>
                <c:pt idx="1">
                  <c:v>41.9</c:v>
                </c:pt>
                <c:pt idx="2">
                  <c:v>29.4255</c:v>
                </c:pt>
                <c:pt idx="3">
                  <c:v>30.185500000000001</c:v>
                </c:pt>
                <c:pt idx="4">
                  <c:v>30.185500000000001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51966704"/>
        <c:axId val="551965920"/>
        <c:axId val="0"/>
      </c:bar3DChart>
      <c:catAx>
        <c:axId val="55196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51965920"/>
        <c:crosses val="autoZero"/>
        <c:auto val="1"/>
        <c:lblAlgn val="ctr"/>
        <c:lblOffset val="100"/>
        <c:noMultiLvlLbl val="0"/>
      </c:catAx>
      <c:valAx>
        <c:axId val="55196592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51966704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4051332033788173E-2"/>
                  <c:y val="-0.263767128402757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721247563352826E-2"/>
                  <c:y val="-0.238512828874833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51332033788174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508122157244964E-2"/>
                  <c:y val="-0.317081760739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год прогноз</c:v>
                </c:pt>
                <c:pt idx="4">
                  <c:v>2021  год прогноз</c:v>
                </c:pt>
                <c:pt idx="5">
                  <c:v>2022 год  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591.49</c:v>
                </c:pt>
                <c:pt idx="1">
                  <c:v>268.94</c:v>
                </c:pt>
                <c:pt idx="2">
                  <c:v>233.5</c:v>
                </c:pt>
                <c:pt idx="3">
                  <c:v>350.8</c:v>
                </c:pt>
                <c:pt idx="4">
                  <c:v>325.2</c:v>
                </c:pt>
                <c:pt idx="5">
                  <c:v>316.7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3724688"/>
        <c:axId val="303725864"/>
        <c:axId val="0"/>
      </c:bar3DChart>
      <c:catAx>
        <c:axId val="303724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3725864"/>
        <c:crosses val="autoZero"/>
        <c:auto val="1"/>
        <c:lblAlgn val="ctr"/>
        <c:lblOffset val="100"/>
        <c:noMultiLvlLbl val="0"/>
      </c:catAx>
      <c:valAx>
        <c:axId val="303725864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3724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 год</c:v>
                </c:pt>
                <c:pt idx="1">
                  <c:v>2018 год </c:v>
                </c:pt>
                <c:pt idx="2">
                  <c:v>2019 год оценка</c:v>
                </c:pt>
                <c:pt idx="3">
                  <c:v>2020  год прогноз</c:v>
                </c:pt>
                <c:pt idx="4">
                  <c:v>2021 год прогноз</c:v>
                </c:pt>
                <c:pt idx="5">
                  <c:v>2022 год 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41.23</c:v>
                </c:pt>
                <c:pt idx="1">
                  <c:v>42.71</c:v>
                </c:pt>
                <c:pt idx="2">
                  <c:v>42.7</c:v>
                </c:pt>
                <c:pt idx="3">
                  <c:v>43.22</c:v>
                </c:pt>
                <c:pt idx="4">
                  <c:v>43.63</c:v>
                </c:pt>
                <c:pt idx="5">
                  <c:v>44.04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5012712"/>
        <c:axId val="305015848"/>
        <c:axId val="0"/>
      </c:bar3DChart>
      <c:catAx>
        <c:axId val="305012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5015848"/>
        <c:crosses val="autoZero"/>
        <c:auto val="1"/>
        <c:lblAlgn val="ctr"/>
        <c:lblOffset val="100"/>
        <c:noMultiLvlLbl val="0"/>
      </c:catAx>
      <c:valAx>
        <c:axId val="305015848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05012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74021244016371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2143964680252917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исполнение</c:v>
                </c:pt>
                <c:pt idx="1">
                  <c:v>2019 год исполнение</c:v>
                </c:pt>
                <c:pt idx="2">
                  <c:v>2020 год план</c:v>
                </c:pt>
                <c:pt idx="3">
                  <c:v>2021 год план</c:v>
                </c:pt>
                <c:pt idx="4">
                  <c:v>2022 год план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8020.3</c:v>
                </c:pt>
                <c:pt idx="1">
                  <c:v>9044.1</c:v>
                </c:pt>
                <c:pt idx="2">
                  <c:v>8730.7000000000007</c:v>
                </c:pt>
                <c:pt idx="3">
                  <c:v>8968.1</c:v>
                </c:pt>
                <c:pt idx="4">
                  <c:v>9575.1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475734580215698E-2"/>
                  <c:y val="-2.127236626978121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6233037791421636E-17"/>
                  <c:y val="-2.5527134411965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6870106220081827E-2"/>
                  <c:y val="-1.3923891497435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2206566420156214E-2"/>
                  <c:y val="5.318091567445303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исполнение</c:v>
                </c:pt>
                <c:pt idx="1">
                  <c:v>2019 год исполнение</c:v>
                </c:pt>
                <c:pt idx="2">
                  <c:v>2020 год план</c:v>
                </c:pt>
                <c:pt idx="3">
                  <c:v>2021 год план</c:v>
                </c:pt>
                <c:pt idx="4">
                  <c:v>2022 год план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8517.7999999999993</c:v>
                </c:pt>
                <c:pt idx="1">
                  <c:v>9365</c:v>
                </c:pt>
                <c:pt idx="2">
                  <c:v>9165.7000000000007</c:v>
                </c:pt>
                <c:pt idx="3">
                  <c:v>9078.1</c:v>
                </c:pt>
                <c:pt idx="4">
                  <c:v>9675.1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076672640238038E-2"/>
                  <c:y val="4.8733802969260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0610318660245478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6744902740275237E-2"/>
                  <c:y val="3.7130377326495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9076672640237927E-2"/>
                  <c:y val="1.8565371391482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5211256720267797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 исполнение</c:v>
                </c:pt>
                <c:pt idx="1">
                  <c:v>2019 год исполнение</c:v>
                </c:pt>
                <c:pt idx="2">
                  <c:v>2020 год план</c:v>
                </c:pt>
                <c:pt idx="3">
                  <c:v>2021 год план</c:v>
                </c:pt>
                <c:pt idx="4">
                  <c:v>2022 год план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-497.49999999999909</c:v>
                </c:pt>
                <c:pt idx="1">
                  <c:v>-320.89999999999964</c:v>
                </c:pt>
                <c:pt idx="2">
                  <c:v>-435</c:v>
                </c:pt>
                <c:pt idx="3">
                  <c:v>-110</c:v>
                </c:pt>
                <c:pt idx="4">
                  <c:v>-100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05690448"/>
        <c:axId val="505688880"/>
        <c:axId val="0"/>
      </c:bar3DChart>
      <c:catAx>
        <c:axId val="50569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05688880"/>
        <c:crossesAt val="0"/>
        <c:auto val="1"/>
        <c:lblAlgn val="ctr"/>
        <c:lblOffset val="100"/>
        <c:noMultiLvlLbl val="0"/>
      </c:catAx>
      <c:valAx>
        <c:axId val="505688880"/>
        <c:scaling>
          <c:orientation val="minMax"/>
          <c:max val="10500"/>
          <c:min val="-65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05690448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01.01.2021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01.01.2021</c:v>
                </c:pt>
              </c:strCache>
            </c:strRef>
          </c:tx>
          <c:dLbls>
            <c:dLbl>
              <c:idx val="0"/>
              <c:layout>
                <c:manualLayout>
                  <c:x val="0.24074080149703508"/>
                  <c:y val="-8.13747441980290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1450617283950618"/>
                  <c:y val="0.105226358506766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Муниципальные гарантии</c:v>
                </c:pt>
                <c:pt idx="1">
                  <c:v>Коммерческий кредит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696.6</c:v>
                </c:pt>
                <c:pt idx="1">
                  <c:v>1166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95309614076025E-2"/>
          <c:y val="2.5889094295537825E-2"/>
          <c:w val="0.87737666472246523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4379.1000000000004</c:v>
                </c:pt>
                <c:pt idx="1">
                  <c:v>4813.3</c:v>
                </c:pt>
                <c:pt idx="2">
                  <c:v>4998.8999999999996</c:v>
                </c:pt>
                <c:pt idx="3">
                  <c:v>5377.8</c:v>
                </c:pt>
                <c:pt idx="4">
                  <c:v>5465.1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3149</c:v>
                </c:pt>
                <c:pt idx="1">
                  <c:v>4230.8</c:v>
                </c:pt>
                <c:pt idx="2">
                  <c:v>3731.8</c:v>
                </c:pt>
                <c:pt idx="3">
                  <c:v>3590.3</c:v>
                </c:pt>
                <c:pt idx="4">
                  <c:v>4110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5753456"/>
        <c:axId val="455755416"/>
        <c:axId val="0"/>
      </c:bar3DChart>
      <c:catAx>
        <c:axId val="455753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5755416"/>
        <c:crosses val="autoZero"/>
        <c:auto val="1"/>
        <c:lblAlgn val="ctr"/>
        <c:lblOffset val="100"/>
        <c:noMultiLvlLbl val="0"/>
      </c:catAx>
      <c:valAx>
        <c:axId val="455755416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5753456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713072324292797"/>
          <c:y val="6.7292095197759833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5416197142116483"/>
                  <c:y val="-0.191200316083691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1802663690442187"/>
                  <c:y val="-2.302026858966137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Межбюджетные </a:t>
                    </a:r>
                    <a:r>
                      <a:rPr lang="ru-RU" dirty="0"/>
                      <a:t>трансферты 
3 </a:t>
                    </a:r>
                    <a:r>
                      <a:rPr lang="ru-RU" dirty="0" smtClean="0"/>
                      <a:t>731,8</a:t>
                    </a:r>
                    <a:r>
                      <a:rPr lang="ru-RU" dirty="0"/>
                      <a:t>
43%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60832394284232"/>
                      <c:h val="0.4441523539042007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4998.8999999999996</c:v>
                </c:pt>
                <c:pt idx="1">
                  <c:v>3731.8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8684694756138207"/>
                  <c:y val="-3.35741383608032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36951449838904"/>
                      <c:h val="0.4041204106199424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5489153982890791"/>
                  <c:y val="-0.179170871761823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4265.2</c:v>
                </c:pt>
                <c:pt idx="1">
                  <c:v>733.7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0.45625</cdr:x>
      <cdr:y>0.44548</cdr:y>
    </cdr:from>
    <cdr:to>
      <cdr:x>0.56736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1 862,6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0.70125</cdr:x>
      <cdr:y>0.41447</cdr:y>
    </cdr:from>
    <cdr:to>
      <cdr:x>0.78875</cdr:x>
      <cdr:y>0.52584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770984" y="1875854"/>
          <a:ext cx="720089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0.78987</cdr:x>
      <cdr:y>0.41447</cdr:y>
    </cdr:from>
    <cdr:to>
      <cdr:x>0.95611</cdr:x>
      <cdr:y>0.41447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500355" y="1875854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0.03626</cdr:x>
      <cdr:y>0.81221</cdr:y>
    </cdr:from>
    <cdr:to>
      <cdr:x>0.255</cdr:x>
      <cdr:y>0.81221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98376" y="3676054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</cdr:x>
      <cdr:y>0.73267</cdr:y>
    </cdr:from>
    <cdr:to>
      <cdr:x>0.33375</cdr:x>
      <cdr:y>0.81221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98576" y="3316014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0.20185</cdr:x>
      <cdr:y>0.77103</cdr:y>
    </cdr:from>
    <cdr:to>
      <cdr:x>0.32346</cdr:x>
      <cdr:y>0.88576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075604" y="2372143"/>
          <a:ext cx="648072" cy="35298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0.02618</cdr:x>
      <cdr:y>0.88805</cdr:y>
    </cdr:from>
    <cdr:to>
      <cdr:x>0.20185</cdr:x>
      <cdr:y>0.88805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39500" y="2732183"/>
          <a:ext cx="9361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0.41431</cdr:x>
      <cdr:y>0.46168</cdr:y>
    </cdr:from>
    <cdr:to>
      <cdr:x>0.59571</cdr:x>
      <cdr:y>0.76595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07791" y="1420415"/>
          <a:ext cx="966652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616,9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0.66128</cdr:x>
      <cdr:y>0.1625</cdr:y>
    </cdr:from>
    <cdr:to>
      <cdr:x>0.80993</cdr:x>
      <cdr:y>0.1625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523876" y="49993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0.29644</cdr:x>
      <cdr:y>0.1859</cdr:y>
    </cdr:from>
    <cdr:to>
      <cdr:x>0.46021</cdr:x>
      <cdr:y>0.18802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1579660" y="571943"/>
          <a:ext cx="872704" cy="65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0.03969</cdr:x>
      <cdr:y>0.27952</cdr:y>
    </cdr:from>
    <cdr:to>
      <cdr:x>0.24238</cdr:x>
      <cdr:y>0.2846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11508" y="859975"/>
          <a:ext cx="1080102" cy="1562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0.23605</cdr:x>
      <cdr:y>0.27859</cdr:y>
    </cdr:from>
    <cdr:to>
      <cdr:x>0.43156</cdr:x>
      <cdr:y>0.27952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257883" y="857098"/>
          <a:ext cx="1041857" cy="287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0.1625</cdr:y>
    </cdr:from>
    <cdr:to>
      <cdr:x>0.65692</cdr:x>
      <cdr:y>0.25612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664419" y="499935"/>
          <a:ext cx="83620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0.45859</cdr:x>
      <cdr:y>0.1859</cdr:y>
    </cdr:from>
    <cdr:to>
      <cdr:x>0.4721</cdr:x>
      <cdr:y>0.23271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443756" y="571943"/>
          <a:ext cx="72008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0.59211</cdr:x>
      <cdr:y>0.21535</cdr:y>
    </cdr:from>
    <cdr:to>
      <cdr:x>0.7956</cdr:x>
      <cdr:y>0.32306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3240360" y="604782"/>
          <a:ext cx="1113658" cy="3024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0.78827</cdr:x>
      <cdr:y>0.21795</cdr:y>
    </cdr:from>
    <cdr:to>
      <cdr:x>0.96578</cdr:x>
      <cdr:y>0.21795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13870" y="612068"/>
          <a:ext cx="97144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0.35503</cdr:x>
      <cdr:y>0.43533</cdr:y>
    </cdr:from>
    <cdr:to>
      <cdr:x>0.56534</cdr:x>
      <cdr:y>0.66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42940" y="1222542"/>
          <a:ext cx="1150944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853,6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0.39423</cdr:x>
      <cdr:y>0.35135</cdr:y>
    </cdr:from>
    <cdr:to>
      <cdr:x>0.62733</cdr:x>
      <cdr:y>0.69456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46425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105,4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0.78102</cdr:y>
    </cdr:from>
    <cdr:to>
      <cdr:x>0.20545</cdr:x>
      <cdr:y>0.78102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0" y="3093169"/>
          <a:ext cx="100807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0.20459</cdr:x>
      <cdr:y>0.74465</cdr:y>
    </cdr:from>
    <cdr:to>
      <cdr:x>0.24862</cdr:x>
      <cdr:y>0.78101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1003864" y="2949153"/>
          <a:ext cx="216024" cy="1440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0.30829</cdr:y>
    </cdr:from>
    <cdr:to>
      <cdr:x>0.20545</cdr:x>
      <cdr:y>0.30829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0" y="1220961"/>
          <a:ext cx="100807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0.20459</cdr:x>
      <cdr:y>0.30829</cdr:y>
    </cdr:from>
    <cdr:to>
      <cdr:x>0.35135</cdr:x>
      <cdr:y>0.37009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1003864" y="1220961"/>
          <a:ext cx="720080" cy="2447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0.73841</cdr:x>
      <cdr:y>0.53812</cdr:y>
    </cdr:from>
    <cdr:to>
      <cdr:x>0.82646</cdr:x>
      <cdr:y>0.58182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623139" y="2131204"/>
          <a:ext cx="432048" cy="173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0.82646</cdr:x>
      <cdr:y>0.58182</cdr:y>
    </cdr:from>
    <cdr:to>
      <cdr:x>0.97322</cdr:x>
      <cdr:y>0.58182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4055187" y="2304256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0.48429</cdr:x>
      <cdr:y>0.21818</cdr:y>
    </cdr:from>
    <cdr:to>
      <cdr:x>0.79248</cdr:x>
      <cdr:y>0.32727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376264" y="864096"/>
          <a:ext cx="1512168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0.78624</cdr:x>
      <cdr:y>0.21818</cdr:y>
    </cdr:from>
    <cdr:to>
      <cdr:x>0.9917</cdr:x>
      <cdr:y>0.21818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857825" y="864096"/>
          <a:ext cx="10081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0.45407</cdr:x>
      <cdr:y>0.21818</cdr:y>
    </cdr:from>
    <cdr:to>
      <cdr:x>0.52832</cdr:x>
      <cdr:y>0.32647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227976" y="864096"/>
          <a:ext cx="364312" cy="42886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0.5185</cdr:x>
      <cdr:y>0.21818</cdr:y>
    </cdr:from>
    <cdr:to>
      <cdr:x>0.70928</cdr:x>
      <cdr:y>0.21818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2544091" y="864096"/>
          <a:ext cx="936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0.38776</cdr:x>
      <cdr:y>0.21787</cdr:y>
    </cdr:from>
    <cdr:to>
      <cdr:x>0.44027</cdr:x>
      <cdr:y>0.32727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H="1" flipV="1">
          <a:off x="1902615" y="862861"/>
          <a:ext cx="257625" cy="4332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0.30922</cdr:x>
      <cdr:y>0.21738</cdr:y>
    </cdr:from>
    <cdr:to>
      <cdr:x>0.5</cdr:x>
      <cdr:y>0.21738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1517243" y="860921"/>
          <a:ext cx="936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0.78917</cdr:x>
      <cdr:y>0.53335</cdr:y>
    </cdr:from>
    <cdr:to>
      <cdr:x>0.98736</cdr:x>
      <cdr:y>0.53335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12542" y="1651421"/>
          <a:ext cx="10830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0.62963</cdr:x>
      <cdr:y>0.4186</cdr:y>
    </cdr:from>
    <cdr:to>
      <cdr:x>0.78917</cdr:x>
      <cdr:y>0.53335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3440720" y="1296130"/>
          <a:ext cx="871822" cy="3552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0.23782</cdr:x>
      <cdr:y>0.26789</cdr:y>
    </cdr:from>
    <cdr:to>
      <cdr:x>0.35247</cdr:x>
      <cdr:y>0.34897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147365" y="713730"/>
          <a:ext cx="553133" cy="2160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0.26789</cdr:y>
    </cdr:from>
    <cdr:to>
      <cdr:x>0.24128</cdr:x>
      <cdr:y>0.26789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713730"/>
          <a:ext cx="11640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0.6026</cdr:x>
      <cdr:y>0.21383</cdr:y>
    </cdr:from>
    <cdr:to>
      <cdr:x>0.79756</cdr:x>
      <cdr:y>0.29343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2907253" y="569714"/>
          <a:ext cx="940598" cy="21207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0.79756</cdr:x>
      <cdr:y>0.21383</cdr:y>
    </cdr:from>
    <cdr:to>
      <cdr:x>1</cdr:x>
      <cdr:y>0.21383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3847851" y="569714"/>
          <a:ext cx="9766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0.67753</cdr:x>
      <cdr:y>0.67998</cdr:y>
    </cdr:from>
    <cdr:to>
      <cdr:x>0.79756</cdr:x>
      <cdr:y>0.80843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268760" y="1811677"/>
          <a:ext cx="579091" cy="3422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0.79319</cdr:x>
      <cdr:y>0.81417</cdr:y>
    </cdr:from>
    <cdr:to>
      <cdr:x>0.96268</cdr:x>
      <cdr:y>0.81417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3826768" y="2169177"/>
          <a:ext cx="81771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0.0412</cdr:x>
      <cdr:y>0.69552</cdr:y>
    </cdr:from>
    <cdr:to>
      <cdr:x>0.21972</cdr:x>
      <cdr:y>0.69552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16024" y="2094557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0.21972</cdr:x>
      <cdr:y>0.62379</cdr:y>
    </cdr:from>
    <cdr:to>
      <cdr:x>0.31585</cdr:x>
      <cdr:y>0.69552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1152128" y="1878533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0.76904</cdr:x>
      <cdr:y>0.36077</cdr:y>
    </cdr:from>
    <cdr:to>
      <cdr:x>0.94756</cdr:x>
      <cdr:y>0.36077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032448" y="1086445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0.70037</cdr:x>
      <cdr:y>0.36077</cdr:y>
    </cdr:from>
    <cdr:to>
      <cdr:x>0.76904</cdr:x>
      <cdr:y>0.4325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3672408" y="1086445"/>
          <a:ext cx="360040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0.77872</cdr:x>
      <cdr:y>0.69847</cdr:y>
    </cdr:from>
    <cdr:to>
      <cdr:x>0.88858</cdr:x>
      <cdr:y>0.79393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08514" y="3822828"/>
          <a:ext cx="904104" cy="522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9 575,1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0.86674</cdr:x>
      <cdr:y>0.5316</cdr:y>
    </cdr:from>
    <cdr:to>
      <cdr:x>0.97174</cdr:x>
      <cdr:y>0.63561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132916" y="2909528"/>
          <a:ext cx="864108" cy="5692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8 968,1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8 730,7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4 988,9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0.44349</cdr:x>
      <cdr:y>0.5062</cdr:y>
    </cdr:from>
    <cdr:to>
      <cdr:x>0.55391</cdr:x>
      <cdr:y>0.66296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3672656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0.4348</cdr:x>
      <cdr:y>0.5062</cdr:y>
    </cdr:from>
    <cdr:to>
      <cdr:x>0.54522</cdr:x>
      <cdr:y>0.66296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648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4 265,2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0.8235</cdr:x>
      <cdr:y>0.0334</cdr:y>
    </cdr:from>
    <cdr:to>
      <cdr:x>0.93392</cdr:x>
      <cdr:y>0.19016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6819552" y="1948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0.2435</cdr:x>
      <cdr:y>0.18523</cdr:y>
    </cdr:from>
    <cdr:to>
      <cdr:x>0.41741</cdr:x>
      <cdr:y>0.18523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016472" y="1080418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0.41741</cdr:x>
      <cdr:y>0.18523</cdr:y>
    </cdr:from>
    <cdr:to>
      <cdr:x>0.45219</cdr:x>
      <cdr:y>0.27164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3456632" y="1080418"/>
          <a:ext cx="288032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0.52175</cdr:x>
      <cdr:y>0.16054</cdr:y>
    </cdr:from>
    <cdr:to>
      <cdr:x>0.63479</cdr:x>
      <cdr:y>0.16054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20728" y="93640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0.48697</cdr:x>
      <cdr:y>0.16054</cdr:y>
    </cdr:from>
    <cdr:to>
      <cdr:x>0.52175</cdr:x>
      <cdr:y>0.2593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>
          <a:off x="4032696" y="936402"/>
          <a:ext cx="28803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0.02612</cdr:x>
      <cdr:y>0.44447</cdr:y>
    </cdr:from>
    <cdr:to>
      <cdr:x>0.17394</cdr:x>
      <cdr:y>0.44447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216272" y="2592586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0.17394</cdr:x>
      <cdr:y>0.44447</cdr:y>
    </cdr:from>
    <cdr:to>
      <cdr:x>0.30006</cdr:x>
      <cdr:y>0.53086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1565634" y="2592437"/>
          <a:ext cx="1135174" cy="5039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0.04351</cdr:x>
      <cdr:y>0.77779</cdr:y>
    </cdr:from>
    <cdr:to>
      <cdr:x>0.2435</cdr:x>
      <cdr:y>0.77779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60288" y="4536802"/>
          <a:ext cx="16561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0.2435</cdr:x>
      <cdr:y>0.77779</cdr:y>
    </cdr:from>
    <cdr:to>
      <cdr:x>0.39132</cdr:x>
      <cdr:y>0.82717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016472" y="4536802"/>
          <a:ext cx="122413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0.26959</cdr:x>
      <cdr:y>0.96296</cdr:y>
    </cdr:from>
    <cdr:to>
      <cdr:x>0.37393</cdr:x>
      <cdr:y>0.96296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2232496" y="5616922"/>
          <a:ext cx="86405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0.37393</cdr:x>
      <cdr:y>0.85186</cdr:y>
    </cdr:from>
    <cdr:to>
      <cdr:x>0.4261</cdr:x>
      <cdr:y>0.96296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V="1">
          <a:off x="3096592" y="4968850"/>
          <a:ext cx="432048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0.47369</cdr:x>
      <cdr:y>0.96296</cdr:y>
    </cdr:from>
    <cdr:to>
      <cdr:x>0.56064</cdr:x>
      <cdr:y>0.96296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3922717" y="5616922"/>
          <a:ext cx="7200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0.44349</cdr:x>
      <cdr:y>0.85186</cdr:y>
    </cdr:from>
    <cdr:to>
      <cdr:x>0.47828</cdr:x>
      <cdr:y>0.96296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3672615" y="4968854"/>
          <a:ext cx="288073" cy="6480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0.65218</cdr:x>
      <cdr:y>0.92593</cdr:y>
    </cdr:from>
    <cdr:to>
      <cdr:x>0.73044</cdr:x>
      <cdr:y>0.92593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5400848" y="5400898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0.59132</cdr:x>
      <cdr:y>0.82717</cdr:y>
    </cdr:from>
    <cdr:to>
      <cdr:x>0.65218</cdr:x>
      <cdr:y>0.92593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 flipH="1" flipV="1">
          <a:off x="4896792" y="4824834"/>
          <a:ext cx="504056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0.73914</cdr:x>
      <cdr:y>0.77779</cdr:y>
    </cdr:from>
    <cdr:to>
      <cdr:x>0.90435</cdr:x>
      <cdr:y>0.77779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6120928" y="4536802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0.6261</cdr:x>
      <cdr:y>0.77779</cdr:y>
    </cdr:from>
    <cdr:to>
      <cdr:x>0.73914</cdr:x>
      <cdr:y>0.80248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 flipV="1">
          <a:off x="5184824" y="4536802"/>
          <a:ext cx="93610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0.74783</cdr:x>
      <cdr:y>0.34571</cdr:y>
    </cdr:from>
    <cdr:to>
      <cdr:x>0.85218</cdr:x>
      <cdr:y>0.34571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>
          <a:off x="6192936" y="2016522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0.68697</cdr:x>
      <cdr:y>0.34571</cdr:y>
    </cdr:from>
    <cdr:to>
      <cdr:x>0.74783</cdr:x>
      <cdr:y>0.43213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 flipH="1">
          <a:off x="5688880" y="2016522"/>
          <a:ext cx="504056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0.19999</cdr:x>
      <cdr:y>0.23171</cdr:y>
    </cdr:from>
    <cdr:to>
      <cdr:x>0.31303</cdr:x>
      <cdr:y>0.29268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656184" y="1368152"/>
          <a:ext cx="93610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0.01739</cdr:x>
      <cdr:y>0.23171</cdr:y>
    </cdr:from>
    <cdr:to>
      <cdr:x>0.19999</cdr:x>
      <cdr:y>0.23171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016" y="136815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0.46086</cdr:x>
      <cdr:y>0.78049</cdr:y>
    </cdr:from>
    <cdr:to>
      <cdr:x>0.46955</cdr:x>
      <cdr:y>0.84146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816424" y="4608512"/>
          <a:ext cx="72018" cy="3600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0.34782</cdr:x>
      <cdr:y>0.78049</cdr:y>
    </cdr:from>
    <cdr:to>
      <cdr:x>0.45216</cdr:x>
      <cdr:y>0.84146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>
          <a:off x="2880320" y="4608525"/>
          <a:ext cx="864094" cy="3600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0.1826</cdr:x>
      <cdr:y>0.84146</cdr:y>
    </cdr:from>
    <cdr:to>
      <cdr:x>0.34781</cdr:x>
      <cdr:y>0.84146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1512168" y="4968552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0.23478</cdr:x>
      <cdr:y>0.71951</cdr:y>
    </cdr:from>
    <cdr:to>
      <cdr:x>0.44346</cdr:x>
      <cdr:y>0.76829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944254" y="4248460"/>
          <a:ext cx="1728154" cy="2880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0.10434</cdr:x>
      <cdr:y>0.71951</cdr:y>
    </cdr:from>
    <cdr:to>
      <cdr:x>0.23478</cdr:x>
      <cdr:y>0.71951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864096" y="4248472"/>
          <a:ext cx="10801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0.70433</cdr:x>
      <cdr:y>0.45122</cdr:y>
    </cdr:from>
    <cdr:to>
      <cdr:x>0.79128</cdr:x>
      <cdr:y>0.52439</cdr:y>
    </cdr:to>
    <cdr:cxnSp macro="">
      <cdr:nvCxnSpPr>
        <cdr:cNvPr id="26" name="Прямая соединительная линия 25"/>
        <cdr:cNvCxnSpPr/>
      </cdr:nvCxnSpPr>
      <cdr:spPr>
        <a:xfrm xmlns:a="http://schemas.openxmlformats.org/drawingml/2006/main" flipV="1">
          <a:off x="5832648" y="2664296"/>
          <a:ext cx="720080" cy="4320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0.79128</cdr:x>
      <cdr:y>0.45122</cdr:y>
    </cdr:from>
    <cdr:to>
      <cdr:x>0.94779</cdr:x>
      <cdr:y>0.45122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6552728" y="2664296"/>
          <a:ext cx="12960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0" y="2376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733,7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0.53042</cdr:x>
      <cdr:y>0.76829</cdr:y>
    </cdr:from>
    <cdr:to>
      <cdr:x>0.62607</cdr:x>
      <cdr:y>0.93902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392488" y="4536504"/>
          <a:ext cx="792088" cy="10081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0.62607</cdr:x>
      <cdr:y>0.93902</cdr:y>
    </cdr:from>
    <cdr:to>
      <cdr:x>0.78259</cdr:x>
      <cdr:y>0.93902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5184576" y="5544616"/>
          <a:ext cx="129616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0.67824</cdr:x>
      <cdr:y>0.56098</cdr:y>
    </cdr:from>
    <cdr:to>
      <cdr:x>0.77389</cdr:x>
      <cdr:y>0.59756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V="1">
          <a:off x="5616624" y="3312368"/>
          <a:ext cx="79208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0.77389</cdr:x>
      <cdr:y>0.56098</cdr:y>
    </cdr:from>
    <cdr:to>
      <cdr:x>0.97388</cdr:x>
      <cdr:y>0.56098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6408712" y="3312368"/>
          <a:ext cx="16561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0.76519</cdr:x>
      <cdr:y>0.71951</cdr:y>
    </cdr:from>
    <cdr:to>
      <cdr:x>0.96519</cdr:x>
      <cdr:y>0.71951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6336704" y="4248472"/>
          <a:ext cx="165623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0.63415</cdr:y>
    </cdr:from>
    <cdr:to>
      <cdr:x>0.76519</cdr:x>
      <cdr:y>0.71951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5544616" y="3744416"/>
          <a:ext cx="792088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0.79128</cdr:x>
      <cdr:y>0.32927</cdr:y>
    </cdr:from>
    <cdr:to>
      <cdr:x>0.97388</cdr:x>
      <cdr:y>0.32927</cdr:y>
    </cdr:to>
    <cdr:cxnSp macro="">
      <cdr:nvCxnSpPr>
        <cdr:cNvPr id="30" name="Прямая соединительная линия 29"/>
        <cdr:cNvCxnSpPr/>
      </cdr:nvCxnSpPr>
      <cdr:spPr>
        <a:xfrm xmlns:a="http://schemas.openxmlformats.org/drawingml/2006/main">
          <a:off x="6552728" y="1944216"/>
          <a:ext cx="15121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0.70433</cdr:x>
      <cdr:y>0.32927</cdr:y>
    </cdr:from>
    <cdr:to>
      <cdr:x>0.79128</cdr:x>
      <cdr:y>0.5122</cdr:y>
    </cdr:to>
    <cdr:cxnSp macro="">
      <cdr:nvCxnSpPr>
        <cdr:cNvPr id="35" name="Прямая соединительная линия 34"/>
        <cdr:cNvCxnSpPr/>
      </cdr:nvCxnSpPr>
      <cdr:spPr>
        <a:xfrm xmlns:a="http://schemas.openxmlformats.org/drawingml/2006/main" flipH="1">
          <a:off x="5832648" y="1944216"/>
          <a:ext cx="720080" cy="108012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0.73041</cdr:x>
      <cdr:y>0.17073</cdr:y>
    </cdr:from>
    <cdr:to>
      <cdr:x>0.91302</cdr:x>
      <cdr:y>0.17073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6048672" y="100811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0.69563</cdr:x>
      <cdr:y>0.17073</cdr:y>
    </cdr:from>
    <cdr:to>
      <cdr:x>0.73041</cdr:x>
      <cdr:y>0.37805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 flipH="1">
          <a:off x="5760640" y="1008112"/>
          <a:ext cx="288032" cy="12241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0.62607</cdr:x>
      <cdr:y>0.70732</cdr:y>
    </cdr:from>
    <cdr:to>
      <cdr:x>0.7478</cdr:x>
      <cdr:y>0.82927</cdr:y>
    </cdr:to>
    <cdr:cxnSp macro="">
      <cdr:nvCxnSpPr>
        <cdr:cNvPr id="37" name="Прямая соединительная линия 36"/>
        <cdr:cNvCxnSpPr/>
      </cdr:nvCxnSpPr>
      <cdr:spPr>
        <a:xfrm xmlns:a="http://schemas.openxmlformats.org/drawingml/2006/main">
          <a:off x="5184576" y="4176464"/>
          <a:ext cx="1008112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</cdr:x>
      <cdr:y>0.82927</cdr:y>
    </cdr:from>
    <cdr:to>
      <cdr:x>0.9478</cdr:x>
      <cdr:y>0.82927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6192688" y="4896544"/>
          <a:ext cx="165623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0.67824</cdr:x>
      <cdr:y>0.23171</cdr:y>
    </cdr:from>
    <cdr:to>
      <cdr:x>0.73041</cdr:x>
      <cdr:y>0.32927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616619" y="1368152"/>
          <a:ext cx="432053" cy="576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0.73041</cdr:x>
      <cdr:y>0.23171</cdr:y>
    </cdr:from>
    <cdr:to>
      <cdr:x>0.9391</cdr:x>
      <cdr:y>0.23171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048672" y="1368152"/>
          <a:ext cx="172819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0.16521</cdr:x>
      <cdr:y>0.36585</cdr:y>
    </cdr:from>
    <cdr:to>
      <cdr:x>0.26956</cdr:x>
      <cdr:y>0.44857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368152" y="2160240"/>
          <a:ext cx="864096" cy="4884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0.00179</cdr:x>
      <cdr:y>0.36585</cdr:y>
    </cdr:from>
    <cdr:to>
      <cdr:x>0.167</cdr:x>
      <cdr:y>0.36585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14838" y="2160240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0.24653</cdr:x>
      <cdr:y>0.18293</cdr:y>
    </cdr:from>
    <cdr:to>
      <cdr:x>0.28254</cdr:x>
      <cdr:y>0.38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041541" y="1080120"/>
          <a:ext cx="298184" cy="11636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0.05454</cdr:x>
      <cdr:y>0.18293</cdr:y>
    </cdr:from>
    <cdr:to>
      <cdr:x>0.24653</cdr:x>
      <cdr:y>0.18293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451672" y="1080120"/>
          <a:ext cx="158986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9 165,7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0.54781</cdr:x>
      <cdr:y>0.76829</cdr:y>
    </cdr:from>
    <cdr:to>
      <cdr:x>0.55651</cdr:x>
      <cdr:y>0.82927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7" y="4536488"/>
          <a:ext cx="72005" cy="360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0.5652</cdr:x>
      <cdr:y>0.7561</cdr:y>
    </cdr:from>
    <cdr:to>
      <cdr:x>0.73911</cdr:x>
      <cdr:y>0.89024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680520" y="4464496"/>
          <a:ext cx="1440160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0.48694</cdr:x>
      <cdr:y>0.92683</cdr:y>
    </cdr:from>
    <cdr:to>
      <cdr:x>0.66955</cdr:x>
      <cdr:y>0.92683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032448" y="5472608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0.79998</cdr:x>
      <cdr:y>0.4878</cdr:y>
    </cdr:from>
    <cdr:to>
      <cdr:x>0.97388</cdr:x>
      <cdr:y>0.4878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624736" y="2880320"/>
          <a:ext cx="144013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0.80867</cdr:x>
      <cdr:y>0.69512</cdr:y>
    </cdr:from>
    <cdr:to>
      <cdr:x>0.99128</cdr:x>
      <cdr:y>0.69512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696744" y="4104456"/>
          <a:ext cx="1512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0.4878</cdr:y>
    </cdr:from>
    <cdr:to>
      <cdr:x>0.79998</cdr:x>
      <cdr:y>0.63415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544616" y="2880320"/>
          <a:ext cx="108012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0.02404</cdr:x>
      <cdr:y>0.88606</cdr:y>
    </cdr:from>
    <cdr:to>
      <cdr:x>0.21534</cdr:x>
      <cdr:y>0.88606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99042" y="5231853"/>
          <a:ext cx="15841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0.21766</cdr:x>
      <cdr:y>0.70194</cdr:y>
    </cdr:from>
    <cdr:to>
      <cdr:x>0.34804</cdr:x>
      <cdr:y>0.88606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1802446" y="4144726"/>
          <a:ext cx="1079764" cy="10871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0.89024</cdr:y>
    </cdr:from>
    <cdr:to>
      <cdr:x>0.90432</cdr:x>
      <cdr:y>0.89024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20680" y="5256584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0.76829</cdr:y>
    </cdr:from>
    <cdr:to>
      <cdr:x>0.53042</cdr:x>
      <cdr:y>0.91463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00401" y="4536504"/>
          <a:ext cx="792087" cy="8640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0.28695</cdr:x>
      <cdr:y>0.91463</cdr:y>
    </cdr:from>
    <cdr:to>
      <cdr:x>0.43912</cdr:x>
      <cdr:y>0.91463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376264" y="5400600"/>
          <a:ext cx="126014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0.60868</cdr:x>
      <cdr:y>0.69512</cdr:y>
    </cdr:from>
    <cdr:to>
      <cdr:x>0.80867</cdr:x>
      <cdr:y>0.73171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 flipV="1">
          <a:off x="5040560" y="4104456"/>
          <a:ext cx="165618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0.43423</cdr:x>
      <cdr:y>0.46</cdr:y>
    </cdr:from>
    <cdr:to>
      <cdr:x>0.60529</cdr:x>
      <cdr:y>0.73084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21210" y="1666314"/>
          <a:ext cx="914409" cy="981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1 477,5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dirty="0" smtClean="0"/>
            <a:t>)</a:t>
          </a:r>
          <a:endParaRPr lang="ru-RU" sz="18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0.25566</cdr:x>
      <cdr:y>0.49923</cdr:y>
    </cdr:from>
    <cdr:to>
      <cdr:x>0.30883</cdr:x>
      <cdr:y>0.56596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85032" y="1325168"/>
          <a:ext cx="288048" cy="177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0.04299</cdr:x>
      <cdr:y>0.56596</cdr:y>
    </cdr:from>
    <cdr:to>
      <cdr:x>0.25566</cdr:x>
      <cdr:y>0.56596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32897" y="1502296"/>
          <a:ext cx="1152135" cy="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</cdr:x>
      <cdr:y>0.56596</cdr:y>
    </cdr:from>
    <cdr:to>
      <cdr:x>0.76075</cdr:x>
      <cdr:y>0.64734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288" y="1502296"/>
          <a:ext cx="43204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0.76075</cdr:x>
      <cdr:y>0.64734</cdr:y>
    </cdr:from>
    <cdr:to>
      <cdr:x>0.97342</cdr:x>
      <cdr:y>0.64734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121336" y="1718320"/>
          <a:ext cx="115213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0.42843</cdr:x>
      <cdr:y>0.32181</cdr:y>
    </cdr:from>
    <cdr:to>
      <cdr:x>0.5754</cdr:x>
      <cdr:y>0.64734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074208" y="854224"/>
          <a:ext cx="711543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83,6</a:t>
          </a:r>
        </a:p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1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6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</a:t>
            </a:r>
            <a:r>
              <a:rPr lang="ru-RU" sz="2400" dirty="0" smtClean="0">
                <a:latin typeface="Georgia" panose="02040502050405020303" pitchFamily="18" charset="0"/>
              </a:rPr>
              <a:t>бюджета </a:t>
            </a:r>
            <a:r>
              <a:rPr lang="ru-RU" sz="2400" dirty="0" smtClean="0">
                <a:latin typeface="Georgia" panose="02040502050405020303" pitchFamily="18" charset="0"/>
              </a:rPr>
              <a:t>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2020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2021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2022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170256"/>
              </p:ext>
            </p:extLst>
          </p:nvPr>
        </p:nvGraphicFramePr>
        <p:xfrm>
          <a:off x="539552" y="836712"/>
          <a:ext cx="814724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Поступления средств 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в бюджет от аренды и продажи земельных участков, государственная собственность на которые не разграничена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Поступления средств 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в бюджет от аренды и продажи муниципального имущества</a:t>
                      </a:r>
                      <a:b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34070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686027"/>
              </p:ext>
            </p:extLst>
          </p:nvPr>
        </p:nvGraphicFramePr>
        <p:xfrm>
          <a:off x="539552" y="836712"/>
          <a:ext cx="8147248" cy="524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 общему количеству государственных и муниципальных услуг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области земельных отношений, предоставленных органами местного самоуправления Московской области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4800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382846"/>
              </p:ext>
            </p:extLst>
          </p:nvPr>
        </p:nvGraphicFramePr>
        <p:xfrm>
          <a:off x="539552" y="836712"/>
          <a:ext cx="8280922" cy="266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9"/>
                <a:gridCol w="968711"/>
                <a:gridCol w="972619"/>
                <a:gridCol w="972619"/>
                <a:gridCol w="831997"/>
                <a:gridCol w="749970"/>
              </a:tblGrid>
              <a:tr h="35406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61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9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00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4886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123606"/>
              </p:ext>
            </p:extLst>
          </p:nvPr>
        </p:nvGraphicFramePr>
        <p:xfrm>
          <a:off x="539552" y="836712"/>
          <a:ext cx="8280919" cy="6304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Обеспечение ежегодного прироста налоговых и неналоговых доходов бюджета городского округа Домодедово в отчетном финансовом году к поступлениям в году, предшествующем отчетному финансовому году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0,076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3454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20262"/>
              </p:ext>
            </p:extLst>
          </p:nvPr>
        </p:nvGraphicFramePr>
        <p:xfrm>
          <a:off x="539552" y="836712"/>
          <a:ext cx="8280919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121,38</a:t>
                      </a:r>
                    </a:p>
                  </a:txBody>
                  <a:tcPr marL="9525" marR="9525" marT="9525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коэф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2210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77232"/>
              </p:ext>
            </p:extLst>
          </p:nvPr>
        </p:nvGraphicFramePr>
        <p:xfrm>
          <a:off x="539552" y="836712"/>
          <a:ext cx="8280919" cy="368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41423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069598"/>
              </p:ext>
            </p:extLst>
          </p:nvPr>
        </p:nvGraphicFramePr>
        <p:xfrm>
          <a:off x="539552" y="836712"/>
          <a:ext cx="8280919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08750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350896"/>
              </p:ext>
            </p:extLst>
          </p:nvPr>
        </p:nvGraphicFramePr>
        <p:xfrm>
          <a:off x="539552" y="836712"/>
          <a:ext cx="8424936" cy="327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09072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732919"/>
              </p:ext>
            </p:extLst>
          </p:nvPr>
        </p:nvGraphicFramePr>
        <p:xfrm>
          <a:off x="539552" y="836712"/>
          <a:ext cx="8424936" cy="5600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(при наличии объектов в программе)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км/тыс.кв.м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56857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80630"/>
              </p:ext>
            </p:extLst>
          </p:nvPr>
        </p:nvGraphicFramePr>
        <p:xfrm>
          <a:off x="539552" y="836712"/>
          <a:ext cx="8280919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97,13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Минута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94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235093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</a:t>
            </a:r>
            <a:r>
              <a:rPr lang="ru-RU" sz="1400" dirty="0" smtClean="0">
                <a:latin typeface="Georgia" panose="02040502050405020303" pitchFamily="18" charset="0"/>
              </a:rPr>
              <a:t>20</a:t>
            </a:r>
            <a:r>
              <a:rPr lang="en-US" sz="1400" dirty="0" smtClean="0">
                <a:latin typeface="Georgia" panose="02040502050405020303" pitchFamily="18" charset="0"/>
              </a:rPr>
              <a:t>20</a:t>
            </a:r>
            <a:r>
              <a:rPr lang="ru-RU" sz="1400" dirty="0" smtClean="0">
                <a:latin typeface="Georgia" panose="02040502050405020303" pitchFamily="18" charset="0"/>
              </a:rPr>
              <a:t> 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1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</a:t>
            </a:r>
            <a:r>
              <a:rPr lang="en-US" sz="1400" dirty="0" smtClean="0">
                <a:latin typeface="Georgia" panose="02040502050405020303" pitchFamily="18" charset="0"/>
              </a:rPr>
              <a:t>8</a:t>
            </a:r>
            <a:r>
              <a:rPr lang="ru-RU" sz="1400" dirty="0" smtClean="0">
                <a:latin typeface="Georgia" panose="02040502050405020303" pitchFamily="18" charset="0"/>
              </a:rPr>
              <a:t> года и ожидаемым исполнением 201</a:t>
            </a:r>
            <a:r>
              <a:rPr lang="en-US" sz="1400" dirty="0" smtClean="0">
                <a:latin typeface="Georgia" panose="02040502050405020303" pitchFamily="18" charset="0"/>
              </a:rPr>
              <a:t>9</a:t>
            </a:r>
            <a:r>
              <a:rPr lang="ru-RU" sz="1400" dirty="0" smtClean="0">
                <a:latin typeface="Georgia" panose="02040502050405020303" pitchFamily="18" charset="0"/>
              </a:rPr>
              <a:t> года                            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118932"/>
              </p:ext>
            </p:extLst>
          </p:nvPr>
        </p:nvGraphicFramePr>
        <p:xfrm>
          <a:off x="539552" y="836712"/>
          <a:ext cx="8280919" cy="5857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требованиями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72690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466974"/>
              </p:ext>
            </p:extLst>
          </p:nvPr>
        </p:nvGraphicFramePr>
        <p:xfrm>
          <a:off x="539552" y="836712"/>
          <a:ext cx="8280919" cy="535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подписи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2584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826543"/>
              </p:ext>
            </p:extLst>
          </p:nvPr>
        </p:nvGraphicFramePr>
        <p:xfrm>
          <a:off x="539552" y="836712"/>
          <a:ext cx="8280919" cy="51400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Результативные услуги – Доля отказов в предоставлении муниципальных (государственных)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Повторные обращения – Доля обращений, поступивших на портал «Добродел»,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«Добродел» (по проблемам со сроком решения 8 р.д.)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Ответь вовремя –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6371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514130"/>
              </p:ext>
            </p:extLst>
          </p:nvPr>
        </p:nvGraphicFramePr>
        <p:xfrm>
          <a:off x="539552" y="836712"/>
          <a:ext cx="8280919" cy="5782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140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68031"/>
              </p:ext>
            </p:extLst>
          </p:nvPr>
        </p:nvGraphicFramePr>
        <p:xfrm>
          <a:off x="539552" y="836712"/>
          <a:ext cx="8280919" cy="5588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муниципальных образований Московской области, в которых внедрена целевая модель цифровой образовательной среды в образовательных организациях, реализующих образовательные программы общего образования и среднего профессионального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8322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083879"/>
              </p:ext>
            </p:extLst>
          </p:nvPr>
        </p:nvGraphicFramePr>
        <p:xfrm>
          <a:off x="539552" y="836712"/>
          <a:ext cx="8280919" cy="4816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домашних хозяйств в муниципальном образовании Московской области, имеющих широкополосный доступ к сети Интернет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4994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781683"/>
              </p:ext>
            </p:extLst>
          </p:nvPr>
        </p:nvGraphicFramePr>
        <p:xfrm>
          <a:off x="539552" y="836712"/>
          <a:ext cx="8280919" cy="406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1852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78828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31716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679175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%/чел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5546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883500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сточных вод, очищенных до нормативных значений, в общем объеме сточных вод, пропущенных через очистные сооружения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объема отводимых в реку Волгу загрязненных сточных вод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47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482134"/>
              </p:ext>
            </p:extLst>
          </p:nvPr>
        </p:nvGraphicFramePr>
        <p:xfrm>
          <a:off x="457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088" y="1773238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85339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07042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809631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63,39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5485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343306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8746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93756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Обеспечивающая подпрограмма»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39322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724298"/>
              </p:ext>
            </p:extLst>
          </p:nvPr>
        </p:nvGraphicFramePr>
        <p:xfrm>
          <a:off x="539552" y="836712"/>
          <a:ext cx="8280919" cy="5359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273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144286"/>
              </p:ext>
            </p:extLst>
          </p:nvPr>
        </p:nvGraphicFramePr>
        <p:xfrm>
          <a:off x="539552" y="836712"/>
          <a:ext cx="8280919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 «Строительство (реконструкция) объектов физической культуры и спорта»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физической культуры и спорта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95068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024111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2020и 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06.05.2019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99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435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424,50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12.04.2019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142,5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118,50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 28.10.2019 № 296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65914"/>
              </p:ext>
            </p:extLst>
          </p:nvPr>
        </p:nvGraphicFramePr>
        <p:xfrm>
          <a:off x="539552" y="836712"/>
          <a:ext cx="8424934" cy="5688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/>
                <a:gridCol w="972108"/>
                <a:gridCol w="1134126"/>
                <a:gridCol w="2117070"/>
                <a:gridCol w="806239"/>
                <a:gridCol w="726752"/>
                <a:gridCol w="726752"/>
                <a:gridCol w="726752"/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21.11.2019 № 313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Москвы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23.12.2019 № 337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Об  оказании единовременной материальной помощи"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699390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22.11.2019 № 327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Об оказании единовременной материальной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помощи»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17.04.2019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74-й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17.04.2019 № 85 "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 выплате единовременной материальной помощи к 74-й годовщине Победы в ВОВ 1941-1945 годов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489818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15.02.2019 № 36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73,7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17.04.2019 № 85 "О выплате единовременной материальной помощи к 74-й годовщине Победы в ВОВ 1941-1945 годов"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19.12.2018 № 1-4/931 "О бюджете городского округа Домодедово на 2019 год и плановый период 2020и 2021 годов";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Домодедово МО от 17.04.2019 № 85 "О выплате единовременной материальной помощи к 74-й годовщине Победы в ВОВ 1941-1945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99,97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99051797"/>
              </p:ext>
            </p:extLst>
          </p:nvPr>
        </p:nvGraphicFramePr>
        <p:xfrm>
          <a:off x="175936" y="2060848"/>
          <a:ext cx="8439348" cy="336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/>
                <a:gridCol w="1300835"/>
                <a:gridCol w="1300835"/>
                <a:gridCol w="1300835"/>
                <a:gridCol w="1300835"/>
                <a:gridCol w="1300835"/>
              </a:tblGrid>
              <a:tr h="186081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563,5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756,5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1 862,6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2 082,6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2 113,2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1 166,0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1 276,0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1 376,0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696,6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806,6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737,2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2 381,6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2 225,2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80414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16 843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6 696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6 022,50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89,94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60 212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15 670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2 980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2 569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035489"/>
              </p:ext>
            </p:extLst>
          </p:nvPr>
        </p:nvGraphicFramePr>
        <p:xfrm>
          <a:off x="539552" y="836712"/>
          <a:ext cx="8352930" cy="47731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/>
                <a:gridCol w="963799"/>
                <a:gridCol w="1124433"/>
                <a:gridCol w="2098976"/>
                <a:gridCol w="799349"/>
                <a:gridCol w="720541"/>
                <a:gridCol w="720541"/>
                <a:gridCol w="720541"/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Инвалиды всех категорий в рамках проведения дня инвалида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2)Постановление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3601,75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2298,30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1545,78,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94735"/>
              </p:ext>
            </p:extLst>
          </p:nvPr>
        </p:nvGraphicFramePr>
        <p:xfrm>
          <a:off x="539552" y="836712"/>
          <a:ext cx="8352929" cy="5860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/>
                <a:gridCol w="963800"/>
                <a:gridCol w="1124433"/>
                <a:gridCol w="2098976"/>
                <a:gridCol w="799348"/>
                <a:gridCol w="720541"/>
                <a:gridCol w="720541"/>
                <a:gridCol w="720541"/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2019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370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МО от 19.12.2018 № 1-4/931 "О бюджете городского округа Домодедово на 2019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2020и 2021 годов";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20000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9081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8230,58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90,6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годов";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4609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1100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1097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99,73</a:t>
                      </a:r>
                    </a:p>
                  </a:txBody>
                  <a:tcPr marL="9525" marR="9525" marT="9525" marB="0" anchor="ctr"/>
                </a:tc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Общественные помощники Главы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Домодедово,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годов"; 2)Постановление Администрации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12955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84,62</a:t>
                      </a:r>
                    </a:p>
                  </a:txBody>
                  <a:tcPr marL="9525" marR="9525" marT="9525" marB="0" anchor="ctr"/>
                </a:tc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19.12.2018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1-4/931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 бюджете городского округа Домодедово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годов«</a:t>
                      </a:r>
                    </a:p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Домодедово от 14.12.2017 № 4195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16092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8343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6582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643953"/>
              </p:ext>
            </p:extLst>
          </p:nvPr>
        </p:nvGraphicFramePr>
        <p:xfrm>
          <a:off x="251522" y="666921"/>
          <a:ext cx="8640961" cy="60002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3"/>
                <a:gridCol w="538821"/>
                <a:gridCol w="819401"/>
                <a:gridCol w="968383"/>
                <a:gridCol w="471503"/>
                <a:gridCol w="635712"/>
                <a:gridCol w="635712"/>
                <a:gridCol w="635712"/>
                <a:gridCol w="635712"/>
                <a:gridCol w="635712"/>
              </a:tblGrid>
              <a:tr h="16979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4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90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5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19489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1 166,7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1 416,2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</a:t>
                      </a:r>
                    </a:p>
                  </a:txBody>
                  <a:tcPr marL="9525" marR="9525" marT="9525" marB="0" anchor="b"/>
                </a:tc>
              </a:tr>
              <a:tr h="9778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 и строительство блока школы на 825 мест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Домодедово, д. Павловское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245,7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 и строительство общеобразовательной школы на 550 мест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Домодедово,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Барыбино, ул. Макаренко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160,4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котельных: котельная "КШФ" микрорайон "Западный", котельная "Речная", микрорайон "Северный"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дошкольного образовательного учреждения на 190 мест по адресу: Московская область,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ул.Дружбы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(ПИР и строительство)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425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сад  на 190 мест по адресу: Московская область,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Южный (корректировка проекта и строительство)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35,4</a:t>
                      </a:r>
                    </a:p>
                  </a:txBody>
                  <a:tcPr marL="9525" marR="9525" marT="9525" marB="0" anchor="ctr"/>
                </a:tc>
              </a:tr>
              <a:tr h="4427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сад  на 150 мест по адресу: Московская область,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Западный,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ул.Текстильщиков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(ПИР и строительство)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</a:t>
                      </a:r>
                    </a:p>
                  </a:txBody>
                  <a:tcPr marL="9525" marR="9525" marT="9525" marB="0" anchor="ctr"/>
                </a:tc>
              </a:tr>
              <a:tr h="2955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ВЗУ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ул.Ледовская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213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проектно-изыскательских работ, корректировка проектно-сметной документации  "Школа на 275 мест по адресу: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г.о.Домодедово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Белые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Столбы»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4270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проектно-сметной документации по объекту: "Строительство поликлиники на 400 посещений в смену по адресу: г. Домодедово,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Южный»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МАОУ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Востряковская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СОШ № 2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МАОУ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Заревская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СОШ с УИОП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198,4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126,2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ДК </a:t>
                      </a:r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«Мир»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185,3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121,5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189,7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124,5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</a:tr>
              <a:tr h="33222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Благоустройство зоны отдыха "Пляж" на территории МАУК "ГПКиО "Елочки" по адресу: Московская область, г. Домодедово, Каширское ш., 107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128,2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46,7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35265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Михайловна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698633"/>
              </p:ext>
            </p:extLst>
          </p:nvPr>
        </p:nvGraphicFramePr>
        <p:xfrm>
          <a:off x="539750" y="692150"/>
          <a:ext cx="8229600" cy="547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2018-2022 гг.                                                                                              </a:t>
            </a:r>
            <a:r>
              <a:rPr lang="ru-RU" sz="12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52320" y="314151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8 730,7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68344" y="2590957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9 044,1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5573" y="185526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9 570,6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56087086"/>
              </p:ext>
            </p:extLst>
          </p:nvPr>
        </p:nvGraphicFramePr>
        <p:xfrm>
          <a:off x="971600" y="908719"/>
          <a:ext cx="7560840" cy="2556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622211"/>
              </p:ext>
            </p:extLst>
          </p:nvPr>
        </p:nvGraphicFramePr>
        <p:xfrm>
          <a:off x="1187624" y="3461568"/>
          <a:ext cx="7200800" cy="2631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10550" y="263895"/>
            <a:ext cx="37756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2020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452320" y="517811"/>
            <a:ext cx="685800" cy="68580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8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79712" y="229487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75856" y="2294873"/>
            <a:ext cx="669333" cy="27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44108" y="2185143"/>
            <a:ext cx="1242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112060" y="2186861"/>
            <a:ext cx="43204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75656" y="5157192"/>
            <a:ext cx="135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845041" y="4741428"/>
            <a:ext cx="1100148" cy="415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084168" y="4509120"/>
            <a:ext cx="9181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652120" y="4508088"/>
            <a:ext cx="432048" cy="217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69015243"/>
              </p:ext>
            </p:extLst>
          </p:nvPr>
        </p:nvGraphicFramePr>
        <p:xfrm>
          <a:off x="143000" y="332656"/>
          <a:ext cx="900100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2404257"/>
              </p:ext>
            </p:extLst>
          </p:nvPr>
        </p:nvGraphicFramePr>
        <p:xfrm>
          <a:off x="395536" y="260648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041128"/>
              </p:ext>
            </p:extLst>
          </p:nvPr>
        </p:nvGraphicFramePr>
        <p:xfrm>
          <a:off x="457200" y="1268761"/>
          <a:ext cx="8507288" cy="503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2018-2022 гг.                                                                                               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801556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443922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</a:t>
            </a:r>
            <a:r>
              <a:rPr lang="en-US" altLang="ru-RU" sz="1400" dirty="0" smtClean="0">
                <a:latin typeface="Georgia" panose="02040502050405020303" pitchFamily="18" charset="0"/>
              </a:rPr>
              <a:t>8</a:t>
            </a:r>
            <a:r>
              <a:rPr lang="ru-RU" altLang="ru-RU" sz="1400" dirty="0" smtClean="0">
                <a:latin typeface="Georgia" panose="02040502050405020303" pitchFamily="18" charset="0"/>
              </a:rPr>
              <a:t>-202</a:t>
            </a:r>
            <a:r>
              <a:rPr lang="en-US" altLang="ru-RU" sz="1400" dirty="0" smtClean="0"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latin typeface="Georgia" panose="02040502050405020303" pitchFamily="18" charset="0"/>
              </a:rPr>
              <a:t> 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67511"/>
              </p:ext>
            </p:extLst>
          </p:nvPr>
        </p:nvGraphicFramePr>
        <p:xfrm>
          <a:off x="153852" y="386301"/>
          <a:ext cx="8856984" cy="6441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/>
                <a:gridCol w="2069189"/>
                <a:gridCol w="313692"/>
                <a:gridCol w="5302932"/>
              </a:tblGrid>
              <a:tr h="2837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35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98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  <a:endParaRPr kumimoji="0" lang="ru-RU" sz="80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</a:tr>
              <a:tr h="1810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0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</a:t>
            </a:r>
            <a:r>
              <a:rPr lang="ru-RU" altLang="ru-RU" sz="1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тыс.руб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435276"/>
              </p:ext>
            </p:extLst>
          </p:nvPr>
        </p:nvGraphicFramePr>
        <p:xfrm>
          <a:off x="251521" y="980728"/>
          <a:ext cx="8640960" cy="5714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/>
                <a:gridCol w="1107651"/>
                <a:gridCol w="1107651"/>
                <a:gridCol w="1000416"/>
                <a:gridCol w="993355"/>
                <a:gridCol w="993355"/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1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9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1 498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213942"/>
              </p:ext>
            </p:extLst>
          </p:nvPr>
        </p:nvGraphicFramePr>
        <p:xfrm>
          <a:off x="503040" y="593769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4811828"/>
                <a:gridCol w="1524876"/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9023292"/>
              </p:ext>
            </p:extLst>
          </p:nvPr>
        </p:nvGraphicFramePr>
        <p:xfrm>
          <a:off x="539552" y="620688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16535" y="188640"/>
            <a:ext cx="4527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Georgia" panose="02040502050405020303" pitchFamily="18" charset="0"/>
              </a:rPr>
              <a:t>Структура расходов бюджета 2020 года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486916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1979712" y="4653136"/>
            <a:ext cx="129614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3568" y="357301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79712" y="3573016"/>
            <a:ext cx="100811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5425" y="841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77912267"/>
              </p:ext>
            </p:extLst>
          </p:nvPr>
        </p:nvGraphicFramePr>
        <p:xfrm>
          <a:off x="502978" y="3717032"/>
          <a:ext cx="8280920" cy="3022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152128"/>
                <a:gridCol w="1368152"/>
                <a:gridCol w="1296144"/>
                <a:gridCol w="864096"/>
                <a:gridCol w="864096"/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1027,2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1 164</a:t>
                      </a: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995,3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4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27931920"/>
              </p:ext>
            </p:extLst>
          </p:nvPr>
        </p:nvGraphicFramePr>
        <p:xfrm>
          <a:off x="363918" y="476673"/>
          <a:ext cx="543221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98829778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/>
                <a:gridCol w="1287513"/>
                <a:gridCol w="1287513"/>
                <a:gridCol w="1287513"/>
                <a:gridCol w="1287513"/>
                <a:gridCol w="1287513"/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30126761"/>
              </p:ext>
            </p:extLst>
          </p:nvPr>
        </p:nvGraphicFramePr>
        <p:xfrm>
          <a:off x="755576" y="923268"/>
          <a:ext cx="5417480" cy="265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33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74774062"/>
              </p:ext>
            </p:extLst>
          </p:nvPr>
        </p:nvGraphicFramePr>
        <p:xfrm>
          <a:off x="688895" y="3793113"/>
          <a:ext cx="8239205" cy="284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/>
                <a:gridCol w="1269985"/>
                <a:gridCol w="1269985"/>
                <a:gridCol w="1269985"/>
                <a:gridCol w="1269985"/>
                <a:gridCol w="1269985"/>
              </a:tblGrid>
              <a:tr h="50774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616,9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643,8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84095502"/>
              </p:ext>
            </p:extLst>
          </p:nvPr>
        </p:nvGraphicFramePr>
        <p:xfrm>
          <a:off x="539552" y="597018"/>
          <a:ext cx="5328839" cy="30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932040" y="1628800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851920" y="1556792"/>
            <a:ext cx="115212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95446668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1 163,0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80524546"/>
              </p:ext>
            </p:extLst>
          </p:nvPr>
        </p:nvGraphicFramePr>
        <p:xfrm>
          <a:off x="324818" y="597018"/>
          <a:ext cx="54726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68313" y="1268760"/>
            <a:ext cx="1007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475656" y="126876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99992" y="270892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2420888"/>
            <a:ext cx="64807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3350" y="342900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67943268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12385667"/>
              </p:ext>
            </p:extLst>
          </p:nvPr>
        </p:nvGraphicFramePr>
        <p:xfrm>
          <a:off x="629486" y="650875"/>
          <a:ext cx="5471989" cy="3166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2020-2022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проекта бюджета 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Проект бюджета сформирован на основе первого (базового) 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76395383"/>
              </p:ext>
            </p:extLst>
          </p:nvPr>
        </p:nvGraphicFramePr>
        <p:xfrm>
          <a:off x="467544" y="3645024"/>
          <a:ext cx="8439348" cy="302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/>
                <a:gridCol w="1300835"/>
                <a:gridCol w="1300835"/>
                <a:gridCol w="1300835"/>
                <a:gridCol w="1300835"/>
                <a:gridCol w="1300835"/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3 707,7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4 745,8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4 575,7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4 461,4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5 362,4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1 525,9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2 562,4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32081158"/>
              </p:ext>
            </p:extLst>
          </p:nvPr>
        </p:nvGraphicFramePr>
        <p:xfrm>
          <a:off x="467545" y="360093"/>
          <a:ext cx="4176463" cy="3212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1996976" y="2132856"/>
            <a:ext cx="1117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575,7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55985510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/>
                <a:gridCol w="1243117"/>
                <a:gridCol w="1243117"/>
                <a:gridCol w="1243117"/>
                <a:gridCol w="1243117"/>
                <a:gridCol w="1243117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76695665"/>
              </p:ext>
            </p:extLst>
          </p:nvPr>
        </p:nvGraphicFramePr>
        <p:xfrm>
          <a:off x="395536" y="678706"/>
          <a:ext cx="546467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483768" y="2219736"/>
            <a:ext cx="11525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793,5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971600" y="170080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763688" y="1700808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173162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67585406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69644297"/>
              </p:ext>
            </p:extLst>
          </p:nvPr>
        </p:nvGraphicFramePr>
        <p:xfrm>
          <a:off x="457200" y="971791"/>
          <a:ext cx="482453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257486" y="2132856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271,9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650" y="3127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88125596"/>
              </p:ext>
            </p:extLst>
          </p:nvPr>
        </p:nvGraphicFramePr>
        <p:xfrm>
          <a:off x="539553" y="4005064"/>
          <a:ext cx="8166771" cy="1041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66122835"/>
              </p:ext>
            </p:extLst>
          </p:nvPr>
        </p:nvGraphicFramePr>
        <p:xfrm>
          <a:off x="179512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6188" y="306388"/>
            <a:ext cx="11731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47506680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13460680"/>
              </p:ext>
            </p:extLst>
          </p:nvPr>
        </p:nvGraphicFramePr>
        <p:xfrm>
          <a:off x="683568" y="614363"/>
          <a:ext cx="5243512" cy="3011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2019-2021 годах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по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736444"/>
              </p:ext>
            </p:extLst>
          </p:nvPr>
        </p:nvGraphicFramePr>
        <p:xfrm>
          <a:off x="467544" y="758825"/>
          <a:ext cx="8352928" cy="5766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/>
                <a:gridCol w="1968427"/>
                <a:gridCol w="871384"/>
                <a:gridCol w="1016615"/>
                <a:gridCol w="2033229"/>
                <a:gridCol w="726153"/>
                <a:gridCol w="798769"/>
                <a:gridCol w="728318"/>
              </a:tblGrid>
              <a:tr h="580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9525" marR="9525" marT="9525" marB="0" anchor="ctr"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669,5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483,1</a:t>
                      </a: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3 713,4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4 732,1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4 229,0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01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203,8</a:t>
                      </a: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современной комфортной городской среды на территории городского округа Домодедово на 2018-2022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1 014,2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Предпринимательство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335,0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047,5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048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2019-2021 годах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по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094538"/>
              </p:ext>
            </p:extLst>
          </p:nvPr>
        </p:nvGraphicFramePr>
        <p:xfrm>
          <a:off x="467544" y="758826"/>
          <a:ext cx="8352928" cy="5622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/>
                <a:gridCol w="1968427"/>
                <a:gridCol w="871384"/>
                <a:gridCol w="1016615"/>
                <a:gridCol w="2033229"/>
                <a:gridCol w="726153"/>
                <a:gridCol w="798769"/>
                <a:gridCol w="728318"/>
              </a:tblGrid>
              <a:tr h="646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18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123,4</a:t>
                      </a:r>
                    </a:p>
                  </a:txBody>
                  <a:tcPr marL="9525" marR="9525" marT="9525" marB="0" anchor="ctr"/>
                </a:tc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594,7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94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1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/>
                </a:tc>
              </a:tr>
              <a:tr h="818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развитие инженерной инфраструктуры и энергоэффективности на территории городского округа Домодедово на 2018-2022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инженерной инфраструктуры и энергоэффективности"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9525" marR="9525" marT="9525" marB="0" anchor="ctr"/>
                </a:tc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Газификация сельских населенных пунктов городского округа Домодедово Московской области на 2015-2019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958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1 391,3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048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18424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76676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966013"/>
              </p:ext>
            </p:extLst>
          </p:nvPr>
        </p:nvGraphicFramePr>
        <p:xfrm>
          <a:off x="539552" y="836712"/>
          <a:ext cx="8424936" cy="3559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(доля населения, прошедшего диспансеризацию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116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26891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Привлечение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участковых врачей:                                    1 врач-1 участок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66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744802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917636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658320"/>
              </p:ext>
            </p:extLst>
          </p:nvPr>
        </p:nvGraphicFramePr>
        <p:xfrm>
          <a:off x="539552" y="836712"/>
          <a:ext cx="8424936" cy="2664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 количества посещений музеев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</a:tr>
              <a:tr h="281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061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99337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36 626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41 080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библиотек, соответствующих требованиям к условиям деятельности библиотек Московской области (стандарту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115,90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4988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647631"/>
              </p:ext>
            </p:extLst>
          </p:nvPr>
        </p:nvGraphicFramePr>
        <p:xfrm>
          <a:off x="539552" y="836712"/>
          <a:ext cx="8424936" cy="4340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организаций культуры к уровню 2017 года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115,43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52,60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платных культурно-массовых мероприятий клубов и домов культуры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участников клубных формирований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080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68718"/>
              </p:ext>
            </p:extLst>
          </p:nvPr>
        </p:nvGraphicFramePr>
        <p:xfrm>
          <a:off x="539552" y="836712"/>
          <a:ext cx="8424936" cy="340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учреждений культуры Московской области, по которым проведен капитальный ремонт, техническое переоснащение современным непроизводственным оборудованием и благоустройство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территории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7425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37415"/>
              </p:ext>
            </p:extLst>
          </p:nvPr>
        </p:nvGraphicFramePr>
        <p:xfrm>
          <a:off x="539552" y="836712"/>
          <a:ext cx="8424936" cy="4635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483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38664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7218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08161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3768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940870"/>
              </p:ext>
            </p:extLst>
          </p:nvPr>
        </p:nvGraphicFramePr>
        <p:xfrm>
          <a:off x="539552" y="836712"/>
          <a:ext cx="8424936" cy="5950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Доступность дошкольного образования для детей в возрасте от полутора до трех 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715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755819"/>
              </p:ext>
            </p:extLst>
          </p:nvPr>
        </p:nvGraphicFramePr>
        <p:xfrm>
          <a:off x="539552" y="836712"/>
          <a:ext cx="8424936" cy="5690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Обновлена материально-техническая база для формирования у обучающихся современных технологических и гуманитарных навыков. Создана материально-техническая база для реализации основных и дополнительных общеобразовательных программ цифрового и гуманитарного профилей в общеобразовательных организациях, расположенных в сельской местности и малых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городах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5444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449235"/>
              </p:ext>
            </p:extLst>
          </p:nvPr>
        </p:nvGraphicFramePr>
        <p:xfrm>
          <a:off x="539552" y="836712"/>
          <a:ext cx="8424936" cy="3893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53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554822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433279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573110"/>
              </p:ext>
            </p:extLst>
          </p:nvPr>
        </p:nvGraphicFramePr>
        <p:xfrm>
          <a:off x="539552" y="836712"/>
          <a:ext cx="8424936" cy="4288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17 лет (включительно), посещающих объединения образовательных организаций, участвующих в проекте «Наука в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Подмосковье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образовательных организаций в сфере культуры (детские школы по видам искусств), оснащенных музыкальными инструментами, оборудованием,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материалами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1405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089665"/>
              </p:ext>
            </p:extLst>
          </p:nvPr>
        </p:nvGraphicFramePr>
        <p:xfrm>
          <a:off x="539552" y="836712"/>
          <a:ext cx="8424936" cy="44128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Федерации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3306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7254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714958"/>
              </p:ext>
            </p:extLst>
          </p:nvPr>
        </p:nvGraphicFramePr>
        <p:xfrm>
          <a:off x="539552" y="836712"/>
          <a:ext cx="8424936" cy="2612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8285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65664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9562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440498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 «Система оценки качества образования и информационная открытость системы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предметам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1284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97818"/>
              </p:ext>
            </p:extLst>
          </p:nvPr>
        </p:nvGraphicFramePr>
        <p:xfrm>
          <a:off x="539552" y="836712"/>
          <a:ext cx="8424936" cy="2307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«Создание новых мест в общеобразовательных организациях в соответствии с прогнозируемой потребностью и современными условиями обучения»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обучающихся во вторую смену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9282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01730"/>
              </p:ext>
            </p:extLst>
          </p:nvPr>
        </p:nvGraphicFramePr>
        <p:xfrm>
          <a:off x="539552" y="836712"/>
          <a:ext cx="8424936" cy="4350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памятными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датами,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6533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599186"/>
              </p:ext>
            </p:extLst>
          </p:nvPr>
        </p:nvGraphicFramePr>
        <p:xfrm>
          <a:off x="539552" y="836712"/>
          <a:ext cx="8424936" cy="352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Увеличение числа граждан  старшего возраста, ведущих активный образ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жизни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437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015326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72,7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74,2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447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25369"/>
              </p:ext>
            </p:extLst>
          </p:nvPr>
        </p:nvGraphicFramePr>
        <p:xfrm>
          <a:off x="539552" y="836712"/>
          <a:ext cx="8424936" cy="3374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966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037136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195948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139123"/>
              </p:ext>
            </p:extLst>
          </p:nvPr>
        </p:nvGraphicFramePr>
        <p:xfrm>
          <a:off x="539552" y="836712"/>
          <a:ext cx="8424936" cy="2764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0,059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0171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160784"/>
              </p:ext>
            </p:extLst>
          </p:nvPr>
        </p:nvGraphicFramePr>
        <p:xfrm>
          <a:off x="539552" y="836712"/>
          <a:ext cx="8424936" cy="4745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423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30168"/>
              </p:ext>
            </p:extLst>
          </p:nvPr>
        </p:nvGraphicFramePr>
        <p:xfrm>
          <a:off x="539552" y="836712"/>
          <a:ext cx="8424936" cy="4898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5342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067696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772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27460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138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720082"/>
              </p:ext>
            </p:extLst>
          </p:nvPr>
        </p:nvGraphicFramePr>
        <p:xfrm>
          <a:off x="539552" y="836712"/>
          <a:ext cx="8424936" cy="5513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систематически занимающихся физической культурой и спортом, в общей численности населения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43,00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23,85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512177"/>
              </p:ext>
            </p:extLst>
          </p:nvPr>
        </p:nvGraphicFramePr>
        <p:xfrm>
          <a:off x="539552" y="836712"/>
          <a:ext cx="8424936" cy="5407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экономике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29,20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894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333622"/>
              </p:ext>
            </p:extLst>
          </p:nvPr>
        </p:nvGraphicFramePr>
        <p:xfrm>
          <a:off x="539552" y="836712"/>
          <a:ext cx="8424936" cy="5745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4225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установленных (отремонтированных, модернизированных) плоскостных спортивных сооружений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3935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41602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131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974403"/>
              </p:ext>
            </p:extLst>
          </p:nvPr>
        </p:nvGraphicFramePr>
        <p:xfrm>
          <a:off x="539552" y="836712"/>
          <a:ext cx="8424936" cy="5203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18,054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18,072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18,090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52,104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52,156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52,208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52,312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37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417877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 </a:t>
            </a:r>
            <a:r>
              <a:rPr lang="ru-RU" sz="1400" dirty="0">
                <a:latin typeface="Georgia" panose="02040502050405020303" pitchFamily="18" charset="0"/>
              </a:rPr>
              <a:t>(кв. м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295564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078894"/>
              </p:ext>
            </p:extLst>
          </p:nvPr>
        </p:nvGraphicFramePr>
        <p:xfrm>
          <a:off x="539552" y="836712"/>
          <a:ext cx="8424936" cy="4310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16756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668694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7733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57384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безнадзорных животных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08951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02437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АПК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98147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22177"/>
              </p:ext>
            </p:extLst>
          </p:nvPr>
        </p:nvGraphicFramePr>
        <p:xfrm>
          <a:off x="539552" y="836712"/>
          <a:ext cx="8424936" cy="4259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2897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571030"/>
              </p:ext>
            </p:extLst>
          </p:nvPr>
        </p:nvGraphicFramePr>
        <p:xfrm>
          <a:off x="539552" y="836712"/>
          <a:ext cx="8424936" cy="5311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 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1970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502974"/>
              </p:ext>
            </p:extLst>
          </p:nvPr>
        </p:nvGraphicFramePr>
        <p:xfrm>
          <a:off x="539552" y="836712"/>
          <a:ext cx="8424936" cy="2962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3 300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3 400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3 500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56112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219500"/>
              </p:ext>
            </p:extLst>
          </p:nvPr>
        </p:nvGraphicFramePr>
        <p:xfrm>
          <a:off x="539552" y="836712"/>
          <a:ext cx="8424936" cy="34533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Региональная программа в области обращения с отходами, в том числе с твердыми коммунальными отходами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ликвидированных несанкционированных (стихийных)  свалок (навалов), в общем количестве выявленных несанкционированных (стихийных) свалок (навалов)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береговых зон водоемов городского округа Домодедово.     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75758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655260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1681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6673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051963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органов МВД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подразделений УФСБ     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4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953392"/>
              </p:ext>
            </p:extLst>
          </p:nvPr>
        </p:nvGraphicFramePr>
        <p:xfrm>
          <a:off x="539552" y="836712"/>
          <a:ext cx="8424936" cy="4545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кладбищ, соответствующих требованиям Порядка деятельности общественных кладбищ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0908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616847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построения и развития систем аппаратно-программного комплекса «Безопасный город»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6243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765666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2210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003418"/>
              </p:ext>
            </p:extLst>
          </p:nvPr>
        </p:nvGraphicFramePr>
        <p:xfrm>
          <a:off x="539552" y="836712"/>
          <a:ext cx="8424936" cy="3254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запасов материально-технических, продовольственных и иных средств в целях гражданской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обороны</a:t>
                      </a:r>
                      <a:endParaRPr lang="en-US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степени готовности к использованию по предназначению защитных сооружений и иных объектов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</a:t>
                      </a:r>
                      <a:endParaRPr lang="en-US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0304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069728"/>
              </p:ext>
            </p:extLst>
          </p:nvPr>
        </p:nvGraphicFramePr>
        <p:xfrm>
          <a:off x="539552" y="836712"/>
          <a:ext cx="8280919" cy="508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вовлеченных в индивидуальное жилищное строительство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Площадь земельных участков, вовлеченных в индивидуальное жилищное строительство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80679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331048"/>
              </p:ext>
            </p:extLst>
          </p:nvPr>
        </p:nvGraphicFramePr>
        <p:xfrm>
          <a:off x="539552" y="836712"/>
          <a:ext cx="8280919" cy="5357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пострадавших граждан –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соинвесторов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права, которых обеспечены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Поиск и реализация решений по обеспечению прав пострадавших граждан-участников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проблемных объектов, по которым нарушены права участников долевого строительства «Проблемные стройки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Встречи с гражданами – участниками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66360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608616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на приобретение жилого помещения или создание объекта индивидуального жилищного строительства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94161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656948"/>
              </p:ext>
            </p:extLst>
          </p:nvPr>
        </p:nvGraphicFramePr>
        <p:xfrm>
          <a:off x="539552" y="836712"/>
          <a:ext cx="8280919" cy="502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65959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705704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семей, имеющих семь и более детей»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16126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910526"/>
              </p:ext>
            </p:extLst>
          </p:nvPr>
        </p:nvGraphicFramePr>
        <p:xfrm>
          <a:off x="539552" y="836712"/>
          <a:ext cx="8280919" cy="5641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федерального бюджета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799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103069"/>
              </p:ext>
            </p:extLst>
          </p:nvPr>
        </p:nvGraphicFramePr>
        <p:xfrm>
          <a:off x="539552" y="836712"/>
          <a:ext cx="8280919" cy="53427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благоустроенных общественных территорий (в разрезе видов территорий), в том числе: -зоны отдыха, пешеходные зоны, набережные; -скверы; -площади; -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парки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разработанных концепций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522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обустроенными дворовыми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территориями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%/единица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объектов электросетевого хозяйства, систем наружного и архитектурно-художественного освещения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0337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434255"/>
              </p:ext>
            </p:extLst>
          </p:nvPr>
        </p:nvGraphicFramePr>
        <p:xfrm>
          <a:off x="539552" y="836712"/>
          <a:ext cx="8280919" cy="5020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граждан, принявших участие в решении вопросов развития городской среды от общего количества граждан в возрасте до 14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реализованных комплексных проектов благоустройства общественных территорий в общем количестве реализованных в течение планового года проектов благоустройства общественных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территорий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проекты победителей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Всероссийсийского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конкурса лучших проектов создания комфортной городской среды в малых городах и исторических поселениях, не менее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522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Соотвествие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1593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729434"/>
              </p:ext>
            </p:extLst>
          </p:nvPr>
        </p:nvGraphicFramePr>
        <p:xfrm>
          <a:off x="539552" y="836712"/>
          <a:ext cx="8280919" cy="3488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значениям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светильников наружного освещения, управление которыми осуществляется с использованием автоматизированных систем управления наружным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освещением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4742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377758"/>
              </p:ext>
            </p:extLst>
          </p:nvPr>
        </p:nvGraphicFramePr>
        <p:xfrm>
          <a:off x="539552" y="836712"/>
          <a:ext cx="8280919" cy="3063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64945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720368"/>
              </p:ext>
            </p:extLst>
          </p:nvPr>
        </p:nvGraphicFramePr>
        <p:xfrm>
          <a:off x="539552" y="836712"/>
          <a:ext cx="8280919" cy="4906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инвестиций), на душу населения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116,9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88,06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95,73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многопрофильных индустриальных парков, технологических парков, промышленных площадок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привлеченных резидентов на территории муниципальных образований Московской области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территории, на которую привлечены новые резиденты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616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049483"/>
              </p:ext>
            </p:extLst>
          </p:nvPr>
        </p:nvGraphicFramePr>
        <p:xfrm>
          <a:off x="539552" y="836712"/>
          <a:ext cx="8280919" cy="5081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высокопроизводительных рабочих мест во внебюджетном секторе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Производительность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труда в базовых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несырьевых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отраслях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рублей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23 200 000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24 200 000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28 400 000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30 600 000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35 100 000</a:t>
                      </a:r>
                    </a:p>
                  </a:txBody>
                  <a:tcPr marL="68580" marR="68580" marT="0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2 019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2 350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2 450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99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412380"/>
              </p:ext>
            </p:extLst>
          </p:nvPr>
        </p:nvGraphicFramePr>
        <p:xfrm>
          <a:off x="539552" y="836712"/>
          <a:ext cx="8280919" cy="5853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68580" marR="68580" marT="0" marB="0" anchor="ctr"/>
                </a:tc>
              </a:tr>
              <a:tr h="5167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несостоявшихся торгов от общего количества объявленных торгов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от общей суммы объявленных торгов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</a:tr>
              <a:tr h="12241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</a:tr>
              <a:tr h="3875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на торгах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68580" marR="68580" marT="0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реализованных требований Стандарта развития конкуренции в муниципальном образовании Московской области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046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282072"/>
              </p:ext>
            </p:extLst>
          </p:nvPr>
        </p:nvGraphicFramePr>
        <p:xfrm>
          <a:off x="539552" y="836712"/>
          <a:ext cx="8280919" cy="5412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27,31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27,35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27,40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50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субъектов малого и среднего предпринимательства в расчете на 10 тыс. человек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540,78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577,77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612,94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646,26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679,54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Малый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113,88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113,98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114,24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114,68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115,11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Вновь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созданные предприятия МСП в сфере производства или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вновь созданных субъектов МСП участниками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в сфере малого и среднего предпринимательства, включая индивидуальных предпринимателей" за отчетный период (прошедший год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33 672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35 134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37 738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40 107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42 184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99472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934489"/>
              </p:ext>
            </p:extLst>
          </p:nvPr>
        </p:nvGraphicFramePr>
        <p:xfrm>
          <a:off x="539552" y="836712"/>
          <a:ext cx="8280919" cy="4907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1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./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тыс.чел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1 151,4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1 127,4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1 127,7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1 118,1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1 111,1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Тыс.кв.м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Ликвидация незаконных нестационарных торговых объектов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0585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595220"/>
              </p:ext>
            </p:extLst>
          </p:nvPr>
        </p:nvGraphicFramePr>
        <p:xfrm>
          <a:off x="539552" y="836712"/>
          <a:ext cx="8280919" cy="424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посадочных мест на объектах общественного питания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Посадочные 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 на объектах бытового обслуживания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 места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616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15769</TotalTime>
  <Words>15444</Words>
  <Application>Microsoft Office PowerPoint</Application>
  <PresentationFormat>Экран (4:3)</PresentationFormat>
  <Paragraphs>4826</Paragraphs>
  <Slides>134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134</vt:i4>
      </vt:variant>
    </vt:vector>
  </HeadingPairs>
  <TitlesOfParts>
    <vt:vector size="146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бюджета городского округа Домодедово  на 2020 год и плановый период 2021 и 2022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2020 год и плановый период 2021 и 2022 гг. в сравнении с фактическим исполнением 2018 года и ожидаемым исполнением 2019 года                                                                                                                                            млн.руб.</vt:lpstr>
      <vt:lpstr>Муниципальный долг</vt:lpstr>
      <vt:lpstr>Объем и структура муниципального внутреннего долга городского округа Домодедово </vt:lpstr>
      <vt:lpstr>Динамика доходов 2018-2022 гг.                                                                                              млн.руб.</vt:lpstr>
      <vt:lpstr>Презентация PowerPoint</vt:lpstr>
      <vt:lpstr>Презентация PowerPoint</vt:lpstr>
      <vt:lpstr>Презентация PowerPoint</vt:lpstr>
      <vt:lpstr>Изменение структуры налоговых и неналоговых доходов городского округа Домодедово за 2018-2022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2018-2022 гг. (млн.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Расходы бюджета городского округа в 2019-2021 годах  по программам</vt:lpstr>
      <vt:lpstr>Расходы бюджета городского округа в 2019-2021 годах  по программам</vt:lpstr>
      <vt:lpstr>Программные расходы                                                                                                                 млн.руб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2269</cp:revision>
  <cp:lastPrinted>2019-12-23T11:52:48Z</cp:lastPrinted>
  <dcterms:created xsi:type="dcterms:W3CDTF">2015-09-30T07:48:07Z</dcterms:created>
  <dcterms:modified xsi:type="dcterms:W3CDTF">2020-06-01T12:48:12Z</dcterms:modified>
</cp:coreProperties>
</file>