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9"/>
  </p:notesMasterIdLst>
  <p:sldIdLst>
    <p:sldId id="256" r:id="rId2"/>
    <p:sldId id="337" r:id="rId3"/>
    <p:sldId id="355" r:id="rId4"/>
    <p:sldId id="549" r:id="rId5"/>
    <p:sldId id="550" r:id="rId6"/>
    <p:sldId id="551" r:id="rId7"/>
    <p:sldId id="552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543" r:id="rId16"/>
    <p:sldId id="544" r:id="rId17"/>
    <p:sldId id="545" r:id="rId18"/>
    <p:sldId id="546" r:id="rId19"/>
    <p:sldId id="522" r:id="rId20"/>
    <p:sldId id="547" r:id="rId21"/>
    <p:sldId id="553" r:id="rId22"/>
    <p:sldId id="554" r:id="rId23"/>
    <p:sldId id="555" r:id="rId24"/>
    <p:sldId id="556" r:id="rId25"/>
    <p:sldId id="557" r:id="rId26"/>
    <p:sldId id="347" r:id="rId27"/>
    <p:sldId id="348" r:id="rId28"/>
    <p:sldId id="354" r:id="rId29"/>
    <p:sldId id="548" r:id="rId30"/>
    <p:sldId id="558" r:id="rId31"/>
    <p:sldId id="559" r:id="rId32"/>
    <p:sldId id="560" r:id="rId33"/>
    <p:sldId id="561" r:id="rId34"/>
    <p:sldId id="562" r:id="rId35"/>
    <p:sldId id="563" r:id="rId36"/>
    <p:sldId id="564" r:id="rId37"/>
    <p:sldId id="565" r:id="rId38"/>
    <p:sldId id="566" r:id="rId39"/>
    <p:sldId id="567" r:id="rId40"/>
    <p:sldId id="570" r:id="rId41"/>
    <p:sldId id="568" r:id="rId42"/>
    <p:sldId id="569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96" r:id="rId61"/>
    <p:sldId id="597" r:id="rId62"/>
    <p:sldId id="598" r:id="rId63"/>
    <p:sldId id="508" r:id="rId64"/>
    <p:sldId id="509" r:id="rId65"/>
    <p:sldId id="510" r:id="rId66"/>
    <p:sldId id="511" r:id="rId67"/>
    <p:sldId id="512" r:id="rId68"/>
    <p:sldId id="513" r:id="rId69"/>
    <p:sldId id="514" r:id="rId70"/>
    <p:sldId id="515" r:id="rId71"/>
    <p:sldId id="516" r:id="rId72"/>
    <p:sldId id="371" r:id="rId73"/>
    <p:sldId id="434" r:id="rId74"/>
    <p:sldId id="435" r:id="rId75"/>
    <p:sldId id="436" r:id="rId76"/>
    <p:sldId id="531" r:id="rId77"/>
    <p:sldId id="451" r:id="rId78"/>
    <p:sldId id="452" r:id="rId79"/>
    <p:sldId id="453" r:id="rId80"/>
    <p:sldId id="454" r:id="rId81"/>
    <p:sldId id="455" r:id="rId82"/>
    <p:sldId id="599" r:id="rId83"/>
    <p:sldId id="600" r:id="rId84"/>
    <p:sldId id="601" r:id="rId85"/>
    <p:sldId id="602" r:id="rId86"/>
    <p:sldId id="441" r:id="rId87"/>
    <p:sldId id="442" r:id="rId88"/>
    <p:sldId id="532" r:id="rId89"/>
    <p:sldId id="443" r:id="rId90"/>
    <p:sldId id="533" r:id="rId91"/>
    <p:sldId id="444" r:id="rId92"/>
    <p:sldId id="573" r:id="rId93"/>
    <p:sldId id="445" r:id="rId94"/>
    <p:sldId id="446" r:id="rId95"/>
    <p:sldId id="534" r:id="rId96"/>
    <p:sldId id="603" r:id="rId97"/>
    <p:sldId id="604" r:id="rId98"/>
    <p:sldId id="605" r:id="rId99"/>
    <p:sldId id="606" r:id="rId100"/>
    <p:sldId id="607" r:id="rId101"/>
    <p:sldId id="608" r:id="rId102"/>
    <p:sldId id="609" r:id="rId103"/>
    <p:sldId id="610" r:id="rId104"/>
    <p:sldId id="611" r:id="rId105"/>
    <p:sldId id="612" r:id="rId106"/>
    <p:sldId id="613" r:id="rId107"/>
    <p:sldId id="465" r:id="rId108"/>
    <p:sldId id="466" r:id="rId109"/>
    <p:sldId id="467" r:id="rId110"/>
    <p:sldId id="468" r:id="rId111"/>
    <p:sldId id="537" r:id="rId112"/>
    <p:sldId id="469" r:id="rId113"/>
    <p:sldId id="470" r:id="rId114"/>
    <p:sldId id="574" r:id="rId115"/>
    <p:sldId id="456" r:id="rId116"/>
    <p:sldId id="457" r:id="rId117"/>
    <p:sldId id="538" r:id="rId118"/>
    <p:sldId id="458" r:id="rId119"/>
    <p:sldId id="459" r:id="rId120"/>
    <p:sldId id="614" r:id="rId121"/>
    <p:sldId id="615" r:id="rId122"/>
    <p:sldId id="616" r:id="rId123"/>
    <p:sldId id="617" r:id="rId124"/>
    <p:sldId id="439" r:id="rId125"/>
    <p:sldId id="440" r:id="rId126"/>
    <p:sldId id="471" r:id="rId127"/>
    <p:sldId id="473" r:id="rId128"/>
    <p:sldId id="474" r:id="rId129"/>
    <p:sldId id="475" r:id="rId130"/>
    <p:sldId id="476" r:id="rId131"/>
    <p:sldId id="477" r:id="rId132"/>
    <p:sldId id="478" r:id="rId133"/>
    <p:sldId id="575" r:id="rId134"/>
    <p:sldId id="576" r:id="rId135"/>
    <p:sldId id="618" r:id="rId136"/>
    <p:sldId id="619" r:id="rId137"/>
    <p:sldId id="620" r:id="rId138"/>
    <p:sldId id="621" r:id="rId139"/>
    <p:sldId id="622" r:id="rId140"/>
    <p:sldId id="623" r:id="rId141"/>
    <p:sldId id="624" r:id="rId142"/>
    <p:sldId id="625" r:id="rId143"/>
    <p:sldId id="520" r:id="rId144"/>
    <p:sldId id="577" r:id="rId145"/>
    <p:sldId id="578" r:id="rId146"/>
    <p:sldId id="626" r:id="rId147"/>
    <p:sldId id="627" r:id="rId148"/>
    <p:sldId id="628" r:id="rId149"/>
    <p:sldId id="629" r:id="rId150"/>
    <p:sldId id="630" r:id="rId151"/>
    <p:sldId id="571" r:id="rId152"/>
    <p:sldId id="572" r:id="rId153"/>
    <p:sldId id="430" r:id="rId154"/>
    <p:sldId id="431" r:id="rId155"/>
    <p:sldId id="541" r:id="rId156"/>
    <p:sldId id="542" r:id="rId157"/>
    <p:sldId id="339" r:id="rId15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9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
 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182</c:v>
                </c:pt>
                <c:pt idx="1">
                  <c:v>183.1</c:v>
                </c:pt>
                <c:pt idx="2">
                  <c:v>185.5</c:v>
                </c:pt>
                <c:pt idx="3">
                  <c:v>188</c:v>
                </c:pt>
                <c:pt idx="4">
                  <c:v>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2069496"/>
        <c:axId val="312067536"/>
        <c:axId val="0"/>
      </c:bar3DChart>
      <c:catAx>
        <c:axId val="312069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7536"/>
        <c:crossesAt val="0"/>
        <c:auto val="1"/>
        <c:lblAlgn val="ctr"/>
        <c:lblOffset val="100"/>
        <c:tickLblSkip val="1"/>
        <c:noMultiLvlLbl val="0"/>
      </c:catAx>
      <c:valAx>
        <c:axId val="312067536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9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608670973880395"/>
                  <c:y val="-0.2436432101151622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5725204322026884"/>
                  <c:y val="-0.2177448320049675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5011584657735086"/>
                  <c:y val="-3.186289803416058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7120877832187686"/>
                  <c:y val="0.193827207935800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4054521007637331"/>
                  <c:y val="5.352525518473594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1663</c:v>
                </c:pt>
                <c:pt idx="1">
                  <c:v>103.2</c:v>
                </c:pt>
                <c:pt idx="2">
                  <c:v>780</c:v>
                </c:pt>
                <c:pt idx="3">
                  <c:v>98</c:v>
                </c:pt>
                <c:pt idx="4">
                  <c:v>240</c:v>
                </c:pt>
                <c:pt idx="5">
                  <c:v>1480</c:v>
                </c:pt>
                <c:pt idx="6">
                  <c:v>330</c:v>
                </c:pt>
                <c:pt idx="7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3743899631119872"/>
                  <c:y val="-0.22754891269391125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1-4BBF-987D-B25A472ACDD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34480911138697"/>
                  <c:y val="9.79690122150170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69237278233452"/>
                  <c:y val="0.2833603386791139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460188803498485E-3"/>
                  <c:y val="0.196418965144223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952057530006248"/>
                  <c:y val="0.1425007941214669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30643925100276215"/>
                  <c:y val="-8.36026044054573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7443735897160854"/>
                  <c:y val="-0.362996052081850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841474989368995"/>
                      <c:h val="0.19046631751401644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3F1-4BBF-987D-B25A472ACDD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C3F1-4BBF-987D-B25A472ACDD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Сервитут</c:v>
                </c:pt>
                <c:pt idx="1">
                  <c:v>Найм, реклама</c:v>
                </c:pt>
                <c:pt idx="2">
                  <c:v>Плата за негативное воздействие</c:v>
                </c:pt>
                <c:pt idx="3">
                  <c:v>Продажа имущества</c:v>
                </c:pt>
                <c:pt idx="4">
                  <c:v>Продажа земли (с дорезками)</c:v>
                </c:pt>
                <c:pt idx="5">
                  <c:v>Штрафы</c:v>
                </c:pt>
                <c:pt idx="6">
                  <c:v>Прочие платежи (вырубка и проч.)</c:v>
                </c:pt>
                <c:pt idx="7">
                  <c:v>Аренда земли</c:v>
                </c:pt>
                <c:pt idx="8">
                  <c:v>Аренда имущества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0.5</c:v>
                </c:pt>
                <c:pt idx="1">
                  <c:v>32.4</c:v>
                </c:pt>
                <c:pt idx="2">
                  <c:v>3.5</c:v>
                </c:pt>
                <c:pt idx="3">
                  <c:v>322</c:v>
                </c:pt>
                <c:pt idx="4">
                  <c:v>95</c:v>
                </c:pt>
                <c:pt idx="5">
                  <c:v>10</c:v>
                </c:pt>
                <c:pt idx="6">
                  <c:v>10</c:v>
                </c:pt>
                <c:pt idx="7">
                  <c:v>460</c:v>
                </c:pt>
                <c:pt idx="8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1297.3</c:v>
                </c:pt>
                <c:pt idx="1">
                  <c:v>1542.3</c:v>
                </c:pt>
                <c:pt idx="2">
                  <c:v>1663</c:v>
                </c:pt>
                <c:pt idx="3">
                  <c:v>1860</c:v>
                </c:pt>
                <c:pt idx="4">
                  <c:v>2020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100.7</c:v>
                </c:pt>
                <c:pt idx="1">
                  <c:v>579.6</c:v>
                </c:pt>
                <c:pt idx="2">
                  <c:v>552.9</c:v>
                </c:pt>
                <c:pt idx="3">
                  <c:v>487.9</c:v>
                </c:pt>
                <c:pt idx="4">
                  <c:v>452.9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1873.9</c:v>
                </c:pt>
                <c:pt idx="1">
                  <c:v>1680.3</c:v>
                </c:pt>
                <c:pt idx="2">
                  <c:v>2050</c:v>
                </c:pt>
                <c:pt idx="3">
                  <c:v>2065</c:v>
                </c:pt>
                <c:pt idx="4">
                  <c:v>2080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553.5</c:v>
                </c:pt>
                <c:pt idx="1">
                  <c:v>768</c:v>
                </c:pt>
                <c:pt idx="2">
                  <c:v>878</c:v>
                </c:pt>
                <c:pt idx="3">
                  <c:v>1065</c:v>
                </c:pt>
                <c:pt idx="4">
                  <c:v>1230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621.79999999999995</c:v>
                </c:pt>
                <c:pt idx="1">
                  <c:v>210</c:v>
                </c:pt>
                <c:pt idx="2">
                  <c:v>417</c:v>
                </c:pt>
                <c:pt idx="3">
                  <c:v>158</c:v>
                </c:pt>
                <c:pt idx="4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191.2</c:v>
                </c:pt>
                <c:pt idx="1">
                  <c:v>107.5</c:v>
                </c:pt>
                <c:pt idx="2">
                  <c:v>103.2</c:v>
                </c:pt>
                <c:pt idx="3">
                  <c:v>100.8</c:v>
                </c:pt>
                <c:pt idx="4">
                  <c:v>106.6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D7A6-4ED6-9694-5DCE54BEDB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261</c:v>
                </c:pt>
                <c:pt idx="1">
                  <c:v>491.6</c:v>
                </c:pt>
                <c:pt idx="2">
                  <c:v>53.5</c:v>
                </c:pt>
                <c:pt idx="3">
                  <c:v>45.5</c:v>
                </c:pt>
                <c:pt idx="4" formatCode="0.0">
                  <c:v>44.3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321872"/>
        <c:axId val="524740488"/>
        <c:axId val="0"/>
      </c:bar3DChart>
      <c:catAx>
        <c:axId val="52732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4740488"/>
        <c:crosses val="autoZero"/>
        <c:auto val="1"/>
        <c:lblAlgn val="ctr"/>
        <c:lblOffset val="100"/>
        <c:noMultiLvlLbl val="0"/>
      </c:catAx>
      <c:valAx>
        <c:axId val="52474048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23771.65</c:v>
                </c:pt>
                <c:pt idx="1">
                  <c:v>29552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084536"/>
        <c:axId val="527086104"/>
      </c:barChart>
      <c:catAx>
        <c:axId val="52708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7086104"/>
        <c:crosses val="autoZero"/>
        <c:auto val="1"/>
        <c:lblAlgn val="ctr"/>
        <c:lblOffset val="100"/>
        <c:noMultiLvlLbl val="0"/>
      </c:catAx>
      <c:valAx>
        <c:axId val="527086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708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587.64499999999998</c:v>
                </c:pt>
                <c:pt idx="1">
                  <c:v>767.7</c:v>
                </c:pt>
                <c:pt idx="2">
                  <c:v>2010.5</c:v>
                </c:pt>
                <c:pt idx="3">
                  <c:v>1701.3</c:v>
                </c:pt>
                <c:pt idx="4">
                  <c:v>1163.5999999999999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3037.5120000000002</c:v>
                </c:pt>
                <c:pt idx="1">
                  <c:v>2965.4</c:v>
                </c:pt>
                <c:pt idx="2">
                  <c:v>3062.3</c:v>
                </c:pt>
                <c:pt idx="3">
                  <c:v>3038.3</c:v>
                </c:pt>
                <c:pt idx="4">
                  <c:v>3059.1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EFC-462B-A098-E39074A69F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EFC-462B-A098-E39074A69FF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EFC-462B-A098-E39074A69F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40.380000000000003</c:v>
                </c:pt>
                <c:pt idx="1">
                  <c:v>4.8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(ожидаемые)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94</c:v>
                </c:pt>
                <c:pt idx="1">
                  <c:v>71.3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083752"/>
        <c:axId val="527084928"/>
        <c:axId val="0"/>
      </c:bar3DChart>
      <c:catAx>
        <c:axId val="527083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084928"/>
        <c:crosses val="autoZero"/>
        <c:auto val="1"/>
        <c:lblAlgn val="ctr"/>
        <c:lblOffset val="100"/>
        <c:noMultiLvlLbl val="0"/>
      </c:catAx>
      <c:valAx>
        <c:axId val="5270849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083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8"/>
          <c:y val="0.17051611474063869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1388590922847653"/>
                  <c:y val="0.122598187362343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B7-431B-B302-9CF72CD53D88}"/>
                </c:ex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606633745675768"/>
                  <c:y val="-1.935777788880129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5646894497102662"/>
                  <c:y val="-0.15769099486022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3284267147704835"/>
                  <c:y val="-0.21610354697431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652816353738471E-2"/>
                  <c:y val="-0.26222751371587333"/>
                </c:manualLayout>
              </c:layout>
              <c:tx>
                <c:rich>
                  <a:bodyPr/>
                  <a:lstStyle/>
                  <a:p>
                    <a:fld id="{9A888E5F-7C54-4BB5-B05B-89FA3778EC9E}" type="CATEGORYNAME">
                      <a:rPr lang="ru-RU" baseline="0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B200092-58B8-45F8-9718-F2A214E6EC7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3B7-431B-B302-9CF72CD53D8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7546623172137963"/>
                  <c:y val="-0.103240578831447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8760310157108981"/>
                  <c:y val="-0.223688259517279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31341105777518979"/>
                  <c:y val="1.07542269616090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9873602371066456E-2"/>
                  <c:y val="0.193576052525329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5182642541633312"/>
                  <c:y val="0.17852013732891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3B7-431B-B302-9CF72CD53D8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1684.73</c:v>
                </c:pt>
                <c:pt idx="1">
                  <c:v>93.08</c:v>
                </c:pt>
                <c:pt idx="2">
                  <c:v>854.76</c:v>
                </c:pt>
                <c:pt idx="3">
                  <c:v>1411</c:v>
                </c:pt>
                <c:pt idx="4">
                  <c:v>20.14</c:v>
                </c:pt>
                <c:pt idx="5">
                  <c:v>5233.3</c:v>
                </c:pt>
                <c:pt idx="6">
                  <c:v>863.7</c:v>
                </c:pt>
                <c:pt idx="7">
                  <c:v>270</c:v>
                </c:pt>
                <c:pt idx="8">
                  <c:v>612.6</c:v>
                </c:pt>
                <c:pt idx="9">
                  <c:v>76</c:v>
                </c:pt>
                <c:pt idx="1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9"/>
                  <c:y val="9.393110378326001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7414526623499088"/>
                  <c:y val="-0.223018509003112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17061670962"/>
                  <c:y val="-0.2069427679642080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200294799934987"/>
                  <c:y val="0.2128609385416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FB1-4F0F-8595-8BC72BA0AC30}"/>
                </c:ex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8379015527755078"/>
                  <c:y val="-0.118563957339195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4.78</c:v>
                </c:pt>
                <c:pt idx="1">
                  <c:v>12.74</c:v>
                </c:pt>
                <c:pt idx="2">
                  <c:v>454.49</c:v>
                </c:pt>
                <c:pt idx="3">
                  <c:v>43.29</c:v>
                </c:pt>
                <c:pt idx="4">
                  <c:v>7</c:v>
                </c:pt>
                <c:pt idx="5">
                  <c:v>1162.42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 b="1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3025651124931148"/>
                  <c:y val="2.5461931854597886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294-4295-A863-84EB8D128B04}"/>
                </c:ex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5.7</c:v>
                </c:pt>
                <c:pt idx="1">
                  <c:v>80.2</c:v>
                </c:pt>
                <c:pt idx="2">
                  <c:v>723</c:v>
                </c:pt>
                <c:pt idx="3">
                  <c:v>0.92</c:v>
                </c:pt>
                <c:pt idx="4">
                  <c:v>17.29</c:v>
                </c:pt>
                <c:pt idx="5">
                  <c:v>27.65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402837616995989"/>
                  <c:y val="-0.128585259885080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42,0 </a:t>
                    </a:r>
                    <a:r>
                      <a:rPr lang="ru-RU" dirty="0"/>
                      <a:t>
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314970120279017"/>
                  <c:y val="0.206021789686516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1C6-4F59-9A81-3012AD240F4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1C6-4F59-9A81-3012AD240F40}"/>
                </c:ex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42</c:v>
                </c:pt>
                <c:pt idx="1">
                  <c:v>187</c:v>
                </c:pt>
                <c:pt idx="2">
                  <c:v>1182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21451076190354"/>
          <c:y val="0.29681249338977717"/>
          <c:w val="0.36805983567346434"/>
          <c:h val="0.598464812888402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4228279738903872"/>
                  <c:y val="0.2465653316374436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47-419F-AEFE-44D6ECC809F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9402595912088314"/>
                  <c:y val="-0.214906720602952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0474205812337918"/>
                  <c:y val="-9.35504982145232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8448810289678422E-2"/>
                  <c:y val="-0.1938408419877088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7378474018622068"/>
                  <c:y val="-0.181779528379839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E47-419F-AEFE-44D6ECC809F1}"/>
                </c:ex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47"/>
                  <c:y val="-0.2471394428064415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E47-419F-AEFE-44D6ECC809F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1187.07</c:v>
                </c:pt>
                <c:pt idx="1">
                  <c:v>3474.68</c:v>
                </c:pt>
                <c:pt idx="2">
                  <c:v>386.43</c:v>
                </c:pt>
                <c:pt idx="3">
                  <c:v>57.26</c:v>
                </c:pt>
                <c:pt idx="4">
                  <c:v>127.87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E47-419F-AEFE-44D6ECC80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34878207976891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426900584795321E-2"/>
                  <c:y val="-0.40827795284184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5594541910331383E-2"/>
                  <c:y val="-0.41950230691287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3888888888888888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63289.1</c:v>
                </c:pt>
                <c:pt idx="1">
                  <c:v>71495</c:v>
                </c:pt>
                <c:pt idx="2">
                  <c:v>76143.199999999997</c:v>
                </c:pt>
                <c:pt idx="3">
                  <c:v>80977.899999999994</c:v>
                </c:pt>
                <c:pt idx="4">
                  <c:v>86414.9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8024248"/>
        <c:axId val="518021896"/>
        <c:axId val="0"/>
      </c:bar3DChart>
      <c:catAx>
        <c:axId val="518024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1896"/>
        <c:crosses val="autoZero"/>
        <c:auto val="1"/>
        <c:lblAlgn val="ctr"/>
        <c:lblOffset val="100"/>
        <c:noMultiLvlLbl val="0"/>
      </c:catAx>
      <c:valAx>
        <c:axId val="518021896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4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8"/>
          <c:y val="0.27886404094635481"/>
          <c:w val="0.50183838432366357"/>
          <c:h val="0.647721635580543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5522190726978938"/>
                  <c:y val="-0.446297633596266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CDB-48FC-BCC1-1CEBB2B3D9A2}"/>
                </c:ex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645428235749312"/>
                  <c:y val="-9.3746805910454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CDB-48FC-BCC1-1CEBB2B3D9A2}"/>
                </c:ex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834.5</c:v>
                </c:pt>
                <c:pt idx="1">
                  <c:v>29.2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CDB-48FC-BCC1-1CEBB2B3D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82"/>
          <c:y val="0.21926993096863129"/>
          <c:w val="0.45672797184493652"/>
          <c:h val="0.7282959551040881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531717881019754"/>
                  <c:y val="-0.22307332282228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055-4CB7-85BB-9900B748200B}"/>
                </c:ex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484983694622175"/>
                  <c:y val="2.180520131332925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055-4CB7-85BB-9900B74820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95464018812177"/>
                  <c:y val="-0.29792110185955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055-4CB7-85BB-9900B748200B}"/>
                </c:ex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113.7</c:v>
                </c:pt>
                <c:pt idx="2">
                  <c:v>139.30000000000001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055-4CB7-85BB-9900B7482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612,6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15.17</c:v>
                </c:pt>
                <c:pt idx="1">
                  <c:v>60.79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8108.1</c:v>
                </c:pt>
                <c:pt idx="1">
                  <c:v>9724.0300000000007</c:v>
                </c:pt>
                <c:pt idx="2">
                  <c:v>10768.69</c:v>
                </c:pt>
                <c:pt idx="3">
                  <c:v>10316.17</c:v>
                </c:pt>
                <c:pt idx="4">
                  <c:v>9650.56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(факт)</c:v>
                </c:pt>
                <c:pt idx="1">
                  <c:v>2021 год (план)</c:v>
                </c:pt>
                <c:pt idx="2">
                  <c:v>2022 год (план)</c:v>
                </c:pt>
                <c:pt idx="3">
                  <c:v>2023 год (план)</c:v>
                </c:pt>
                <c:pt idx="4">
                  <c:v>2024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31.4</c:v>
                </c:pt>
                <c:pt idx="1">
                  <c:v>263.64</c:v>
                </c:pt>
                <c:pt idx="2">
                  <c:v>430.65</c:v>
                </c:pt>
                <c:pt idx="3">
                  <c:v>305.67</c:v>
                </c:pt>
                <c:pt idx="4">
                  <c:v>702.8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1212296"/>
        <c:axId val="531212688"/>
        <c:axId val="0"/>
      </c:bar3DChart>
      <c:catAx>
        <c:axId val="53121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1212688"/>
        <c:crosses val="autoZero"/>
        <c:auto val="1"/>
        <c:lblAlgn val="ctr"/>
        <c:lblOffset val="100"/>
        <c:noMultiLvlLbl val="0"/>
      </c:catAx>
      <c:valAx>
        <c:axId val="5312126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3121229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536062378167637E-3"/>
                  <c:y val="-0.29463349449244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0968161143599735E-3"/>
                  <c:y val="-0.36478432651445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0155945419102129E-3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508122157244964E-2"/>
                  <c:y val="-0.44615929165998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год 
прогноз</c:v>
                </c:pt>
                <c:pt idx="3">
                  <c:v>2023  год 
прогноз</c:v>
                </c:pt>
                <c:pt idx="4">
                  <c:v>2024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191</c:v>
                </c:pt>
                <c:pt idx="1">
                  <c:v>230</c:v>
                </c:pt>
                <c:pt idx="2">
                  <c:v>315.04000000000002</c:v>
                </c:pt>
                <c:pt idx="3">
                  <c:v>383</c:v>
                </c:pt>
                <c:pt idx="4">
                  <c:v>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8024640"/>
        <c:axId val="518022680"/>
        <c:axId val="0"/>
      </c:bar3DChart>
      <c:catAx>
        <c:axId val="518024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2680"/>
        <c:crosses val="autoZero"/>
        <c:auto val="1"/>
        <c:lblAlgn val="ctr"/>
        <c:lblOffset val="100"/>
        <c:noMultiLvlLbl val="0"/>
      </c:catAx>
      <c:valAx>
        <c:axId val="51802268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8024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371809206628144E-2"/>
          <c:y val="1.8312201422064214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 факт</c:v>
                </c:pt>
                <c:pt idx="1">
                  <c:v>2021 год 
план</c:v>
                </c:pt>
                <c:pt idx="2">
                  <c:v>2022  год 
прогноз</c:v>
                </c:pt>
                <c:pt idx="3">
                  <c:v>2023 год 
прогноз</c:v>
                </c:pt>
                <c:pt idx="4">
                  <c:v>2024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44.34</c:v>
                </c:pt>
                <c:pt idx="1">
                  <c:v>45.34</c:v>
                </c:pt>
                <c:pt idx="2">
                  <c:v>46.44</c:v>
                </c:pt>
                <c:pt idx="3">
                  <c:v>47.86</c:v>
                </c:pt>
                <c:pt idx="4">
                  <c:v>49.15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1794608"/>
        <c:axId val="441795000"/>
        <c:axId val="0"/>
      </c:bar3DChart>
      <c:catAx>
        <c:axId val="441794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1795000"/>
        <c:crosses val="autoZero"/>
        <c:auto val="1"/>
        <c:lblAlgn val="ctr"/>
        <c:lblOffset val="100"/>
        <c:noMultiLvlLbl val="0"/>
      </c:catAx>
      <c:valAx>
        <c:axId val="441795000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1794608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672920400149901E-3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6682301000371936E-3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9192</c:v>
                </c:pt>
                <c:pt idx="3" formatCode="#\ ##0.0">
                  <c:v>10799.3</c:v>
                </c:pt>
                <c:pt idx="4" formatCode="#\ ##0.0">
                  <c:v>10521.8</c:v>
                </c:pt>
                <c:pt idx="5" formatCode="#\ ##0.0">
                  <c:v>10253.4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018761200446334E-3"/>
                  <c:y val="4.6412971658119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4475734580215726E-2"/>
                  <c:y val="-3.0168431577777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9987.7000000000007</c:v>
                </c:pt>
                <c:pt idx="3" formatCode="#\ ##0.0">
                  <c:v>11199.3</c:v>
                </c:pt>
                <c:pt idx="4" formatCode="#\ ##0.0">
                  <c:v>10621.8</c:v>
                </c:pt>
                <c:pt idx="5" formatCode="#\ ##0.0">
                  <c:v>10353.4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009380600223138E-2"/>
                  <c:y val="1.392425695390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827282348744876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341150500185966E-2"/>
                  <c:y val="3.016934521895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4475734580215726E-2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 formatCode="#\ ##0.0">
                  <c:v>-320.89999999999964</c:v>
                </c:pt>
                <c:pt idx="1">
                  <c:v>458.7</c:v>
                </c:pt>
                <c:pt idx="2" formatCode="#\ ##0.0">
                  <c:v>-795.70000000000073</c:v>
                </c:pt>
                <c:pt idx="3" formatCode="#\ ##0.0">
                  <c:v>-400</c:v>
                </c:pt>
                <c:pt idx="4" formatCode="#\ ##0.0">
                  <c:v>-100</c:v>
                </c:pt>
                <c:pt idx="5" formatCode="#\ ##0.0">
                  <c:v>-100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9937398260096703E-2"/>
                  <c:y val="-8.508946507912484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ожидаемое исполнение</c:v>
                </c:pt>
                <c:pt idx="3">
                  <c:v>2022 год 
план</c:v>
                </c:pt>
                <c:pt idx="4">
                  <c:v>2023 год 
план</c:v>
                </c:pt>
                <c:pt idx="5">
                  <c:v>2024 год 
план</c:v>
                </c:pt>
              </c:strCache>
            </c:strRef>
          </c:cat>
          <c:val>
            <c:numRef>
              <c:f>Лист1!$E$2:$E$7</c:f>
              <c:numCache>
                <c:formatCode>#\ ##0.0</c:formatCode>
                <c:ptCount val="6"/>
                <c:pt idx="0">
                  <c:v>756.6</c:v>
                </c:pt>
                <c:pt idx="1">
                  <c:v>680.3</c:v>
                </c:pt>
                <c:pt idx="2">
                  <c:v>1152.3</c:v>
                </c:pt>
                <c:pt idx="3">
                  <c:v>1621.8</c:v>
                </c:pt>
                <c:pt idx="4">
                  <c:v>1791.3</c:v>
                </c:pt>
                <c:pt idx="5">
                  <c:v>1960.8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2068712"/>
        <c:axId val="527568576"/>
        <c:axId val="0"/>
      </c:bar3DChart>
      <c:catAx>
        <c:axId val="312068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568576"/>
        <c:crossesAt val="0"/>
        <c:auto val="1"/>
        <c:lblAlgn val="ctr"/>
        <c:lblOffset val="100"/>
        <c:noMultiLvlLbl val="0"/>
      </c:catAx>
      <c:valAx>
        <c:axId val="527568576"/>
        <c:scaling>
          <c:orientation val="minMax"/>
          <c:max val="11500"/>
          <c:min val="-8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12068712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01.01.2023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01.01.2023</c:v>
                </c:pt>
              </c:strCache>
            </c:strRef>
          </c:tx>
          <c:dLbls>
            <c:dLbl>
              <c:idx val="0"/>
              <c:layout>
                <c:manualLayout>
                  <c:x val="0.2391975916204919"/>
                  <c:y val="6.45389864077515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530864197530864"/>
                  <c:y val="8.8390158821483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13-49BF-987A-43905EE8ADB0}"/>
                </c:ex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437.8</c:v>
                </c:pt>
                <c:pt idx="1">
                  <c:v>1052.8</c:v>
                </c:pt>
                <c:pt idx="2">
                  <c:v>131.19999999999999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4809.3999999999996</c:v>
                </c:pt>
                <c:pt idx="1">
                  <c:v>5379.3</c:v>
                </c:pt>
                <c:pt idx="2">
                  <c:v>5717.6</c:v>
                </c:pt>
                <c:pt idx="3">
                  <c:v>5782.2</c:v>
                </c:pt>
                <c:pt idx="4">
                  <c:v>6030.8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3788.8</c:v>
                </c:pt>
                <c:pt idx="1">
                  <c:v>3812.7</c:v>
                </c:pt>
                <c:pt idx="2">
                  <c:v>5081.7</c:v>
                </c:pt>
                <c:pt idx="3">
                  <c:v>4739.6000000000004</c:v>
                </c:pt>
                <c:pt idx="4">
                  <c:v>4222.6000000000004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27323440"/>
        <c:axId val="527323832"/>
        <c:axId val="0"/>
      </c:bar3DChart>
      <c:catAx>
        <c:axId val="527323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3832"/>
        <c:crosses val="autoZero"/>
        <c:auto val="1"/>
        <c:lblAlgn val="ctr"/>
        <c:lblOffset val="100"/>
        <c:noMultiLvlLbl val="0"/>
      </c:catAx>
      <c:valAx>
        <c:axId val="52732383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7323440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7084706934272248"/>
                  <c:y val="-0.111368223176330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956944420705391"/>
                  <c:y val="-3.93811909016791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7B-470E-B10D-F3C3B6950525}"/>
                </c:ex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5717.6</c:v>
                </c:pt>
                <c:pt idx="1">
                  <c:v>5081.8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49919850623577"/>
                  <c:y val="-4.8051318373327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8530144856581551"/>
                  <c:y val="-0.1309137950426487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33-4304-88F9-CDE977EB63C5}"/>
                </c:ex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4724.2</c:v>
                </c:pt>
                <c:pt idx="1">
                  <c:v>993.4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1 621,8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0.66625</cdr:x>
      <cdr:y>0.74777</cdr:y>
    </cdr:from>
    <cdr:to>
      <cdr:x>0.7975</cdr:x>
      <cdr:y>0.84323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482952" y="3384378"/>
          <a:ext cx="1080120" cy="43204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</cdr:x>
      <cdr:y>0.84323</cdr:y>
    </cdr:from>
    <cdr:to>
      <cdr:x>0.94624</cdr:x>
      <cdr:y>0.84323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563072" y="38164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0.54167</cdr:x>
      <cdr:y>0.31348</cdr:y>
    </cdr:from>
    <cdr:to>
      <cdr:x>0.75997</cdr:x>
      <cdr:y>0.31348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808312" y="887766"/>
          <a:ext cx="11318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0.76389</cdr:x>
      <cdr:y>0.31348</cdr:y>
    </cdr:from>
    <cdr:to>
      <cdr:x>0.9414</cdr:x>
      <cdr:y>0.31348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960440" y="887766"/>
          <a:ext cx="9203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0.72112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4156" y="1411262"/>
          <a:ext cx="1561225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1 411,0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0.03947</cdr:x>
      <cdr:y>0.55232</cdr:y>
    </cdr:from>
    <cdr:to>
      <cdr:x>0.21053</cdr:x>
      <cdr:y>0.55232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16024" y="1564158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0.21053</cdr:x>
      <cdr:y>0.52689</cdr:y>
    </cdr:from>
    <cdr:to>
      <cdr:x>0.25</cdr:x>
      <cdr:y>0.55232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V="1">
          <a:off x="1152128" y="1492150"/>
          <a:ext cx="21602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0.61842</cdr:x>
      <cdr:y>0.5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384376" y="1415991"/>
          <a:ext cx="569454" cy="7242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0.04859</cdr:x>
      <cdr:y>0.6173</cdr:y>
    </cdr:from>
    <cdr:to>
      <cdr:x>0.25404</cdr:x>
      <cdr:y>0.6173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259209" y="2025314"/>
          <a:ext cx="10960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0.25106</cdr:x>
      <cdr:y>0.58881</cdr:y>
    </cdr:from>
    <cdr:to>
      <cdr:x>0.31855</cdr:x>
      <cdr:y>0.6173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339329" y="1931820"/>
          <a:ext cx="360040" cy="934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</cdr:x>
      <cdr:y>0.44172</cdr:y>
    </cdr:from>
    <cdr:to>
      <cdr:x>0.86116</cdr:x>
      <cdr:y>0.70409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427561" y="1449250"/>
          <a:ext cx="1166515" cy="8608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0.85324</cdr:x>
      <cdr:y>0.70509</cdr:y>
    </cdr:from>
    <cdr:to>
      <cdr:x>1</cdr:x>
      <cdr:y>0.70509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551817" y="2313346"/>
          <a:ext cx="7829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0.47153</cdr:x>
      <cdr:y>0.24419</cdr:y>
    </cdr:from>
    <cdr:to>
      <cdr:x>0.66949</cdr:x>
      <cdr:y>0.30898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515489" y="801178"/>
          <a:ext cx="1056088" cy="2125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0.66949</cdr:x>
      <cdr:y>0.24419</cdr:y>
    </cdr:from>
    <cdr:to>
      <cdr:x>0.87495</cdr:x>
      <cdr:y>0.24419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71577" y="801178"/>
          <a:ext cx="109607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0.22673</cdr:x>
      <cdr:y>0.33432</cdr:y>
    </cdr:from>
    <cdr:to>
      <cdr:x>0.39431</cdr:x>
      <cdr:y>0.3503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209571" y="1096881"/>
          <a:ext cx="893988" cy="52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0.02159</cdr:x>
      <cdr:y>0.33198</cdr:y>
    </cdr:from>
    <cdr:to>
      <cdr:x>0.22683</cdr:x>
      <cdr:y>0.33723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V="1">
          <a:off x="115193" y="1089210"/>
          <a:ext cx="1094903" cy="172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0.78951</cdr:x>
      <cdr:y>0.52022</cdr:y>
    </cdr:from>
    <cdr:to>
      <cdr:x>0.9877</cdr:x>
      <cdr:y>0.52022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240360" y="1873015"/>
          <a:ext cx="8134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0.68424</cdr:x>
      <cdr:y>0.46022</cdr:y>
    </cdr:from>
    <cdr:to>
      <cdr:x>0.78951</cdr:x>
      <cdr:y>0.52022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808314" y="1656991"/>
          <a:ext cx="43204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0.23215</cdr:x>
      <cdr:y>0.33271</cdr:y>
    </cdr:from>
    <cdr:to>
      <cdr:x>0.36369</cdr:x>
      <cdr:y>0.41738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1197907"/>
          <a:ext cx="530398" cy="304826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0.24096</cdr:x>
      <cdr:y>0.26087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440160" y="864096"/>
          <a:ext cx="666436" cy="291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0.26087</cdr:y>
    </cdr:from>
    <cdr:to>
      <cdr:x>0.24128</cdr:x>
      <cdr:y>0.26087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864096"/>
          <a:ext cx="14420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0.60241</cdr:x>
      <cdr:y>0.19565</cdr:y>
    </cdr:from>
    <cdr:to>
      <cdr:x>0.79737</cdr:x>
      <cdr:y>0.27525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3600400" y="648072"/>
          <a:ext cx="1165210" cy="2636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0.19565</cdr:y>
    </cdr:from>
    <cdr:to>
      <cdr:x>0.99762</cdr:x>
      <cdr:y>0.19565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752528" y="648072"/>
          <a:ext cx="12099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0.6988</cdr:x>
      <cdr:y>0.65217</cdr:y>
    </cdr:from>
    <cdr:to>
      <cdr:x>0.79518</cdr:x>
      <cdr:y>0.80435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4176493" y="2160227"/>
          <a:ext cx="576035" cy="5040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0.79518</cdr:x>
      <cdr:y>0.80435</cdr:y>
    </cdr:from>
    <cdr:to>
      <cdr:x>0.96467</cdr:x>
      <cdr:y>0.80435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752528" y="2664296"/>
          <a:ext cx="10129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0.75714</cdr:x>
      <cdr:y>0.28889</cdr:y>
    </cdr:from>
    <cdr:to>
      <cdr:x>0.93566</cdr:x>
      <cdr:y>0.28889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816424" y="936105"/>
          <a:ext cx="8998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0.63218</cdr:x>
      <cdr:y>0.28889</cdr:y>
    </cdr:from>
    <cdr:to>
      <cdr:x>0.75714</cdr:x>
      <cdr:y>0.32363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3186542" y="936105"/>
          <a:ext cx="629882" cy="1125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0.69229</cdr:x>
      <cdr:y>0.71622</cdr:y>
    </cdr:from>
    <cdr:to>
      <cdr:x>0.79729</cdr:x>
      <cdr:y>0.82023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56176" y="3816424"/>
          <a:ext cx="933711" cy="554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8 598,2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0.81375</cdr:x>
      <cdr:y>0.2027</cdr:y>
    </cdr:from>
    <cdr:to>
      <cdr:x>0.89674</cdr:x>
      <cdr:y>0.37428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36296" y="1080120"/>
          <a:ext cx="737987" cy="914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10 253,4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10 799,3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5 717,6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4 724,2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0.15789</cdr:y>
    </cdr:from>
    <cdr:to>
      <cdr:x>0.73188</cdr:x>
      <cdr:y>0.30263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624736" y="864096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0.34058</cdr:x>
      <cdr:y>0.51857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296144" y="2304256"/>
          <a:ext cx="2088232" cy="5336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0.67391</cdr:x>
      <cdr:y>0.61842</cdr:y>
    </cdr:from>
    <cdr:to>
      <cdr:x>0.79215</cdr:x>
      <cdr:y>0.65789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6696744" y="3384377"/>
          <a:ext cx="1174946" cy="216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0.21014</cdr:x>
      <cdr:y>0.18421</cdr:y>
    </cdr:from>
    <cdr:to>
      <cdr:x>0.34783</cdr:x>
      <cdr:y>0.38158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2088232" y="1008113"/>
          <a:ext cx="1368152" cy="10801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0.89474</cdr:y>
    </cdr:from>
    <cdr:to>
      <cdr:x>0.87058</cdr:x>
      <cdr:y>0.89474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984776" y="4896544"/>
          <a:ext cx="16662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0.65217</cdr:x>
      <cdr:y>0.72368</cdr:y>
    </cdr:from>
    <cdr:to>
      <cdr:x>0.7029</cdr:x>
      <cdr:y>0.89474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6480720" y="3960440"/>
          <a:ext cx="504056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993,4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0.7971</cdr:x>
      <cdr:y>0.11842</cdr:y>
    </cdr:from>
    <cdr:to>
      <cdr:x>0.93988</cdr:x>
      <cdr:y>0.12127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920880" y="648072"/>
          <a:ext cx="1418820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0.69565</cdr:x>
      <cdr:y>0.11842</cdr:y>
    </cdr:from>
    <cdr:to>
      <cdr:x>0.7971</cdr:x>
      <cdr:y>0.40789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912768" y="648072"/>
          <a:ext cx="1008112" cy="15841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0.01861</cdr:x>
      <cdr:y>0.1895</cdr:y>
    </cdr:from>
    <cdr:to>
      <cdr:x>0.1822</cdr:x>
      <cdr:y>0.1895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4962" y="1037065"/>
          <a:ext cx="16256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0.18109</cdr:x>
      <cdr:y>0.1895</cdr:y>
    </cdr:from>
    <cdr:to>
      <cdr:x>0.31897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12632" y="968832"/>
          <a:ext cx="1151664" cy="15874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0.46479</cdr:y>
    </cdr:from>
    <cdr:to>
      <cdr:x>0.12919</cdr:x>
      <cdr:y>0.46479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288032" y="2376264"/>
          <a:ext cx="79110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0.12931</cdr:x>
      <cdr:y>0.46479</cdr:y>
    </cdr:from>
    <cdr:to>
      <cdr:x>0.32543</cdr:x>
      <cdr:y>0.57746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80120" y="2376264"/>
          <a:ext cx="163818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0.1087</cdr:x>
      <cdr:y>0.77632</cdr:y>
    </cdr:from>
    <cdr:to>
      <cdr:x>0.2809</cdr:x>
      <cdr:y>0.77632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80120" y="4248472"/>
          <a:ext cx="171116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0.28261</cdr:x>
      <cdr:y>0.63158</cdr:y>
    </cdr:from>
    <cdr:to>
      <cdr:x>0.35737</cdr:x>
      <cdr:y>0.77632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808312" y="3456384"/>
          <a:ext cx="742897" cy="7921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0.30263</cdr:y>
    </cdr:from>
    <cdr:to>
      <cdr:x>0.83205</cdr:x>
      <cdr:y>0.50533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984776" y="1656184"/>
          <a:ext cx="1283377" cy="110929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0.81884</cdr:x>
      <cdr:y>0.64474</cdr:y>
    </cdr:from>
    <cdr:to>
      <cdr:x>0.96521</cdr:x>
      <cdr:y>0.64474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8136904" y="3528392"/>
          <a:ext cx="14544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0.7029</cdr:x>
      <cdr:y>0.53947</cdr:y>
    </cdr:from>
    <cdr:to>
      <cdr:x>0.81884</cdr:x>
      <cdr:y>0.64474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984776" y="2952328"/>
          <a:ext cx="1152108" cy="5761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0.76812</cdr:x>
      <cdr:y>0.86842</cdr:y>
    </cdr:from>
    <cdr:to>
      <cdr:x>0.95754</cdr:x>
      <cdr:y>0.86842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7632848" y="4752528"/>
          <a:ext cx="18822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0.57746</cdr:y>
    </cdr:from>
    <cdr:to>
      <cdr:x>0.77586</cdr:x>
      <cdr:y>0.87324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76665" y="2952329"/>
          <a:ext cx="504055" cy="15121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</cdr:x>
      <cdr:y>0.46341</cdr:y>
    </cdr:from>
    <cdr:to>
      <cdr:x>0.35172</cdr:x>
      <cdr:y>0.60976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88232" y="2736304"/>
          <a:ext cx="158417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0.03448</cdr:x>
      <cdr:y>0.46341</cdr:y>
    </cdr:from>
    <cdr:to>
      <cdr:x>0.19969</cdr:x>
      <cdr:y>0.46341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736304"/>
          <a:ext cx="17249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0.24007</cdr:x>
      <cdr:y>0.29268</cdr:y>
    </cdr:from>
    <cdr:to>
      <cdr:x>0.34825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506619" y="1728192"/>
          <a:ext cx="11294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0.04828</cdr:x>
      <cdr:y>0.29268</cdr:y>
    </cdr:from>
    <cdr:to>
      <cdr:x>0.24027</cdr:x>
      <cdr:y>0.29268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504056" y="1728192"/>
          <a:ext cx="20045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11 199,3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0.53103</cdr:x>
      <cdr:y>0.76829</cdr:y>
    </cdr:from>
    <cdr:to>
      <cdr:x>0.53973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5544616" y="4536504"/>
          <a:ext cx="90838" cy="3600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0.55172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760640" y="4464496"/>
          <a:ext cx="1956526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0.64138</cdr:x>
      <cdr:y>0.41463</cdr:y>
    </cdr:from>
    <cdr:to>
      <cdr:x>0.79116</cdr:x>
      <cdr:y>0.60976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6696744" y="2448272"/>
          <a:ext cx="1563884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0.02759</cdr:x>
      <cdr:y>0.85366</cdr:y>
    </cdr:from>
    <cdr:to>
      <cdr:x>0.22759</cdr:x>
      <cdr:y>0.85366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5040560"/>
          <a:ext cx="20882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0.22759</cdr:x>
      <cdr:y>0.7439</cdr:y>
    </cdr:from>
    <cdr:to>
      <cdr:x>0.4069</cdr:x>
      <cdr:y>0.85366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76264" y="4392488"/>
          <a:ext cx="1872209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0.43448</cdr:x>
      <cdr:y>0.78049</cdr:y>
    </cdr:from>
    <cdr:to>
      <cdr:x>0.51724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4536475" y="4608512"/>
          <a:ext cx="864125" cy="7920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0.68168</cdr:y>
    </cdr:from>
    <cdr:to>
      <cdr:x>0.7931</cdr:x>
      <cdr:y>0.70732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6264696" y="4025057"/>
          <a:ext cx="2016224" cy="1514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0.27586</cdr:x>
      <cdr:y>0.14634</cdr:y>
    </cdr:from>
    <cdr:to>
      <cdr:x>0.34266</cdr:x>
      <cdr:y>0.34084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2880320" y="864096"/>
          <a:ext cx="697478" cy="11484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0.24228</cdr:x>
      <cdr:y>0.14634</cdr:y>
    </cdr:from>
    <cdr:to>
      <cdr:x>0.38621</cdr:x>
      <cdr:y>0.14634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>
          <a:off x="2529684" y="864096"/>
          <a:ext cx="15027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1 684,7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0.1011</cdr:x>
      <cdr:y>0.28436</cdr:y>
    </cdr:from>
    <cdr:to>
      <cdr:x>0.28668</cdr:x>
      <cdr:y>0.28436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43309" y="1003349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0.27846</cdr:x>
      <cdr:y>0.27645</cdr:y>
    </cdr:from>
    <cdr:to>
      <cdr:x>0.36407</cdr:x>
      <cdr:y>0.41559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639589" y="715317"/>
          <a:ext cx="50405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0.08055</cdr:x>
      <cdr:y>0.58537</cdr:y>
    </cdr:from>
    <cdr:to>
      <cdr:x>0.26613</cdr:x>
      <cdr:y>0.58537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7569" y="172819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0.44342</cdr:y>
    </cdr:from>
    <cdr:to>
      <cdr:x>0.36407</cdr:x>
      <cdr:y>0.58537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566990" y="1147365"/>
          <a:ext cx="576655" cy="367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0.03395</cdr:x>
      <cdr:y>0.77551</cdr:y>
    </cdr:from>
    <cdr:to>
      <cdr:x>0.21953</cdr:x>
      <cdr:y>0.77551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2736304"/>
          <a:ext cx="11808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0.21502</cdr:x>
      <cdr:y>0.66605</cdr:y>
    </cdr:from>
    <cdr:to>
      <cdr:x>0.35184</cdr:x>
      <cdr:y>0.7795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266051" y="1723429"/>
          <a:ext cx="805586" cy="2935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0.74318</cdr:x>
      <cdr:y>0.63822</cdr:y>
    </cdr:from>
    <cdr:to>
      <cdr:x>0.88993</cdr:x>
      <cdr:y>0.63822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375893" y="1651421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0.62961</cdr:x>
      <cdr:y>0.34602</cdr:y>
    </cdr:from>
    <cdr:to>
      <cdr:x>0.74318</cdr:x>
      <cdr:y>0.63822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707162" y="895337"/>
          <a:ext cx="668731" cy="756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</cdr:x>
      <cdr:y>0.71923</cdr:y>
    </cdr:from>
    <cdr:to>
      <cdr:x>0.31955</cdr:x>
      <cdr:y>0.83747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936104" y="2434145"/>
          <a:ext cx="559556" cy="4001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0.03077</cdr:x>
      <cdr:y>0.83747</cdr:y>
    </cdr:from>
    <cdr:to>
      <cdr:x>0.20644</cdr:x>
      <cdr:y>0.83747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2834307"/>
          <a:ext cx="8222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854,8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0.6488</cdr:x>
      <cdr:y>0.21383</cdr:y>
    </cdr:from>
    <cdr:to>
      <cdr:x>0.84615</cdr:x>
      <cdr:y>0.22045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036721" y="723681"/>
          <a:ext cx="923719" cy="223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0.13297</cdr:x>
      <cdr:y>0.15551</cdr:y>
    </cdr:from>
    <cdr:to>
      <cdr:x>0.30857</cdr:x>
      <cdr:y>0.15551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872444" y="5760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0.01225</cdr:x>
      <cdr:y>0.33046</cdr:y>
    </cdr:from>
    <cdr:to>
      <cdr:x>0.21494</cdr:x>
      <cdr:y>0.33554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80356" y="1224136"/>
          <a:ext cx="1329865" cy="188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0.2098</cdr:x>
      <cdr:y>0.33046</cdr:y>
    </cdr:from>
    <cdr:to>
      <cdr:x>0.42805</cdr:x>
      <cdr:y>0.41366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58800" y="1495650"/>
          <a:ext cx="1101440" cy="3765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0.22045</cdr:y>
    </cdr:from>
    <cdr:to>
      <cdr:x>0.64615</cdr:x>
      <cdr:y>0.3459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340261" y="746075"/>
          <a:ext cx="684075" cy="4245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0.30857</cdr:x>
      <cdr:y>0.15551</cdr:y>
    </cdr:from>
    <cdr:to>
      <cdr:x>0.44232</cdr:x>
      <cdr:y>0.42957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557264" y="703832"/>
          <a:ext cx="674984" cy="12403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</cdr:x>
      <cdr:y>0.36938</cdr:y>
    </cdr:from>
    <cdr:to>
      <cdr:x>0.78462</cdr:x>
      <cdr:y>0.43321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08312" y="1250131"/>
          <a:ext cx="86409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0.78462</cdr:x>
      <cdr:y>0.43321</cdr:y>
    </cdr:from>
    <cdr:to>
      <cdr:x>0.95385</cdr:x>
      <cdr:y>0.43321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72408" y="146615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6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2022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406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07720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41115"/>
              </p:ext>
            </p:extLst>
          </p:nvPr>
        </p:nvGraphicFramePr>
        <p:xfrm>
          <a:off x="539552" y="836712"/>
          <a:ext cx="8280919" cy="5641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4651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7347"/>
              </p:ext>
            </p:extLst>
          </p:nvPr>
        </p:nvGraphicFramePr>
        <p:xfrm>
          <a:off x="611560" y="836712"/>
          <a:ext cx="8208911" cy="3921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0379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8876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55544"/>
              </p:ext>
            </p:extLst>
          </p:nvPr>
        </p:nvGraphicFramePr>
        <p:xfrm>
          <a:off x="431540" y="332656"/>
          <a:ext cx="8280919" cy="541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2940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542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741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47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97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объектов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48428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Соответствие внешнего вида ограждений региональным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3370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и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4630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9184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единиц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3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06906"/>
              </p:ext>
            </p:extLst>
          </p:nvPr>
        </p:nvGraphicFramePr>
        <p:xfrm>
          <a:off x="431540" y="332656"/>
          <a:ext cx="8280919" cy="6083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2607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25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41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72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24553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119,00</a:t>
                      </a:r>
                    </a:p>
                  </a:txBody>
                  <a:tcPr marL="9525" marR="9525" marT="9525" marB="0" anchor="ctr"/>
                </a:tc>
              </a:tr>
              <a:tr h="3403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2289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7857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7297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систем наружного освещения, в отношении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74079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424815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93788"/>
              </p:ext>
            </p:extLst>
          </p:nvPr>
        </p:nvGraphicFramePr>
        <p:xfrm>
          <a:off x="539552" y="836712"/>
          <a:ext cx="8280919" cy="2716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3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59012"/>
              </p:ext>
            </p:extLst>
          </p:nvPr>
        </p:nvGraphicFramePr>
        <p:xfrm>
          <a:off x="539552" y="836712"/>
          <a:ext cx="8280919" cy="3147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646884"/>
                <a:gridCol w="1298352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432021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679128"/>
              </p:ext>
            </p:extLst>
          </p:nvPr>
        </p:nvGraphicFramePr>
        <p:xfrm>
          <a:off x="539552" y="836712"/>
          <a:ext cx="8280919" cy="5269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22 966 984,00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57158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1"/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901611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2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2024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2019-2020 </a:t>
            </a:r>
            <a:r>
              <a:rPr lang="ru-RU" sz="1400" dirty="0" smtClean="0">
                <a:latin typeface="Georgia" panose="02040502050405020303" pitchFamily="18" charset="0"/>
              </a:rPr>
              <a:t>годов и ожидаемым исполнением 2021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56333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047"/>
              </p:ext>
            </p:extLst>
          </p:nvPr>
        </p:nvGraphicFramePr>
        <p:xfrm>
          <a:off x="539552" y="836712"/>
          <a:ext cx="8280919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68347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84864"/>
              </p:ext>
            </p:extLst>
          </p:nvPr>
        </p:nvGraphicFramePr>
        <p:xfrm>
          <a:off x="539552" y="836712"/>
          <a:ext cx="828091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3903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обращений по вопросу защиты прав потребителей от общего количества поступивших обращений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572282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94547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1077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667952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4442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-0,026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r>
              <a:rPr lang="en-US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357603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18212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37615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133116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330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149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11,57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64,76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926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338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2693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593849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11,06/72,96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15,1/83,778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429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93036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329931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38052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44878655"/>
              </p:ext>
            </p:extLst>
          </p:nvPr>
        </p:nvGraphicFramePr>
        <p:xfrm>
          <a:off x="611561" y="1556792"/>
          <a:ext cx="8280919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2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5945"/>
                <a:gridCol w="11059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59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69365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1 152,3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1 621,8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1 791,3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1 960,8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131,2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0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1 052,8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1 185,6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1 334,8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277,6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507,3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1 754,6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2 544,1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38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39,5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</a:t>
                      </a:r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92731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4232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8590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69992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Процент проникновения ЕСИА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6279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26374"/>
              </p:ext>
            </p:extLst>
          </p:nvPr>
        </p:nvGraphicFramePr>
        <p:xfrm>
          <a:off x="539552" y="836712"/>
          <a:ext cx="8280919" cy="4096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80410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0447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18109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13476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2809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44190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77033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15961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88504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33,30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1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2020-2024 гг.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067550"/>
              </p:ext>
            </p:extLst>
          </p:nvPr>
        </p:nvGraphicFramePr>
        <p:xfrm>
          <a:off x="107504" y="98072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36296" y="2767913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10 521,8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29015" y="345798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10 799,3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0202" y="417056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9 192,0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060085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66,26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81,90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0304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067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26241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951121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54543"/>
              </p:ext>
            </p:extLst>
          </p:nvPr>
        </p:nvGraphicFramePr>
        <p:xfrm>
          <a:off x="539552" y="836712"/>
          <a:ext cx="8280919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8436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64721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57913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3550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56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31.03.2021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г.о. Домодедово МО от  29.10.2021 № 171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37762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27.01.2021 №  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66266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01.02.2021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02.02.2021 №  11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88588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адресной материальной помощи к 76-ой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2 808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1 616,0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30708"/>
              </p:ext>
            </p:extLst>
          </p:nvPr>
        </p:nvGraphicFramePr>
        <p:xfrm>
          <a:off x="1043608" y="941383"/>
          <a:ext cx="7488832" cy="2543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709602"/>
              </p:ext>
            </p:extLst>
          </p:nvPr>
        </p:nvGraphicFramePr>
        <p:xfrm>
          <a:off x="1043608" y="3573016"/>
          <a:ext cx="75608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31840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2022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259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71700" y="2402886"/>
            <a:ext cx="1086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58595" y="2402887"/>
            <a:ext cx="831564" cy="275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800636" y="2348880"/>
            <a:ext cx="1459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52872" y="2348880"/>
            <a:ext cx="647765" cy="191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15275" y="5229200"/>
            <a:ext cx="1012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528195" y="4841813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372200" y="47251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16569" y="4725144"/>
            <a:ext cx="655631" cy="26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61185"/>
              </p:ext>
            </p:extLst>
          </p:nvPr>
        </p:nvGraphicFramePr>
        <p:xfrm>
          <a:off x="539552" y="836712"/>
          <a:ext cx="8136904" cy="39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6 794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Инвалиды всех категорий,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округе Домодедово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8 600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 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от 01.12.2021 №199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«Об оказании адресной материальной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 инвалидам всех категорий,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округе Домодедово»</a:t>
                      </a:r>
                      <a:endParaRPr kumimoji="0" lang="ru-RU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4 300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4 007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93,2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82206"/>
              </p:ext>
            </p:extLst>
          </p:nvPr>
        </p:nvGraphicFramePr>
        <p:xfrm>
          <a:off x="539552" y="836712"/>
          <a:ext cx="8136904" cy="5609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299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3399,50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12993"/>
              </p:ext>
            </p:extLst>
          </p:nvPr>
        </p:nvGraphicFramePr>
        <p:xfrm>
          <a:off x="539552" y="836712"/>
          <a:ext cx="8352930" cy="5628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1 148,14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5 099,42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55767"/>
              </p:ext>
            </p:extLst>
          </p:nvPr>
        </p:nvGraphicFramePr>
        <p:xfrm>
          <a:off x="539552" y="836712"/>
          <a:ext cx="8352929" cy="5742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4 335,7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12 750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11 916,20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93,46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096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9 463,42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39139"/>
              </p:ext>
            </p:extLst>
          </p:nvPr>
        </p:nvGraphicFramePr>
        <p:xfrm>
          <a:off x="251521" y="666915"/>
          <a:ext cx="8640959" cy="5503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7"/>
                <a:gridCol w="648071"/>
                <a:gridCol w="648071"/>
                <a:gridCol w="576064"/>
                <a:gridCol w="504056"/>
                <a:gridCol w="576064"/>
                <a:gridCol w="648071"/>
                <a:gridCol w="576064"/>
                <a:gridCol w="516420"/>
                <a:gridCol w="635711"/>
              </a:tblGrid>
              <a:tr h="241805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38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47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455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394,9</a:t>
                      </a:r>
                    </a:p>
                  </a:txBody>
                  <a:tcPr marL="9525" marR="9525" marT="9525" marB="0" anchor="ctr"/>
                </a:tc>
              </a:tr>
              <a:tr h="378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smtClean="0">
                          <a:effectLst/>
                          <a:latin typeface="Times New Roman" panose="02020603050405020304" pitchFamily="18" charset="0"/>
                        </a:rPr>
                        <a:t>ЖК 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230,0</a:t>
                      </a: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/>
                </a:tc>
              </a:tr>
              <a:tr h="960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помещениями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(приобретение 1 квартиры в 2022 году)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74990"/>
              </p:ext>
            </p:extLst>
          </p:nvPr>
        </p:nvGraphicFramePr>
        <p:xfrm>
          <a:off x="251521" y="666921"/>
          <a:ext cx="8784977" cy="5065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7572"/>
                <a:gridCol w="658873"/>
                <a:gridCol w="658873"/>
                <a:gridCol w="585665"/>
                <a:gridCol w="512457"/>
                <a:gridCol w="585665"/>
                <a:gridCol w="658873"/>
                <a:gridCol w="585665"/>
                <a:gridCol w="525027"/>
                <a:gridCol w="646307"/>
              </a:tblGrid>
              <a:tr h="24179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973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2023 года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73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детского сада на 95 мест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д. Красное</a:t>
                      </a: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42874"/>
              </p:ext>
            </p:extLst>
          </p:nvPr>
        </p:nvGraphicFramePr>
        <p:xfrm>
          <a:off x="251521" y="666920"/>
          <a:ext cx="8712966" cy="542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9970"/>
                <a:gridCol w="653472"/>
                <a:gridCol w="653472"/>
                <a:gridCol w="580864"/>
                <a:gridCol w="508256"/>
                <a:gridCol w="580864"/>
                <a:gridCol w="653472"/>
                <a:gridCol w="580864"/>
                <a:gridCol w="520723"/>
                <a:gridCol w="641009"/>
              </a:tblGrid>
              <a:tr h="27866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4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5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56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71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</a:t>
                      </a:r>
                      <a:r>
                        <a:rPr lang="ru-RU" sz="900" b="0" i="0" u="none" strike="noStrike" baseline="0" smtClean="0">
                          <a:effectLst/>
                          <a:latin typeface="Times New Roman" panose="02020603050405020304" pitchFamily="18" charset="0"/>
                        </a:rPr>
                        <a:t>человек централизованной 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ул.1-ая Коммунистическая </a:t>
                      </a:r>
                    </a:p>
                    <a:p>
                      <a:pPr algn="ctr" fontAlgn="ctr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9719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</a:t>
                      </a:r>
                    </a:p>
                    <a:p>
                      <a:pPr algn="ctr" fontAlgn="b"/>
                      <a:endParaRPr kumimoji="0" lang="ru-RU" sz="9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66967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792-42-34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dmdd_finuprv@mosreg.ru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4491201"/>
              </p:ext>
            </p:extLst>
          </p:nvPr>
        </p:nvGraphicFramePr>
        <p:xfrm>
          <a:off x="251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0748840"/>
              </p:ext>
            </p:extLst>
          </p:nvPr>
        </p:nvGraphicFramePr>
        <p:xfrm>
          <a:off x="395536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3734172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2022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412776"/>
            <a:ext cx="972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99892" y="1412776"/>
            <a:ext cx="324036" cy="504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02484"/>
              </p:ext>
            </p:extLst>
          </p:nvPr>
        </p:nvGraphicFramePr>
        <p:xfrm>
          <a:off x="494546" y="1196752"/>
          <a:ext cx="803789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547" y="332656"/>
            <a:ext cx="7830870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262001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322079"/>
              </p:ext>
            </p:extLst>
          </p:nvPr>
        </p:nvGraphicFramePr>
        <p:xfrm>
          <a:off x="413538" y="1124744"/>
          <a:ext cx="826291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2020-2024 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0529364"/>
              </p:ext>
            </p:extLst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717,6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5 782,2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6 030,8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768,0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878,0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1 680,3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1 148,3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6448405"/>
              </p:ext>
            </p:extLst>
          </p:nvPr>
        </p:nvGraphicFramePr>
        <p:xfrm>
          <a:off x="297868" y="683396"/>
          <a:ext cx="8568952" cy="532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552,9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452,9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земельные участки, государственная  собственность на которые не 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375985"/>
              </p:ext>
            </p:extLst>
          </p:nvPr>
        </p:nvGraphicFramePr>
        <p:xfrm>
          <a:off x="297868" y="683396"/>
          <a:ext cx="8568952" cy="501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находящегося в оперативном управлении органов гос. власти, органов местного самоуправления, государственных внебюджетных фондов и созданных ими учреждений (за исключением имущества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3829161"/>
              </p:ext>
            </p:extLst>
          </p:nvPr>
        </p:nvGraphicFramePr>
        <p:xfrm>
          <a:off x="297868" y="683396"/>
          <a:ext cx="8568952" cy="590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/>
                </a:tc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84763615"/>
              </p:ext>
            </p:extLst>
          </p:nvPr>
        </p:nvGraphicFramePr>
        <p:xfrm>
          <a:off x="297868" y="683396"/>
          <a:ext cx="8568952" cy="557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152128"/>
                <a:gridCol w="1296144"/>
                <a:gridCol w="1152128"/>
                <a:gridCol w="1440160"/>
                <a:gridCol w="1296144"/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3 788,8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3 812,7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3 809,2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766,6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3 078,7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2 965,4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038,3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059,1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9 192,0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799,3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521,8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380621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48190"/>
              </p:ext>
            </p:extLst>
          </p:nvPr>
        </p:nvGraphicFramePr>
        <p:xfrm>
          <a:off x="179512" y="620688"/>
          <a:ext cx="8640960" cy="5926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780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41653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51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20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9264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3539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085397">
                <a:tc gridSpan="3">
                  <a:txBody>
                    <a:bodyPr/>
                    <a:lstStyle/>
                    <a:p>
                      <a:pPr algn="ctr" fontAlgn="ctr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Решением</a:t>
                      </a:r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Совета депутатов не предусмотрены льготы по налогу на имущество физических лиц на территории г.о. Домодедово. </a:t>
                      </a:r>
                    </a:p>
                    <a:p>
                      <a:pPr algn="ctr" fontAlgn="ctr"/>
                      <a:r>
                        <a:rPr kumimoji="0" lang="ru-RU" sz="10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Льготы установлены Налоговым Кодексом Российской Федерации (ст. 407)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135787"/>
              </p:ext>
            </p:extLst>
          </p:nvPr>
        </p:nvGraphicFramePr>
        <p:xfrm>
          <a:off x="539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2907600" y="332656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2022 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45586" y="4341559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303748" y="4341559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2022-2024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 основе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5057363"/>
              </p:ext>
            </p:extLst>
          </p:nvPr>
        </p:nvGraphicFramePr>
        <p:xfrm>
          <a:off x="323528" y="3352494"/>
          <a:ext cx="8311611" cy="3244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995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1 378,5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43,3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3947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989,0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2972481"/>
              </p:ext>
            </p:extLst>
          </p:nvPr>
        </p:nvGraphicFramePr>
        <p:xfrm>
          <a:off x="772171" y="625451"/>
          <a:ext cx="5888061" cy="258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076056" y="162880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27984" y="1412776"/>
            <a:ext cx="6480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6125352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908720"/>
            <a:ext cx="5688160" cy="30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8997167"/>
              </p:ext>
            </p:extLst>
          </p:nvPr>
        </p:nvGraphicFramePr>
        <p:xfrm>
          <a:off x="539552" y="4077072"/>
          <a:ext cx="8239205" cy="258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13994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Лесное хозяйство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55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195065"/>
              </p:ext>
            </p:extLst>
          </p:nvPr>
        </p:nvGraphicFramePr>
        <p:xfrm>
          <a:off x="827584" y="594693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032062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1 371,8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4118845"/>
              </p:ext>
            </p:extLst>
          </p:nvPr>
        </p:nvGraphicFramePr>
        <p:xfrm>
          <a:off x="683568" y="496690"/>
          <a:ext cx="5472608" cy="2831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8111737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764699"/>
            <a:ext cx="4690093" cy="2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1631960"/>
              </p:ext>
            </p:extLst>
          </p:nvPr>
        </p:nvGraphicFramePr>
        <p:xfrm>
          <a:off x="467544" y="3645024"/>
          <a:ext cx="8439348" cy="2607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5 233,3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5 160,8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3 474,7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3521773" y="2060848"/>
            <a:ext cx="115614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5 233,3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3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3871210"/>
              </p:ext>
            </p:extLst>
          </p:nvPr>
        </p:nvGraphicFramePr>
        <p:xfrm>
          <a:off x="1432471" y="423047"/>
          <a:ext cx="5334744" cy="328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3131840" y="11247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3851920" y="1124744"/>
            <a:ext cx="360040" cy="309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2101731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131840" y="2296576"/>
            <a:ext cx="11519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863,7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708182"/>
              </p:ext>
            </p:extLst>
          </p:nvPr>
        </p:nvGraphicFramePr>
        <p:xfrm>
          <a:off x="1331633" y="332656"/>
          <a:ext cx="475233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7531156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923928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270,0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425921"/>
              </p:ext>
            </p:extLst>
          </p:nvPr>
        </p:nvGraphicFramePr>
        <p:xfrm>
          <a:off x="1979712" y="548680"/>
          <a:ext cx="489654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7608696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774755"/>
              </p:ext>
            </p:extLst>
          </p:nvPr>
        </p:nvGraphicFramePr>
        <p:xfrm>
          <a:off x="1259632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3792124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916009"/>
              </p:ext>
            </p:extLst>
          </p:nvPr>
        </p:nvGraphicFramePr>
        <p:xfrm>
          <a:off x="2195736" y="692695"/>
          <a:ext cx="5040560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138269"/>
              </p:ext>
            </p:extLst>
          </p:nvPr>
        </p:nvGraphicFramePr>
        <p:xfrm>
          <a:off x="1043608" y="1196752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7625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                                        Численность постоянного населения             (тыс. чел.)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9931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6770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731980"/>
              </p:ext>
            </p:extLst>
          </p:nvPr>
        </p:nvGraphicFramePr>
        <p:xfrm>
          <a:off x="467544" y="758825"/>
          <a:ext cx="8352928" cy="562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97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6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Муниципальная программа "Здравоохранение"</a:t>
                      </a: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4 243,3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4 211,6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4 242,2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993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1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6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0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1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на территории городского округа Домодедово на 2018-2022г.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99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2020-2024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359352"/>
              </p:ext>
            </p:extLst>
          </p:nvPr>
        </p:nvGraphicFramePr>
        <p:xfrm>
          <a:off x="467544" y="764704"/>
          <a:ext cx="8352928" cy="57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1962436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10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плановое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0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89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646,8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841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4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3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69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27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66125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463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5861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05512"/>
              </p:ext>
            </p:extLst>
          </p:nvPr>
        </p:nvGraphicFramePr>
        <p:xfrm>
          <a:off x="539552" y="3789040"/>
          <a:ext cx="8424935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301"/>
                <a:gridCol w="989532"/>
                <a:gridCol w="985558"/>
                <a:gridCol w="989532"/>
                <a:gridCol w="989532"/>
                <a:gridCol w="846467"/>
                <a:gridCol w="763013"/>
              </a:tblGrid>
              <a:tr h="10801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Жилье – медикам, первичного звена и узкого профиля, обеспеченных жильем, из числа привлеченных и нуждающихся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89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606050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0813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74647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36 626,00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41 080,00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564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296015"/>
              </p:ext>
            </p:extLst>
          </p:nvPr>
        </p:nvGraphicFramePr>
        <p:xfrm>
          <a:off x="539552" y="836712"/>
          <a:ext cx="8424936" cy="552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3721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80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286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664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4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64078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331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</a:tr>
              <a:tr h="59482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30859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</a:tr>
              <a:tr h="542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294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70427"/>
              </p:ext>
            </p:extLst>
          </p:nvPr>
        </p:nvGraphicFramePr>
        <p:xfrm>
          <a:off x="539552" y="836712"/>
          <a:ext cx="8424936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Увеличение 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 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14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815505"/>
              </p:ext>
            </p:extLst>
          </p:nvPr>
        </p:nvGraphicFramePr>
        <p:xfrm>
          <a:off x="539552" y="836712"/>
          <a:ext cx="8424936" cy="2828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5 до 18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лет,охваченных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</a:tr>
              <a:tr h="3806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25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86622"/>
              </p:ext>
            </p:extLst>
          </p:nvPr>
        </p:nvGraphicFramePr>
        <p:xfrm>
          <a:off x="827584" y="1124744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344816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851125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33302"/>
              </p:ext>
            </p:extLst>
          </p:nvPr>
        </p:nvGraphicFramePr>
        <p:xfrm>
          <a:off x="539552" y="836712"/>
          <a:ext cx="8424936" cy="5711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345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20333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66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3227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653,55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641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36522"/>
              </p:ext>
            </p:extLst>
          </p:nvPr>
        </p:nvGraphicFramePr>
        <p:xfrm>
          <a:off x="539552" y="836712"/>
          <a:ext cx="8424936" cy="5291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309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19775"/>
              </p:ext>
            </p:extLst>
          </p:nvPr>
        </p:nvGraphicFramePr>
        <p:xfrm>
          <a:off x="539552" y="836712"/>
          <a:ext cx="8424936" cy="570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235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2021 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190576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101,49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6151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67655"/>
              </p:ext>
            </p:extLst>
          </p:nvPr>
        </p:nvGraphicFramePr>
        <p:xfrm>
          <a:off x="467544" y="836712"/>
          <a:ext cx="8496944" cy="5095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3307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 anchor="ctr"/>
                </a:tc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482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35872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31,10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764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914640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000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07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11970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1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392682"/>
              </p:ext>
            </p:extLst>
          </p:nvPr>
        </p:nvGraphicFramePr>
        <p:xfrm>
          <a:off x="1043608" y="1268760"/>
          <a:ext cx="74168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026543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48442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345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6503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937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26062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15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69093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45283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15,00</a:t>
                      </a:r>
                    </a:p>
                  </a:txBody>
                  <a:tcPr marL="9525" marR="9525" marT="9525" marB="0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7863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44810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6487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49423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96409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814328"/>
              </p:ext>
            </p:extLst>
          </p:nvPr>
        </p:nvGraphicFramePr>
        <p:xfrm>
          <a:off x="899591" y="1124744"/>
          <a:ext cx="756083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1066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13512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0591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71887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461579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18383"/>
              </p:ext>
            </p:extLst>
          </p:nvPr>
        </p:nvGraphicFramePr>
        <p:xfrm>
          <a:off x="539552" y="836712"/>
          <a:ext cx="8424936" cy="57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15886"/>
              </p:ext>
            </p:extLst>
          </p:nvPr>
        </p:nvGraphicFramePr>
        <p:xfrm>
          <a:off x="539552" y="836712"/>
          <a:ext cx="8424936" cy="5897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6128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374157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5217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5 747,70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3019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27310"/>
              </p:ext>
            </p:extLst>
          </p:nvPr>
        </p:nvGraphicFramePr>
        <p:xfrm>
          <a:off x="539552" y="836712"/>
          <a:ext cx="8424936" cy="290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23338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7194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3235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30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92598"/>
              </p:ext>
            </p:extLst>
          </p:nvPr>
        </p:nvGraphicFramePr>
        <p:xfrm>
          <a:off x="539552" y="836712"/>
          <a:ext cx="8424936" cy="5304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0413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57131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6636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95134"/>
              </p:ext>
            </p:extLst>
          </p:nvPr>
        </p:nvGraphicFramePr>
        <p:xfrm>
          <a:off x="539552" y="836712"/>
          <a:ext cx="8424936" cy="239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432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98304"/>
              </p:ext>
            </p:extLst>
          </p:nvPr>
        </p:nvGraphicFramePr>
        <p:xfrm>
          <a:off x="539552" y="836712"/>
          <a:ext cx="8424936" cy="485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17916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1194"/>
              </p:ext>
            </p:extLst>
          </p:nvPr>
        </p:nvGraphicFramePr>
        <p:xfrm>
          <a:off x="539552" y="836712"/>
          <a:ext cx="8424936" cy="4940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54607"/>
              </p:ext>
            </p:extLst>
          </p:nvPr>
        </p:nvGraphicFramePr>
        <p:xfrm>
          <a:off x="539552" y="836712"/>
          <a:ext cx="8424936" cy="4912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12680"/>
              </p:ext>
            </p:extLst>
          </p:nvPr>
        </p:nvGraphicFramePr>
        <p:xfrm>
          <a:off x="539552" y="836712"/>
          <a:ext cx="8424936" cy="3773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47717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5183"/>
              </p:ext>
            </p:extLst>
          </p:nvPr>
        </p:nvGraphicFramePr>
        <p:xfrm>
          <a:off x="539552" y="836712"/>
          <a:ext cx="8424936" cy="3559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 безопасности людей на водных объектах, расположенных на территории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3276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32537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6715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58760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факт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средств, для целей гражданской обороны на территории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68031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511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424472"/>
              </p:ext>
            </p:extLst>
          </p:nvPr>
        </p:nvGraphicFramePr>
        <p:xfrm>
          <a:off x="539552" y="836712"/>
          <a:ext cx="8280919" cy="4671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276,00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 Решаем проблемы дольщиков. Сопровождение проблемных объектов до восстановления прав пострадавших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539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06481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3783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503232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666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19764</TotalTime>
  <Words>19400</Words>
  <Application>Microsoft Office PowerPoint</Application>
  <PresentationFormat>Экран (4:3)</PresentationFormat>
  <Paragraphs>6054</Paragraphs>
  <Slides>157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157</vt:i4>
      </vt:variant>
    </vt:vector>
  </HeadingPairs>
  <TitlesOfParts>
    <vt:vector size="170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2022 год и плановый период 2023 и 2024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2022 год и плановый период 2023 и 2024 гг. в сравнении с фактическим исполнением 2019-2020 годов и ожидаемым исполнением 2021 года                                                                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</vt:lpstr>
      <vt:lpstr>Динамика доходов 2020-2024 гг.                                                                                            млн. руб.</vt:lpstr>
      <vt:lpstr>Презентация PowerPoint</vt:lpstr>
      <vt:lpstr>Структура налоговых доходов 2022 года, млн.руб.</vt:lpstr>
      <vt:lpstr>Структура неналоговых доходов 2022 года, млн.руб.</vt:lpstr>
      <vt:lpstr>Изменение структуры налоговых и неналоговых доходов городского округа Домодедово за 2020-2024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2020-2024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2020-2024 годах по программам</vt:lpstr>
      <vt:lpstr>Расходы бюджета городского округа в 2020-2024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3141</cp:revision>
  <cp:lastPrinted>2021-12-23T12:04:14Z</cp:lastPrinted>
  <dcterms:created xsi:type="dcterms:W3CDTF">2015-09-30T07:48:07Z</dcterms:created>
  <dcterms:modified xsi:type="dcterms:W3CDTF">2022-02-01T07:27:53Z</dcterms:modified>
</cp:coreProperties>
</file>