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5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6.xml" ContentType="application/vnd.openxmlformats-officedocument.drawingml.chart+xml"/>
  <Override PartName="/ppt/drawings/drawing7.xml" ContentType="application/vnd.openxmlformats-officedocument.drawingml.chartshapes+xml"/>
  <Override PartName="/ppt/charts/chart17.xml" ContentType="application/vnd.openxmlformats-officedocument.drawingml.chart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drawings/drawing9.xml" ContentType="application/vnd.openxmlformats-officedocument.drawingml.chartshapes+xml"/>
  <Override PartName="/ppt/charts/chart19.xml" ContentType="application/vnd.openxmlformats-officedocument.drawingml.chart+xml"/>
  <Override PartName="/ppt/drawings/drawing10.xml" ContentType="application/vnd.openxmlformats-officedocument.drawingml.chartshapes+xml"/>
  <Override PartName="/ppt/charts/chart20.xml" ContentType="application/vnd.openxmlformats-officedocument.drawingml.chart+xml"/>
  <Override PartName="/ppt/drawings/drawing11.xml" ContentType="application/vnd.openxmlformats-officedocument.drawingml.chartshapes+xml"/>
  <Override PartName="/ppt/charts/chart21.xml" ContentType="application/vnd.openxmlformats-officedocument.drawingml.chart+xml"/>
  <Override PartName="/ppt/drawings/drawing12.xml" ContentType="application/vnd.openxmlformats-officedocument.drawingml.chartshapes+xml"/>
  <Override PartName="/ppt/charts/chart22.xml" ContentType="application/vnd.openxmlformats-officedocument.drawingml.chart+xml"/>
  <Override PartName="/ppt/drawings/drawing13.xml" ContentType="application/vnd.openxmlformats-officedocument.drawingml.chartshapes+xml"/>
  <Override PartName="/ppt/charts/chart23.xml" ContentType="application/vnd.openxmlformats-officedocument.drawingml.chart+xml"/>
  <Override PartName="/ppt/drawings/drawing14.xml" ContentType="application/vnd.openxmlformats-officedocument.drawingml.chartshapes+xml"/>
  <Override PartName="/ppt/charts/chart24.xml" ContentType="application/vnd.openxmlformats-officedocument.drawingml.chart+xml"/>
  <Override PartName="/ppt/drawings/drawing15.xml" ContentType="application/vnd.openxmlformats-officedocument.drawingml.chartshapes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drawings/drawing16.xml" ContentType="application/vnd.openxmlformats-officedocument.drawingml.chartshapes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7"/>
  </p:notesMasterIdLst>
  <p:sldIdLst>
    <p:sldId id="256" r:id="rId2"/>
    <p:sldId id="337" r:id="rId3"/>
    <p:sldId id="355" r:id="rId4"/>
    <p:sldId id="336" r:id="rId5"/>
    <p:sldId id="632" r:id="rId6"/>
    <p:sldId id="633" r:id="rId7"/>
    <p:sldId id="634" r:id="rId8"/>
    <p:sldId id="635" r:id="rId9"/>
    <p:sldId id="335" r:id="rId10"/>
    <p:sldId id="338" r:id="rId11"/>
    <p:sldId id="341" r:id="rId12"/>
    <p:sldId id="631" r:id="rId13"/>
    <p:sldId id="432" r:id="rId14"/>
    <p:sldId id="423" r:id="rId15"/>
    <p:sldId id="323" r:id="rId16"/>
    <p:sldId id="543" r:id="rId17"/>
    <p:sldId id="544" r:id="rId18"/>
    <p:sldId id="545" r:id="rId19"/>
    <p:sldId id="546" r:id="rId20"/>
    <p:sldId id="522" r:id="rId21"/>
    <p:sldId id="547" r:id="rId22"/>
    <p:sldId id="553" r:id="rId23"/>
    <p:sldId id="636" r:id="rId24"/>
    <p:sldId id="637" r:id="rId25"/>
    <p:sldId id="638" r:id="rId26"/>
    <p:sldId id="639" r:id="rId27"/>
    <p:sldId id="640" r:id="rId28"/>
    <p:sldId id="641" r:id="rId29"/>
    <p:sldId id="642" r:id="rId30"/>
    <p:sldId id="643" r:id="rId31"/>
    <p:sldId id="644" r:id="rId32"/>
    <p:sldId id="645" r:id="rId33"/>
    <p:sldId id="347" r:id="rId34"/>
    <p:sldId id="348" r:id="rId35"/>
    <p:sldId id="646" r:id="rId36"/>
    <p:sldId id="354" r:id="rId37"/>
    <p:sldId id="548" r:id="rId38"/>
    <p:sldId id="558" r:id="rId39"/>
    <p:sldId id="559" r:id="rId40"/>
    <p:sldId id="560" r:id="rId41"/>
    <p:sldId id="561" r:id="rId42"/>
    <p:sldId id="562" r:id="rId43"/>
    <p:sldId id="563" r:id="rId44"/>
    <p:sldId id="564" r:id="rId45"/>
    <p:sldId id="565" r:id="rId46"/>
    <p:sldId id="566" r:id="rId47"/>
    <p:sldId id="567" r:id="rId48"/>
    <p:sldId id="570" r:id="rId49"/>
    <p:sldId id="568" r:id="rId50"/>
    <p:sldId id="569" r:id="rId51"/>
    <p:sldId id="647" r:id="rId52"/>
    <p:sldId id="648" r:id="rId53"/>
    <p:sldId id="649" r:id="rId54"/>
    <p:sldId id="650" r:id="rId55"/>
    <p:sldId id="651" r:id="rId56"/>
    <p:sldId id="652" r:id="rId57"/>
    <p:sldId id="653" r:id="rId58"/>
    <p:sldId id="654" r:id="rId59"/>
    <p:sldId id="655" r:id="rId60"/>
    <p:sldId id="656" r:id="rId61"/>
    <p:sldId id="657" r:id="rId62"/>
    <p:sldId id="658" r:id="rId63"/>
    <p:sldId id="659" r:id="rId64"/>
    <p:sldId id="660" r:id="rId65"/>
    <p:sldId id="661" r:id="rId66"/>
    <p:sldId id="662" r:id="rId67"/>
    <p:sldId id="663" r:id="rId68"/>
    <p:sldId id="664" r:id="rId69"/>
    <p:sldId id="665" r:id="rId70"/>
    <p:sldId id="666" r:id="rId71"/>
    <p:sldId id="667" r:id="rId72"/>
    <p:sldId id="668" r:id="rId73"/>
    <p:sldId id="669" r:id="rId74"/>
    <p:sldId id="670" r:id="rId75"/>
    <p:sldId id="671" r:id="rId76"/>
    <p:sldId id="672" r:id="rId77"/>
    <p:sldId id="673" r:id="rId78"/>
    <p:sldId id="674" r:id="rId79"/>
    <p:sldId id="675" r:id="rId80"/>
    <p:sldId id="676" r:id="rId81"/>
    <p:sldId id="677" r:id="rId82"/>
    <p:sldId id="678" r:id="rId83"/>
    <p:sldId id="679" r:id="rId84"/>
    <p:sldId id="680" r:id="rId85"/>
    <p:sldId id="681" r:id="rId86"/>
    <p:sldId id="682" r:id="rId87"/>
    <p:sldId id="683" r:id="rId88"/>
    <p:sldId id="684" r:id="rId89"/>
    <p:sldId id="685" r:id="rId90"/>
    <p:sldId id="686" r:id="rId91"/>
    <p:sldId id="687" r:id="rId92"/>
    <p:sldId id="688" r:id="rId93"/>
    <p:sldId id="689" r:id="rId94"/>
    <p:sldId id="690" r:id="rId95"/>
    <p:sldId id="691" r:id="rId96"/>
    <p:sldId id="692" r:id="rId97"/>
    <p:sldId id="693" r:id="rId98"/>
    <p:sldId id="694" r:id="rId99"/>
    <p:sldId id="695" r:id="rId100"/>
    <p:sldId id="696" r:id="rId101"/>
    <p:sldId id="697" r:id="rId102"/>
    <p:sldId id="698" r:id="rId103"/>
    <p:sldId id="699" r:id="rId104"/>
    <p:sldId id="700" r:id="rId105"/>
    <p:sldId id="701" r:id="rId106"/>
    <p:sldId id="702" r:id="rId107"/>
    <p:sldId id="703" r:id="rId108"/>
    <p:sldId id="704" r:id="rId109"/>
    <p:sldId id="705" r:id="rId110"/>
    <p:sldId id="706" r:id="rId111"/>
    <p:sldId id="707" r:id="rId112"/>
    <p:sldId id="708" r:id="rId113"/>
    <p:sldId id="709" r:id="rId114"/>
    <p:sldId id="710" r:id="rId115"/>
    <p:sldId id="711" r:id="rId116"/>
    <p:sldId id="712" r:id="rId117"/>
    <p:sldId id="713" r:id="rId118"/>
    <p:sldId id="714" r:id="rId119"/>
    <p:sldId id="715" r:id="rId120"/>
    <p:sldId id="716" r:id="rId121"/>
    <p:sldId id="717" r:id="rId122"/>
    <p:sldId id="718" r:id="rId123"/>
    <p:sldId id="719" r:id="rId124"/>
    <p:sldId id="720" r:id="rId125"/>
    <p:sldId id="721" r:id="rId126"/>
    <p:sldId id="722" r:id="rId127"/>
    <p:sldId id="723" r:id="rId128"/>
    <p:sldId id="724" r:id="rId129"/>
    <p:sldId id="725" r:id="rId130"/>
    <p:sldId id="726" r:id="rId131"/>
    <p:sldId id="727" r:id="rId132"/>
    <p:sldId id="728" r:id="rId133"/>
    <p:sldId id="729" r:id="rId134"/>
    <p:sldId id="730" r:id="rId135"/>
    <p:sldId id="731" r:id="rId136"/>
    <p:sldId id="732" r:id="rId137"/>
    <p:sldId id="733" r:id="rId138"/>
    <p:sldId id="734" r:id="rId139"/>
    <p:sldId id="735" r:id="rId140"/>
    <p:sldId id="736" r:id="rId141"/>
    <p:sldId id="737" r:id="rId142"/>
    <p:sldId id="738" r:id="rId143"/>
    <p:sldId id="739" r:id="rId144"/>
    <p:sldId id="626" r:id="rId145"/>
    <p:sldId id="627" r:id="rId146"/>
    <p:sldId id="628" r:id="rId147"/>
    <p:sldId id="629" r:id="rId148"/>
    <p:sldId id="630" r:id="rId149"/>
    <p:sldId id="571" r:id="rId150"/>
    <p:sldId id="572" r:id="rId151"/>
    <p:sldId id="430" r:id="rId152"/>
    <p:sldId id="431" r:id="rId153"/>
    <p:sldId id="541" r:id="rId154"/>
    <p:sldId id="542" r:id="rId155"/>
    <p:sldId id="339" r:id="rId156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6" d="100"/>
          <a:sy n="116" d="100"/>
        </p:scale>
        <p:origin x="81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1583821841145878E-3"/>
                  <c:y val="-0.249208210872192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73887432986748E-2"/>
                  <c:y val="-0.239437410994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99223179995251E-3"/>
                  <c:y val="-0.25124986112654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6007099429039474E-3"/>
                  <c:y val="-0.279243173317442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год
 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37.9</c:v>
                </c:pt>
                <c:pt idx="1">
                  <c:v>35.700000000000003</c:v>
                </c:pt>
                <c:pt idx="2">
                  <c:v>38.200000000000003</c:v>
                </c:pt>
                <c:pt idx="3">
                  <c:v>42.8</c:v>
                </c:pt>
                <c:pt idx="4">
                  <c:v>48.9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6488"/>
        <c:axId val="411856880"/>
        <c:axId val="0"/>
      </c:bar3DChart>
      <c:catAx>
        <c:axId val="411856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880"/>
        <c:crossesAt val="0"/>
        <c:auto val="1"/>
        <c:lblAlgn val="ctr"/>
        <c:lblOffset val="100"/>
        <c:tickLblSkip val="1"/>
        <c:noMultiLvlLbl val="0"/>
      </c:catAx>
      <c:valAx>
        <c:axId val="411856880"/>
        <c:scaling>
          <c:orientation val="minMax"/>
          <c:max val="60"/>
          <c:min val="2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575482932451951"/>
          <c:y val="0.22035205964769347"/>
          <c:w val="0.22707123253666259"/>
          <c:h val="0.7796479403523065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315310017636928"/>
                  <c:y val="-1.44193083484551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033-4304-88F9-CDE977EB63C5}"/>
                </c:ex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6876683840684367"/>
                  <c:y val="-0.1252204616153760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033-4304-88F9-CDE977EB63C5}"/>
                </c:ext>
                <c:ext xmlns:c15="http://schemas.microsoft.com/office/drawing/2012/chart" uri="{CE6537A1-D6FC-4f65-9D91-7224C49458BB}">
                  <c15:layout>
                    <c:manualLayout>
                      <c:w val="0.21309897557716392"/>
                      <c:h val="0.3252539776147078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5466</c:v>
                </c:pt>
                <c:pt idx="1">
                  <c:v>884.2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3F1-4BBF-987D-B25A472ACDD2}"/>
                </c:ex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7443402021353505"/>
                  <c:y val="-0.23156308655763394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3F1-4BBF-987D-B25A472ACD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4820746412791742"/>
                  <c:y val="-0.222576867410470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365489779388234"/>
                  <c:y val="-5.36070573589235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8477564696040411"/>
                  <c:y val="0.16483499550278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24205263992509857"/>
                  <c:y val="6.077330829299018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9755218421785662"/>
                  <c:y val="-8.67735273566095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23060622088689017"/>
                  <c:y val="-0.2482925873733327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C3F1-4BBF-987D-B25A472ACDD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физ.лиц</c:v>
                </c:pt>
                <c:pt idx="5">
                  <c:v>Земельный налог юр.л.</c:v>
                </c:pt>
                <c:pt idx="6">
                  <c:v>Земельный налог физ.л.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Лист1!$B$2:$B$9</c:f>
              <c:numCache>
                <c:formatCode>#\ ##0.0</c:formatCode>
                <c:ptCount val="8"/>
                <c:pt idx="0">
                  <c:v>1858</c:v>
                </c:pt>
                <c:pt idx="1">
                  <c:v>115</c:v>
                </c:pt>
                <c:pt idx="2">
                  <c:v>1085</c:v>
                </c:pt>
                <c:pt idx="3">
                  <c:v>110</c:v>
                </c:pt>
                <c:pt idx="4">
                  <c:v>270</c:v>
                </c:pt>
                <c:pt idx="5">
                  <c:v>1650</c:v>
                </c:pt>
                <c:pt idx="6">
                  <c:v>340</c:v>
                </c:pt>
                <c:pt idx="7">
                  <c:v>44.1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0.24732177746533898"/>
                  <c:y val="-0.620032633306784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3F1-4BBF-987D-B25A472ACDD2}"/>
                </c:ext>
                <c:ext xmlns:c15="http://schemas.microsoft.com/office/drawing/2012/chart" uri="{CE6537A1-D6FC-4f65-9D91-7224C49458BB}">
                  <c15:layout>
                    <c:manualLayout>
                      <c:w val="0.13947624114561982"/>
                      <c:h val="0.1473056201893060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6589430676285009"/>
                  <c:y val="0.21720454378308504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3F1-4BBF-987D-B25A472ACD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25984672680047044"/>
                  <c:y val="-4.792307896931592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3F1-4BBF-987D-B25A472ACDD2}"/>
                </c:ext>
                <c:ext xmlns:c15="http://schemas.microsoft.com/office/drawing/2012/chart" uri="{CE6537A1-D6FC-4f65-9D91-7224C49458BB}">
                  <c15:layout>
                    <c:manualLayout>
                      <c:w val="0.14826429726199006"/>
                      <c:h val="0.142337471110408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28189384608606705"/>
                  <c:y val="-0.18116042661926451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33,9%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3F1-4BBF-987D-B25A472ACD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1.942061514237876E-2"/>
                  <c:y val="0.664156447405687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4623521237103912"/>
                  <c:y val="-0.114653536148565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3F1-4BBF-987D-B25A472ACDD2}"/>
                </c:ext>
                <c:ext xmlns:c15="http://schemas.microsoft.com/office/drawing/2012/chart" uri="{CE6537A1-D6FC-4f65-9D91-7224C49458BB}">
                  <c15:layout>
                    <c:manualLayout>
                      <c:w val="0.12196848817564333"/>
                      <c:h val="0.13985339657096005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0.29116199246782565"/>
                  <c:y val="-0.34436552005917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40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40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400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C3F1-4BBF-987D-B25A472ACDD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Аренда земли</c:v>
                </c:pt>
                <c:pt idx="1">
                  <c:v>Аренда помещений</c:v>
                </c:pt>
                <c:pt idx="2">
                  <c:v>Продажа земли</c:v>
                </c:pt>
                <c:pt idx="3">
                  <c:v>Перераспределение земли</c:v>
                </c:pt>
                <c:pt idx="4">
                  <c:v>Продажа помещений</c:v>
                </c:pt>
                <c:pt idx="5">
                  <c:v>Прочее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416</c:v>
                </c:pt>
                <c:pt idx="1">
                  <c:v>60</c:v>
                </c:pt>
                <c:pt idx="2">
                  <c:v>25</c:v>
                </c:pt>
                <c:pt idx="3">
                  <c:v>70</c:v>
                </c:pt>
                <c:pt idx="4">
                  <c:v>205</c:v>
                </c:pt>
                <c:pt idx="5">
                  <c:v>108.2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 formatCode="#,##0.00">
                  <c:v>1563.1</c:v>
                </c:pt>
                <c:pt idx="1">
                  <c:v>1699.2</c:v>
                </c:pt>
                <c:pt idx="2">
                  <c:v>1858</c:v>
                </c:pt>
                <c:pt idx="3">
                  <c:v>2038</c:v>
                </c:pt>
                <c:pt idx="4">
                  <c:v>2218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 formatCode="General">
                  <c:v>109.6</c:v>
                </c:pt>
                <c:pt idx="1">
                  <c:v>553.20000000000005</c:v>
                </c:pt>
                <c:pt idx="2">
                  <c:v>512.70000000000005</c:v>
                </c:pt>
                <c:pt idx="3">
                  <c:v>497.7</c:v>
                </c:pt>
                <c:pt idx="4">
                  <c:v>466.7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 formatCode="General">
                  <c:v>782.2</c:v>
                </c:pt>
                <c:pt idx="1">
                  <c:v>2050</c:v>
                </c:pt>
                <c:pt idx="2">
                  <c:v>2260</c:v>
                </c:pt>
                <c:pt idx="3">
                  <c:v>2330</c:v>
                </c:pt>
                <c:pt idx="4">
                  <c:v>2320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 formatCode="#,##0.00">
                  <c:v>1583.3</c:v>
                </c:pt>
                <c:pt idx="1">
                  <c:v>870</c:v>
                </c:pt>
                <c:pt idx="2">
                  <c:v>1195</c:v>
                </c:pt>
                <c:pt idx="3">
                  <c:v>1425</c:v>
                </c:pt>
                <c:pt idx="4">
                  <c:v>1610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 formatCode="General">
                  <c:v>547.79999999999995</c:v>
                </c:pt>
                <c:pt idx="1">
                  <c:v>418.3</c:v>
                </c:pt>
                <c:pt idx="2">
                  <c:v>300</c:v>
                </c:pt>
                <c:pt idx="3">
                  <c:v>130</c:v>
                </c:pt>
                <c:pt idx="4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 formatCode="General">
                  <c:v>215.5</c:v>
                </c:pt>
                <c:pt idx="1">
                  <c:v>103.2</c:v>
                </c:pt>
                <c:pt idx="2">
                  <c:v>115</c:v>
                </c:pt>
                <c:pt idx="3">
                  <c:v>125.3</c:v>
                </c:pt>
                <c:pt idx="4">
                  <c:v>132.6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2989390378797E-2"/>
                  <c:y val="-9.12745806021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2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4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5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6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 formatCode="General">
                  <c:v>498.1</c:v>
                </c:pt>
                <c:pt idx="1">
                  <c:v>109.2</c:v>
                </c:pt>
                <c:pt idx="2">
                  <c:v>109.5</c:v>
                </c:pt>
                <c:pt idx="3" formatCode="0.0">
                  <c:v>116.1</c:v>
                </c:pt>
                <c:pt idx="4" formatCode="0.0">
                  <c:v>68.3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1376"/>
        <c:axId val="459856472"/>
        <c:axId val="0"/>
      </c:bar3DChart>
      <c:catAx>
        <c:axId val="459851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6472"/>
        <c:crosses val="autoZero"/>
        <c:auto val="1"/>
        <c:lblAlgn val="ctr"/>
        <c:lblOffset val="100"/>
        <c:noMultiLvlLbl val="0"/>
      </c:catAx>
      <c:valAx>
        <c:axId val="4598564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24758</c:v>
                </c:pt>
                <c:pt idx="1">
                  <c:v>26702.1</c:v>
                </c:pt>
                <c:pt idx="2">
                  <c:v>39946.1</c:v>
                </c:pt>
                <c:pt idx="3">
                  <c:v>13269</c:v>
                </c:pt>
                <c:pt idx="4">
                  <c:v>28231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858432"/>
        <c:axId val="459854120"/>
      </c:barChart>
      <c:catAx>
        <c:axId val="4598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4120"/>
        <c:crosses val="autoZero"/>
        <c:auto val="1"/>
        <c:lblAlgn val="ctr"/>
        <c:lblOffset val="100"/>
        <c:noMultiLvlLbl val="0"/>
      </c:catAx>
      <c:valAx>
        <c:axId val="45985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654.1</c:v>
                </c:pt>
                <c:pt idx="1">
                  <c:v>1973.6</c:v>
                </c:pt>
                <c:pt idx="2">
                  <c:v>3034.48</c:v>
                </c:pt>
                <c:pt idx="3">
                  <c:v>1789.29</c:v>
                </c:pt>
                <c:pt idx="4">
                  <c:v>1425.09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2946.2</c:v>
                </c:pt>
                <c:pt idx="1">
                  <c:v>3253</c:v>
                </c:pt>
                <c:pt idx="2">
                  <c:v>3589.9</c:v>
                </c:pt>
                <c:pt idx="3">
                  <c:v>3621.6</c:v>
                </c:pt>
                <c:pt idx="4">
                  <c:v>3583.5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EFC-462B-A098-E39074A69F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0.1</c:v>
                </c:pt>
                <c:pt idx="1">
                  <c:v>25.16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2EFC-462B-A098-E39074A69F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EFC-462B-A098-E39074A69F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131.30000000000001</c:v>
                </c:pt>
                <c:pt idx="1">
                  <c:v>60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2EFC-462B-A098-E39074A69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2944"/>
        <c:axId val="459853728"/>
        <c:axId val="0"/>
      </c:bar3DChart>
      <c:catAx>
        <c:axId val="459852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3728"/>
        <c:crosses val="autoZero"/>
        <c:auto val="1"/>
        <c:lblAlgn val="ctr"/>
        <c:lblOffset val="100"/>
        <c:noMultiLvlLbl val="0"/>
      </c:catAx>
      <c:valAx>
        <c:axId val="45985372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2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E-4"/>
          <c:y val="1.29050701683552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549524711679211"/>
          <c:y val="0.17051614148135588"/>
          <c:w val="0.43555969399485744"/>
          <c:h val="0.6108642061451171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283166392817953"/>
                  <c:y val="0.1550873002414936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3B7-431B-B302-9CF72CD53D88}"/>
                </c:ex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2595406065992668"/>
                  <c:y val="1.54518649974564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3171536008669602"/>
                  <c:y val="-0.136805157614066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9416519509528182"/>
                  <c:y val="-0.1975385410392997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508029809553323"/>
                  <c:y val="-0.28775457697682716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Охрана окружающей среды</a:t>
                    </a:r>
                  </a:p>
                  <a:p>
                    <a:r>
                      <a:rPr lang="ru-RU" baseline="0" dirty="0" smtClean="0"/>
                      <a:t>21,4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0%</a:t>
                    </a:r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30331400799521302"/>
                  <c:y val="-8.235470181675720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2628495712951972"/>
                  <c:y val="-0.1610307188090212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27998070877115017"/>
                  <c:y val="7.57324478566708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6997029065735989"/>
                  <c:y val="0.169916785993423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9.0927762412363541E-2"/>
                  <c:y val="0.195896727848952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9.7677987046273618E-2"/>
                  <c:y val="0.1947647264339049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1640.8</c:v>
                </c:pt>
                <c:pt idx="1">
                  <c:v>102.3</c:v>
                </c:pt>
                <c:pt idx="2">
                  <c:v>931.4</c:v>
                </c:pt>
                <c:pt idx="3">
                  <c:v>1701.6</c:v>
                </c:pt>
                <c:pt idx="4">
                  <c:v>21.4</c:v>
                </c:pt>
                <c:pt idx="5">
                  <c:v>6422.6</c:v>
                </c:pt>
                <c:pt idx="6">
                  <c:v>752.2</c:v>
                </c:pt>
                <c:pt idx="7">
                  <c:v>199.8</c:v>
                </c:pt>
                <c:pt idx="8">
                  <c:v>1605.4</c:v>
                </c:pt>
                <c:pt idx="9">
                  <c:v>62</c:v>
                </c:pt>
                <c:pt idx="10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26"/>
          <c:y val="0.20975015217790396"/>
          <c:w val="0.50028659373616791"/>
          <c:h val="0.738267808265503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9971875105664588"/>
                  <c:y val="8.5313809873573607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Функционирование высшего должностного лица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4,9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0% </a:t>
                    </a:r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1708735261299469"/>
                  <c:y val="-0.20147528553229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887767195610857"/>
                  <c:y val="-0.19734244381009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2129817061670962"/>
                  <c:y val="-0.2069427679642080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200294799934987"/>
                  <c:y val="0.212860938541656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37152103872516579"/>
                  <c:y val="-0.101329232773492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4.9000000000000004</c:v>
                </c:pt>
                <c:pt idx="1">
                  <c:v>13.3</c:v>
                </c:pt>
                <c:pt idx="2">
                  <c:v>512.70000000000005</c:v>
                </c:pt>
                <c:pt idx="3">
                  <c:v>45.7</c:v>
                </c:pt>
                <c:pt idx="4">
                  <c:v>7</c:v>
                </c:pt>
                <c:pt idx="5">
                  <c:v>1057.2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127688022716698"/>
                  <c:y val="-0.215294861417514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3981788761822162"/>
                  <c:y val="-0.138575541871009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655719854305315"/>
                      <c:h val="0.430665441935023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#\ ##0.0_ ;[Red]\-#\ ##0.0\ </c:formatCode>
                <c:ptCount val="2"/>
                <c:pt idx="0">
                  <c:v>37.5</c:v>
                </c:pt>
                <c:pt idx="1">
                  <c:v>64.8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8153620441"/>
                  <c:y val="-0.211292836999159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Сельское хозяйство и рыболовство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4,6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0%</a:t>
                    </a:r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9491186299420857"/>
                  <c:y val="3.7526858717825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4033617496573376"/>
                  <c:y val="-3.86003210045220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34238627218264545"/>
                  <c:y val="-0.180340334525478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2.4850649333040462E-2"/>
                  <c:y val="-0.1912314116398414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4.5999999999999996</c:v>
                </c:pt>
                <c:pt idx="1">
                  <c:v>117.8</c:v>
                </c:pt>
                <c:pt idx="2">
                  <c:v>778.3</c:v>
                </c:pt>
                <c:pt idx="3">
                  <c:v>0</c:v>
                </c:pt>
                <c:pt idx="4">
                  <c:v>20</c:v>
                </c:pt>
                <c:pt idx="5">
                  <c:v>10.7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73900869988806"/>
          <c:y val="9.4004939622093275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9654386692076641E-3"/>
                  <c:y val="-0.17105588695273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53499290677104"/>
                      <c:h val="4.564044166032833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751448022869254E-2"/>
                  <c:y val="-0.210201644261748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0276860263388915E-3"/>
                  <c:y val="-0.28112026014203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1.0497231076888892E-2"/>
                  <c:y val="-0.310305265226940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6399887192021401E-2"/>
                  <c:y val="-0.367008152940271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год 
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75674.600000000006</c:v>
                </c:pt>
                <c:pt idx="1">
                  <c:v>81878</c:v>
                </c:pt>
                <c:pt idx="2">
                  <c:v>88631.3</c:v>
                </c:pt>
                <c:pt idx="3">
                  <c:v>95413.1</c:v>
                </c:pt>
                <c:pt idx="4">
                  <c:v>102287.1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7272"/>
        <c:axId val="411858056"/>
        <c:axId val="0"/>
      </c:bar3DChart>
      <c:catAx>
        <c:axId val="411857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8056"/>
        <c:crosses val="autoZero"/>
        <c:auto val="1"/>
        <c:lblAlgn val="ctr"/>
        <c:lblOffset val="100"/>
        <c:noMultiLvlLbl val="0"/>
      </c:catAx>
      <c:valAx>
        <c:axId val="411858056"/>
        <c:scaling>
          <c:orientation val="minMax"/>
          <c:max val="108000"/>
          <c:min val="6000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7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56602380880238"/>
          <c:y val="0.39677929244655613"/>
          <c:w val="0.26165674352681351"/>
          <c:h val="0.775129108834945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3704471837096872"/>
                  <c:y val="-0.2318257890634817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Жилищное хозяйство</a:t>
                    </a:r>
                    <a:r>
                      <a:rPr lang="ru-RU" b="0" dirty="0"/>
                      <a:t>
43,9 </a:t>
                    </a:r>
                    <a:r>
                      <a:rPr lang="ru-RU" dirty="0"/>
                      <a:t>
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30116573304720529"/>
                  <c:y val="0.2867426417258301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1C6-4F59-9A81-3012AD240F4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3122207407859549"/>
                  <c:y val="-0.456249286580188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200" dirty="0"/>
                      <a:t>Благоустройство</a:t>
                    </a:r>
                    <a:r>
                      <a:rPr lang="ru-RU" dirty="0"/>
                      <a:t>
1 383,0 
81%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17399457572642135"/>
                  <c:y val="-0.197866159225479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вопросы</a:t>
                    </a:r>
                    <a:r>
                      <a:rPr lang="ru-RU" dirty="0"/>
                      <a:t>
147,3 
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  <c:pt idx="3">
                  <c:v>Другие вопросы</c:v>
                </c:pt>
              </c:strCache>
            </c:strRef>
          </c:cat>
          <c:val>
            <c:numRef>
              <c:f>Лист1!$B$2:$B$5</c:f>
              <c:numCache>
                <c:formatCode>#,##0.0_ ;[Red]\-#,##0.0\ </c:formatCode>
                <c:ptCount val="4"/>
                <c:pt idx="0">
                  <c:v>41.9</c:v>
                </c:pt>
                <c:pt idx="1">
                  <c:v>129.4</c:v>
                </c:pt>
                <c:pt idx="2">
                  <c:v>1383</c:v>
                </c:pt>
                <c:pt idx="3">
                  <c:v>147.30000000000001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455581171166785"/>
                  <c:y val="-0.366131572263144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7322193733490746"/>
                  <c:y val="-0.2209689922400541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Другие </a:t>
                    </a:r>
                    <a:r>
                      <a:rPr lang="ru-RU" dirty="0"/>
                      <a:t>вопросы в области охраны окружающей среды
1,2 
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655717417578154"/>
                      <c:h val="0.3403427313521293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Охрана объектов растительного и животного мира  и среды их обитания
</c:v>
                </c:pt>
                <c:pt idx="1">
                  <c:v>Другие вопросы в области охраны окружающей среды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20.100000000000001</c:v>
                </c:pt>
                <c:pt idx="1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340707318184398"/>
                  <c:y val="0.2647400681564273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dirty="0" smtClean="0"/>
                      <a:t>Дошкольное образование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1 647,7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25%</a:t>
                    </a:r>
                    <a:endParaRPr lang="ru-RU" b="0" baseline="0" dirty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0754604169232049"/>
                  <c:y val="-3.08539891362028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297010311660147"/>
                  <c:y val="0.109424071595137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17141754019017261"/>
                  <c:y val="-0.171060829475270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26336062128767"/>
                      <c:h val="0.287905201552209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17713010428186965"/>
                  <c:y val="-0.1931570780404628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
</c:v>
                </c:pt>
                <c:pt idx="1">
                  <c:v>Общее образование
</c:v>
                </c:pt>
                <c:pt idx="2">
                  <c:v>Дополнительное образование детей
</c:v>
                </c:pt>
                <c:pt idx="3">
                  <c:v>Молодежная политика и оздоровление детей
</c:v>
                </c:pt>
                <c:pt idx="4">
                  <c:v>Другие вопросы в области образования
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1647.9</c:v>
                </c:pt>
                <c:pt idx="1">
                  <c:v>4186.2</c:v>
                </c:pt>
                <c:pt idx="2">
                  <c:v>420.7</c:v>
                </c:pt>
                <c:pt idx="3">
                  <c:v>66.3</c:v>
                </c:pt>
                <c:pt idx="4">
                  <c:v>101.5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93321496774"/>
                  <c:y val="-5.04016441928476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5584746349"/>
                      <c:h val="0.4885990480339103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3981789677502299"/>
                  <c:y val="-0.146826403045136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655718022945041"/>
                      <c:h val="0.414163719586768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
</c:v>
                </c:pt>
                <c:pt idx="1">
                  <c:v>Другие вопросы в области культуры,  кинематографии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721.1</c:v>
                </c:pt>
                <c:pt idx="1">
                  <c:v>31.1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5"/>
          <c:y val="0.39677929244655613"/>
          <c:w val="0.47528097015545001"/>
          <c:h val="0.7751291523164102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2243951066562476"/>
                  <c:y val="-0.100529247471320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Пенсионное обеспечение</a:t>
                    </a:r>
                    <a:r>
                      <a:rPr lang="ru-RU" b="0" dirty="0"/>
                      <a:t>
</a:t>
                    </a:r>
                    <a:r>
                      <a:rPr lang="ru-RU" b="1" dirty="0" smtClean="0"/>
                      <a:t>17,0</a:t>
                    </a:r>
                    <a:r>
                      <a:rPr lang="ru-RU" b="0" dirty="0" smtClean="0"/>
                      <a:t>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5586077025300191"/>
                  <c:y val="-2.83947422403862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1C6-4F59-9A81-3012AD240F4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679926212053682"/>
                  <c:y val="-0.234229540592696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
</c:v>
                </c:pt>
                <c:pt idx="1">
                  <c:v>Социальное обеспечение населения
</c:v>
                </c:pt>
                <c:pt idx="2">
                  <c:v>Охрана семьи и детства
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49.2</c:v>
                </c:pt>
                <c:pt idx="2">
                  <c:v>133.69999999999999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01527710708743"/>
          <c:y val="0.16648005537769317"/>
          <c:w val="0.46861742542750134"/>
          <c:h val="0.808933266674073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2.7028080120572937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1 605,4</a:t>
                    </a:r>
                    <a:r>
                      <a:rPr lang="ru-RU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ru-RU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604.79999999999995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45838557620582"/>
                  <c:y val="-0.1788087808734890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7D2-4E09-9D4B-9976DBA28F04}"/>
                </c:ex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4984208103861474"/>
                  <c:y val="-0.133375880033119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7D2-4E09-9D4B-9976DBA28F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14.2</c:v>
                </c:pt>
                <c:pt idx="1">
                  <c:v>47.8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9056.42</c:v>
                </c:pt>
                <c:pt idx="1">
                  <c:v>11713.6</c:v>
                </c:pt>
                <c:pt idx="2">
                  <c:v>13300.5</c:v>
                </c:pt>
                <c:pt idx="3">
                  <c:v>11693.9</c:v>
                </c:pt>
                <c:pt idx="4">
                  <c:v>10991.1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52.08</c:v>
                </c:pt>
                <c:pt idx="1">
                  <c:v>60.93</c:v>
                </c:pt>
                <c:pt idx="2">
                  <c:v>229.08</c:v>
                </c:pt>
                <c:pt idx="3">
                  <c:v>279</c:v>
                </c:pt>
                <c:pt idx="4">
                  <c:v>233.08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7344240"/>
        <c:axId val="460024032"/>
        <c:axId val="0"/>
      </c:bar3DChart>
      <c:catAx>
        <c:axId val="45734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4032"/>
        <c:crosses val="autoZero"/>
        <c:auto val="1"/>
        <c:lblAlgn val="ctr"/>
        <c:lblOffset val="100"/>
        <c:noMultiLvlLbl val="0"/>
      </c:catAx>
      <c:valAx>
        <c:axId val="46002403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7344240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690607192512591E-2"/>
                  <c:y val="-0.410285583022651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198383566874445E-2"/>
                      <c:h val="6.1006427336853269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3.9597811677882606E-3"/>
                  <c:y val="-0.34165397833756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727907255180923E-2"/>
                  <c:y val="-0.388930146195049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508184096049738E-2"/>
                  <c:y val="-0.434594015965439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 год 
прогноз</c:v>
                </c:pt>
                <c:pt idx="4">
                  <c:v>2025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350</c:v>
                </c:pt>
                <c:pt idx="1">
                  <c:v>470</c:v>
                </c:pt>
                <c:pt idx="2">
                  <c:v>377.8</c:v>
                </c:pt>
                <c:pt idx="3">
                  <c:v>422.9</c:v>
                </c:pt>
                <c:pt idx="4">
                  <c:v>490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60016"/>
        <c:axId val="411859232"/>
        <c:axId val="0"/>
      </c:bar3DChart>
      <c:catAx>
        <c:axId val="41186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9232"/>
        <c:crosses val="autoZero"/>
        <c:auto val="1"/>
        <c:lblAlgn val="ctr"/>
        <c:lblOffset val="100"/>
        <c:noMultiLvlLbl val="0"/>
      </c:catAx>
      <c:valAx>
        <c:axId val="411859232"/>
        <c:scaling>
          <c:orientation val="minMax"/>
          <c:max val="6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6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021487694685728E-2"/>
          <c:y val="1.8312281541367197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135701606661E-2"/>
                  <c:y val="-0.28506362540914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7633815506453719E-3"/>
                  <c:y val="-0.30207263295531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2513116599890572E-3"/>
                  <c:y val="-0.315546776853853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568642580539012E-2"/>
                  <c:y val="-0.342495064650936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259289875105008E-3"/>
                  <c:y val="-0.364480015041063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 год 
прогноз</c:v>
                </c:pt>
                <c:pt idx="3">
                  <c:v>2024 год 
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45.87</c:v>
                </c:pt>
                <c:pt idx="1">
                  <c:v>47.83</c:v>
                </c:pt>
                <c:pt idx="2">
                  <c:v>49.2</c:v>
                </c:pt>
                <c:pt idx="3">
                  <c:v>50.68</c:v>
                </c:pt>
                <c:pt idx="4">
                  <c:v>52.31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1208"/>
        <c:axId val="460054736"/>
        <c:axId val="0"/>
      </c:bar3DChart>
      <c:catAx>
        <c:axId val="460051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4736"/>
        <c:crosses val="autoZero"/>
        <c:auto val="1"/>
        <c:lblAlgn val="ctr"/>
        <c:lblOffset val="100"/>
        <c:noMultiLvlLbl val="0"/>
      </c:catAx>
      <c:valAx>
        <c:axId val="460054736"/>
        <c:scaling>
          <c:orientation val="minMax"/>
          <c:max val="60"/>
          <c:min val="3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1208"/>
        <c:crosses val="autoZero"/>
        <c:crossBetween val="between"/>
      </c:valAx>
      <c:spPr>
        <a:ln w="127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130849837995705E-2"/>
          <c:y val="2.0062098363339744E-2"/>
          <c:w val="0.79675193094487073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592579652109098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8160119944021055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\ ##0.0">
                  <c:v>9044.1</c:v>
                </c:pt>
                <c:pt idx="1">
                  <c:v>8598.6</c:v>
                </c:pt>
                <c:pt idx="2" formatCode="#\ ##0.0">
                  <c:v>9052.5</c:v>
                </c:pt>
                <c:pt idx="3" formatCode="#\ ##0.0">
                  <c:v>10948.3</c:v>
                </c:pt>
                <c:pt idx="4" formatCode="#\ ##0.0">
                  <c:v>12979.6</c:v>
                </c:pt>
                <c:pt idx="5" formatCode="#\ ##0.0">
                  <c:v>12072.9</c:v>
                </c:pt>
                <c:pt idx="6" formatCode="#\ ##0.0">
                  <c:v>11924.2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6071982340126348E-2"/>
                  <c:y val="-1.6244540080341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 formatCode="#\ ##0.0">
                  <c:v>9365</c:v>
                </c:pt>
                <c:pt idx="1">
                  <c:v>8139.5</c:v>
                </c:pt>
                <c:pt idx="2" formatCode="#\ ##0.0">
                  <c:v>9108.5</c:v>
                </c:pt>
                <c:pt idx="3" formatCode="#\ ##0.0">
                  <c:v>11774.5</c:v>
                </c:pt>
                <c:pt idx="4" formatCode="#\ ##0.0">
                  <c:v>13529.6</c:v>
                </c:pt>
                <c:pt idx="5" formatCode="#\ ##0.0">
                  <c:v>12172.9</c:v>
                </c:pt>
                <c:pt idx="6" formatCode="#\ ##0.0">
                  <c:v>11724.2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299079503795309E-2"/>
                  <c:y val="2.0886385430858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480336063828168E-2"/>
                  <c:y val="2.320666855729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Лист1!$D$2:$D$8</c:f>
              <c:numCache>
                <c:formatCode>#\ ##0.0</c:formatCode>
                <c:ptCount val="7"/>
                <c:pt idx="0">
                  <c:v>-320.89999999999964</c:v>
                </c:pt>
                <c:pt idx="1">
                  <c:v>459.10000000000036</c:v>
                </c:pt>
                <c:pt idx="2">
                  <c:v>-56</c:v>
                </c:pt>
                <c:pt idx="3">
                  <c:v>-826.20000000000073</c:v>
                </c:pt>
                <c:pt idx="4">
                  <c:v>-550</c:v>
                </c:pt>
                <c:pt idx="5">
                  <c:v>-100</c:v>
                </c:pt>
                <c:pt idx="6">
                  <c:v>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25600"/>
        <c:axId val="460026384"/>
        <c:axId val="0"/>
      </c:bar3DChart>
      <c:catAx>
        <c:axId val="46002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6384"/>
        <c:crossesAt val="0"/>
        <c:auto val="1"/>
        <c:lblAlgn val="ctr"/>
        <c:lblOffset val="100"/>
        <c:noMultiLvlLbl val="0"/>
      </c:catAx>
      <c:valAx>
        <c:axId val="460026384"/>
        <c:scaling>
          <c:orientation val="minMax"/>
          <c:max val="14000"/>
          <c:min val="-65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5600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575732326037845E-2"/>
          <c:y val="2.9344692694963717E-2"/>
          <c:w val="0.80429829515204054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625298529031486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312091186358174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109102853709423E-2"/>
                  <c:y val="-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018625739667476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2122988256590568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 formatCode="General">
                  <c:v>8598.6</c:v>
                </c:pt>
                <c:pt idx="1">
                  <c:v>9052.5</c:v>
                </c:pt>
                <c:pt idx="2">
                  <c:v>10948.3</c:v>
                </c:pt>
                <c:pt idx="3">
                  <c:v>12979.6</c:v>
                </c:pt>
                <c:pt idx="4">
                  <c:v>12072.9</c:v>
                </c:pt>
                <c:pt idx="5">
                  <c:v>11924.2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2036015531115472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306294589208842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8711214994143395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Лист1!$C$2:$C$7</c:f>
              <c:numCache>
                <c:formatCode>#\ ##0.0</c:formatCode>
                <c:ptCount val="6"/>
                <c:pt idx="0" formatCode="General">
                  <c:v>8139.5</c:v>
                </c:pt>
                <c:pt idx="1">
                  <c:v>9108.5</c:v>
                </c:pt>
                <c:pt idx="2">
                  <c:v>11774.5</c:v>
                </c:pt>
                <c:pt idx="3">
                  <c:v>13529.6</c:v>
                </c:pt>
                <c:pt idx="4">
                  <c:v>12172.9</c:v>
                </c:pt>
                <c:pt idx="5">
                  <c:v>11724.2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8975426571440765E-3"/>
                  <c:y val="9.2831425163285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013811563247937E-4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2182190176303263E-2"/>
                  <c:y val="4.1772039948777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408424793501576E-2"/>
                  <c:y val="1.1603973827469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6543661296935948E-4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Лист1!$D$2:$D$7</c:f>
              <c:numCache>
                <c:formatCode>#\ ##0.0</c:formatCode>
                <c:ptCount val="6"/>
                <c:pt idx="0">
                  <c:v>459.10000000000036</c:v>
                </c:pt>
                <c:pt idx="1">
                  <c:v>-56</c:v>
                </c:pt>
                <c:pt idx="2">
                  <c:v>-826.20000000000073</c:v>
                </c:pt>
                <c:pt idx="3">
                  <c:v>-550</c:v>
                </c:pt>
                <c:pt idx="4">
                  <c:v>-100</c:v>
                </c:pt>
                <c:pt idx="5">
                  <c:v>200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024154049108554E-2"/>
                  <c:y val="6.9619457487178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680.3</c:v>
                </c:pt>
                <c:pt idx="1">
                  <c:v>649.9</c:v>
                </c:pt>
                <c:pt idx="2">
                  <c:v>1149.9000000000001</c:v>
                </c:pt>
                <c:pt idx="3">
                  <c:v>1579.9</c:v>
                </c:pt>
                <c:pt idx="4">
                  <c:v>1534</c:v>
                </c:pt>
                <c:pt idx="5">
                  <c:v>1334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3560"/>
        <c:axId val="459851768"/>
        <c:axId val="0"/>
      </c:bar3DChart>
      <c:catAx>
        <c:axId val="460053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768"/>
        <c:crossesAt val="0"/>
        <c:auto val="1"/>
        <c:lblAlgn val="ctr"/>
        <c:lblOffset val="100"/>
        <c:noMultiLvlLbl val="0"/>
      </c:catAx>
      <c:valAx>
        <c:axId val="459851768"/>
        <c:scaling>
          <c:orientation val="minMax"/>
          <c:max val="14000"/>
          <c:min val="-65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3560"/>
        <c:crosses val="autoZero"/>
        <c:crossBetween val="between"/>
        <c:majorUnit val="1000"/>
        <c:minorUnit val="200"/>
      </c:valAx>
    </c:plotArea>
    <c:legend>
      <c:legendPos val="r"/>
      <c:layout>
        <c:manualLayout>
          <c:xMode val="edge"/>
          <c:yMode val="edge"/>
          <c:x val="0.86444089901691834"/>
          <c:y val="0.27648865038387549"/>
          <c:w val="0.12855097652967334"/>
          <c:h val="0.4052510247399411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01.01.2024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01.01.2024</c:v>
                </c:pt>
              </c:strCache>
            </c:strRef>
          </c:tx>
          <c:dLbls>
            <c:dLbl>
              <c:idx val="0"/>
              <c:layout>
                <c:manualLayout>
                  <c:x val="0.23302481287061338"/>
                  <c:y val="2.525452047542599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0"/>
                    </a:pPr>
                    <a:r>
                      <a:rPr lang="ru-RU" b="0" dirty="0"/>
                      <a:t>Муниципальные гарантии
 145,9
9%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B13-49BF-987A-43905EE8ADB0}"/>
                </c:ex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2839506172839505"/>
                  <c:y val="-5.19115052225361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B13-49BF-987A-43905EE8ADB0}"/>
                </c:ex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2530864197530864"/>
                  <c:y val="-0.17397406341458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145.9</c:v>
                </c:pt>
                <c:pt idx="1">
                  <c:v>1324.1</c:v>
                </c:pt>
                <c:pt idx="2">
                  <c:v>109.9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31E-2"/>
          <c:y val="2.855546244064237E-2"/>
          <c:w val="0.85288092989667796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5299.6</c:v>
                </c:pt>
                <c:pt idx="1">
                  <c:v>5803.1</c:v>
                </c:pt>
                <c:pt idx="2">
                  <c:v>6350.2</c:v>
                </c:pt>
                <c:pt idx="3">
                  <c:v>6662.1</c:v>
                </c:pt>
                <c:pt idx="4">
                  <c:v>6915.6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3752.8</c:v>
                </c:pt>
                <c:pt idx="1">
                  <c:v>5145.2</c:v>
                </c:pt>
                <c:pt idx="2">
                  <c:v>6629.4</c:v>
                </c:pt>
                <c:pt idx="3">
                  <c:v>5410.8</c:v>
                </c:pt>
                <c:pt idx="4">
                  <c:v>5008.6000000000004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2552"/>
        <c:axId val="459852160"/>
        <c:axId val="0"/>
      </c:bar3DChart>
      <c:catAx>
        <c:axId val="459852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2160"/>
        <c:crosses val="autoZero"/>
        <c:auto val="1"/>
        <c:lblAlgn val="ctr"/>
        <c:lblOffset val="100"/>
        <c:noMultiLvlLbl val="0"/>
      </c:catAx>
      <c:valAx>
        <c:axId val="459852160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2552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2"/>
          <c:y val="1.4863379405825109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458908946014544"/>
                  <c:y val="-8.6406098777681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7B-470E-B10D-F3C3B6950525}"/>
                </c:ex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3296116136668577"/>
                  <c:y val="-4.38775181280057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67B-470E-B10D-F3C3B6950525}"/>
                </c:ex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6350.2</c:v>
                </c:pt>
                <c:pt idx="1">
                  <c:v>6629.4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0.44548</cdr:y>
    </cdr:from>
    <cdr:to>
      <cdr:x>0.55555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4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1 579,9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0.6925</cdr:x>
      <cdr:y>0.3182</cdr:y>
    </cdr:from>
    <cdr:to>
      <cdr:x>0.78</cdr:x>
      <cdr:y>0.42957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698976" y="1440160"/>
          <a:ext cx="720090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</cdr:x>
      <cdr:y>0.3182</cdr:y>
    </cdr:from>
    <cdr:to>
      <cdr:x>0.94624</cdr:x>
      <cdr:y>0.3182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419056" y="1440160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0.02751</cdr:x>
      <cdr:y>0.57276</cdr:y>
    </cdr:from>
    <cdr:to>
      <cdr:x>0.24625</cdr:x>
      <cdr:y>0.57276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26368" y="2592288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0.24625</cdr:x>
      <cdr:y>0.52503</cdr:y>
    </cdr:from>
    <cdr:to>
      <cdr:x>0.29875</cdr:x>
      <cdr:y>0.5748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26568" y="2376264"/>
          <a:ext cx="432048" cy="2252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0.70125</cdr:x>
      <cdr:y>0.58867</cdr:y>
    </cdr:from>
    <cdr:to>
      <cdr:x>0.80625</cdr:x>
      <cdr:y>0.66822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770984" y="2664296"/>
          <a:ext cx="86409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0.80625</cdr:x>
      <cdr:y>0.66822</cdr:y>
    </cdr:from>
    <cdr:to>
      <cdr:x>0.95499</cdr:x>
      <cdr:y>0.66822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635080" y="3024336"/>
          <a:ext cx="1224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0.20612</cdr:x>
      <cdr:y>0.71923</cdr:y>
    </cdr:from>
    <cdr:to>
      <cdr:x>0.31955</cdr:x>
      <cdr:y>0.87234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68151" y="2434145"/>
          <a:ext cx="752938" cy="5181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0.03254</cdr:x>
      <cdr:y>0.87234</cdr:y>
    </cdr:from>
    <cdr:to>
      <cdr:x>0.20821</cdr:x>
      <cdr:y>0.87234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023" y="2952328"/>
          <a:ext cx="11660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931,4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0.6509</cdr:x>
      <cdr:y>0.12766</cdr:y>
    </cdr:from>
    <cdr:to>
      <cdr:x>0.84617</cdr:x>
      <cdr:y>0.12766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320479" y="432048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0.0217</cdr:x>
      <cdr:y>0.17023</cdr:y>
    </cdr:from>
    <cdr:to>
      <cdr:x>0.27603</cdr:x>
      <cdr:y>0.1768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44015" y="576123"/>
          <a:ext cx="1688175" cy="2223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0.49902</cdr:x>
      <cdr:y>0.12766</cdr:y>
    </cdr:from>
    <cdr:to>
      <cdr:x>0.6509</cdr:x>
      <cdr:y>0.23404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12367" y="432048"/>
          <a:ext cx="100811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0.28206</cdr:x>
      <cdr:y>0.17599</cdr:y>
    </cdr:from>
    <cdr:to>
      <cdr:x>0.46648</cdr:x>
      <cdr:y>0.2766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872207" y="595617"/>
          <a:ext cx="1224163" cy="3405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0.61835</cdr:x>
      <cdr:y>0.31915</cdr:y>
    </cdr:from>
    <cdr:to>
      <cdr:x>0.74873</cdr:x>
      <cdr:y>0.38298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104455" y="1080120"/>
          <a:ext cx="865419" cy="2160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0.74853</cdr:x>
      <cdr:y>0.38298</cdr:y>
    </cdr:from>
    <cdr:to>
      <cdr:x>0.91776</cdr:x>
      <cdr:y>0.38298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968551" y="1296144"/>
          <a:ext cx="11233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0.39054</cdr:x>
      <cdr:y>0.21854</cdr:y>
    </cdr:from>
    <cdr:to>
      <cdr:x>0.53157</cdr:x>
      <cdr:y>0.21854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>
          <a:off x="2592287" y="739633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0.50464</cdr:x>
      <cdr:y>0.17073</cdr:y>
    </cdr:from>
    <cdr:to>
      <cdr:x>0.72816</cdr:x>
      <cdr:y>0.31707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4431403" y="504056"/>
          <a:ext cx="196276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0.72816</cdr:x>
      <cdr:y>0.17073</cdr:y>
    </cdr:from>
    <cdr:to>
      <cdr:x>0.90567</cdr:x>
      <cdr:y>0.17073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6394169" y="504056"/>
          <a:ext cx="15587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0.29545</cdr:x>
      <cdr:y>0.4785</cdr:y>
    </cdr:from>
    <cdr:to>
      <cdr:x>0.58073</cdr:x>
      <cdr:y>0.70129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08312" y="1519626"/>
          <a:ext cx="2711602" cy="7075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1 701,6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0.0492</cdr:x>
      <cdr:y>0.43902</cdr:y>
    </cdr:from>
    <cdr:to>
      <cdr:x>0.22026</cdr:x>
      <cdr:y>0.43902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32048" y="1296144"/>
          <a:ext cx="15021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0.2214</cdr:x>
      <cdr:y>0.43902</cdr:y>
    </cdr:from>
    <cdr:to>
      <cdr:x>0.30188</cdr:x>
      <cdr:y>0.60976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944216" y="1296144"/>
          <a:ext cx="706637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0.54564</cdr:x>
      <cdr:y>0.41463</cdr:y>
    </cdr:from>
    <cdr:to>
      <cdr:x>0.72248</cdr:x>
      <cdr:y>0.75573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791443" y="1224136"/>
          <a:ext cx="1552848" cy="1007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0.72248</cdr:x>
      <cdr:y>0.75573</cdr:y>
    </cdr:from>
    <cdr:to>
      <cdr:x>0.89353</cdr:x>
      <cdr:y>0.75573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953830" y="214022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0.20325</cdr:x>
      <cdr:y>0.14634</cdr:y>
    </cdr:from>
    <cdr:to>
      <cdr:x>0.35595</cdr:x>
      <cdr:y>0.14634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1784809" y="432048"/>
          <a:ext cx="13408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0.35906</cdr:x>
      <cdr:y>0.14634</cdr:y>
    </cdr:from>
    <cdr:to>
      <cdr:x>0.44797</cdr:x>
      <cdr:y>0.22016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H="1" flipV="1">
          <a:off x="3152961" y="432050"/>
          <a:ext cx="780791" cy="2179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0.31251</cdr:x>
      <cdr:y>0.24387</cdr:y>
    </cdr:from>
    <cdr:to>
      <cdr:x>0.46403</cdr:x>
      <cdr:y>0.24387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376264" y="720080"/>
          <a:ext cx="115213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0.13258</cdr:x>
      <cdr:y>0.24387</cdr:y>
    </cdr:from>
    <cdr:to>
      <cdr:x>0.48297</cdr:x>
      <cdr:y>0.24387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008112" y="720080"/>
          <a:ext cx="26642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0.73865</cdr:x>
      <cdr:y>0.48774</cdr:y>
    </cdr:from>
    <cdr:to>
      <cdr:x>0.94295</cdr:x>
      <cdr:y>0.48774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616624" y="1440160"/>
          <a:ext cx="15534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0.65342</cdr:x>
      <cdr:y>0.48774</cdr:y>
    </cdr:from>
    <cdr:to>
      <cdr:x>0.73865</cdr:x>
      <cdr:y>0.75599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968552" y="1440160"/>
          <a:ext cx="648072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0.31031</cdr:x>
      <cdr:y>0.77473</cdr:y>
    </cdr:from>
    <cdr:to>
      <cdr:x>0.38789</cdr:x>
      <cdr:y>0.8747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592288" y="2232248"/>
          <a:ext cx="64807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0.13792</cdr:x>
      <cdr:y>0.8747</cdr:y>
    </cdr:from>
    <cdr:to>
      <cdr:x>0.31359</cdr:x>
      <cdr:y>0.8747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152128" y="2520280"/>
          <a:ext cx="146750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0.77473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188" y="1440656"/>
          <a:ext cx="1515370" cy="7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6 422,6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0.53718</cdr:x>
      <cdr:y>0.15014</cdr:y>
    </cdr:from>
    <cdr:to>
      <cdr:x>0.82547</cdr:x>
      <cdr:y>0.15014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680892" y="432595"/>
          <a:ext cx="2512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0.2155</cdr:x>
      <cdr:y>0.12496</cdr:y>
    </cdr:from>
    <cdr:to>
      <cdr:x>0.39651</cdr:x>
      <cdr:y>0.12496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800200" y="360040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0.02586</cdr:x>
      <cdr:y>0.52482</cdr:y>
    </cdr:from>
    <cdr:to>
      <cdr:x>0.22855</cdr:x>
      <cdr:y>0.5299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16024" y="1512168"/>
          <a:ext cx="1693221" cy="1463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0.23274</cdr:x>
      <cdr:y>0.27491</cdr:y>
    </cdr:from>
    <cdr:to>
      <cdr:x>0.43099</cdr:x>
      <cdr:y>0.52482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944216" y="792088"/>
          <a:ext cx="1656184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0.49586</cdr:x>
      <cdr:y>0.15014</cdr:y>
    </cdr:from>
    <cdr:to>
      <cdr:x>0.53718</cdr:x>
      <cdr:y>0.22369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320852" y="432595"/>
          <a:ext cx="360040" cy="2119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0.39651</cdr:x>
      <cdr:y>0.12496</cdr:y>
    </cdr:from>
    <cdr:to>
      <cdr:x>0.47409</cdr:x>
      <cdr:y>0.22492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312368" y="360040"/>
          <a:ext cx="64807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0.61201</cdr:x>
      <cdr:y>0.44984</cdr:y>
    </cdr:from>
    <cdr:to>
      <cdr:x>0.75855</cdr:x>
      <cdr:y>0.67477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112568" y="1296144"/>
          <a:ext cx="1224136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0.75855</cdr:x>
      <cdr:y>0.67477</cdr:y>
    </cdr:from>
    <cdr:to>
      <cdr:x>0.91916</cdr:x>
      <cdr:y>0.67477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6336704" y="1944216"/>
          <a:ext cx="13416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0.32997</cdr:x>
      <cdr:y>0.2281</cdr:y>
    </cdr:from>
    <cdr:to>
      <cdr:x>0.5</cdr:x>
      <cdr:y>0.27488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518609" y="702207"/>
          <a:ext cx="1297816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0.15072</cdr:x>
      <cdr:y>0.27488</cdr:y>
    </cdr:from>
    <cdr:to>
      <cdr:x>0.32639</cdr:x>
      <cdr:y>0.27488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150457" y="846223"/>
          <a:ext cx="13408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0.42795</cdr:x>
      <cdr:y>0.5</cdr:y>
    </cdr:from>
    <cdr:to>
      <cdr:x>0.60935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66469" y="1539235"/>
          <a:ext cx="1384599" cy="780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752,2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0.7545</cdr:x>
      <cdr:y>0.7427</cdr:y>
    </cdr:from>
    <cdr:to>
      <cdr:x>0.84906</cdr:x>
      <cdr:y>0.7427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758969" y="2286383"/>
          <a:ext cx="7217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0.66016</cdr:x>
      <cdr:y>0.55557</cdr:y>
    </cdr:from>
    <cdr:to>
      <cdr:x>0.7545</cdr:x>
      <cdr:y>0.7427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5038889" y="1710319"/>
          <a:ext cx="720081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0.52256</cdr:x>
      <cdr:y>0.318</cdr:y>
    </cdr:from>
    <cdr:to>
      <cdr:x>0.93696</cdr:x>
      <cdr:y>0.318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4176836" y="1007641"/>
          <a:ext cx="33123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0.69745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13752" y="1579033"/>
          <a:ext cx="228026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199,9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0.04509</cdr:x>
      <cdr:y>0.43163</cdr:y>
    </cdr:from>
    <cdr:to>
      <cdr:x>0.21615</cdr:x>
      <cdr:y>0.43163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60412" y="1367681"/>
          <a:ext cx="136729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0.21626</cdr:x>
      <cdr:y>0.43163</cdr:y>
    </cdr:from>
    <cdr:to>
      <cdr:x>0.29734</cdr:x>
      <cdr:y>0.54525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728564" y="1367681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0.58715</cdr:x>
      <cdr:y>0.58677</cdr:y>
    </cdr:from>
    <cdr:to>
      <cdr:x>0.72976</cdr:x>
      <cdr:y>0.72706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693124" y="1859272"/>
          <a:ext cx="1139896" cy="4445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0.72825</cdr:x>
      <cdr:y>0.72706</cdr:y>
    </cdr:from>
    <cdr:to>
      <cdr:x>0.89931</cdr:x>
      <cdr:y>0.72706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5820987" y="2303785"/>
          <a:ext cx="136721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62,0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0.76147</cdr:x>
      <cdr:y>0.24444</cdr:y>
    </cdr:from>
    <cdr:to>
      <cdr:x>0.88072</cdr:x>
      <cdr:y>0.24444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5976664" y="792088"/>
          <a:ext cx="935957" cy="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0.6422</cdr:x>
      <cdr:y>0.24444</cdr:y>
    </cdr:from>
    <cdr:to>
      <cdr:x>0.76147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5040560" y="792088"/>
          <a:ext cx="936104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0.09174</cdr:x>
      <cdr:y>0.73333</cdr:y>
    </cdr:from>
    <cdr:to>
      <cdr:x>0.28715</cdr:x>
      <cdr:y>0.73333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720080" y="2376264"/>
          <a:ext cx="15337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0.73333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4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0.61463</cdr:x>
      <cdr:y>0.77525</cdr:y>
    </cdr:from>
    <cdr:to>
      <cdr:x>0.71963</cdr:x>
      <cdr:y>0.87926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661000" y="4222542"/>
          <a:ext cx="1137934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9 052,5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0.80067</cdr:x>
      <cdr:y>0.15616</cdr:y>
    </cdr:from>
    <cdr:to>
      <cdr:x>0.88366</cdr:x>
      <cdr:y>0.32774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677224" y="850576"/>
          <a:ext cx="899401" cy="9345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11 924,2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12 979,6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0.4658</cdr:x>
      <cdr:y>0.50843</cdr:y>
    </cdr:from>
    <cdr:to>
      <cdr:x>0.57622</cdr:x>
      <cdr:y>0.84206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293270" y="1318000"/>
          <a:ext cx="1017744" cy="864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6 350,2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5 466,0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0.73188</cdr:x>
      <cdr:y>0.15789</cdr:y>
    </cdr:from>
    <cdr:to>
      <cdr:x>0.87466</cdr:x>
      <cdr:y>0.16074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272808" y="864096"/>
          <a:ext cx="1418819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0.69231</cdr:x>
      <cdr:y>0.15789</cdr:y>
    </cdr:from>
    <cdr:to>
      <cdr:x>0.73188</cdr:x>
      <cdr:y>0.28767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832648" y="829962"/>
          <a:ext cx="333394" cy="68220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0.34058</cdr:x>
      <cdr:y>0.11842</cdr:y>
    </cdr:from>
    <cdr:to>
      <cdr:x>0.44203</cdr:x>
      <cdr:y>0.11842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384376" y="64807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0.44203</cdr:x>
      <cdr:y>0.11842</cdr:y>
    </cdr:from>
    <cdr:to>
      <cdr:x>0.46377</cdr:x>
      <cdr:y>0.17105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92488" y="648072"/>
          <a:ext cx="216024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0.03623</cdr:x>
      <cdr:y>0.42105</cdr:y>
    </cdr:from>
    <cdr:to>
      <cdr:x>0.13094</cdr:x>
      <cdr:y>0.42105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40" y="2304256"/>
          <a:ext cx="941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0.42105</cdr:y>
    </cdr:from>
    <cdr:to>
      <cdr:x>0.31624</cdr:x>
      <cdr:y>0.47945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098864" y="2213285"/>
          <a:ext cx="1565432" cy="3069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0.78986</cdr:x>
      <cdr:y>0.61842</cdr:y>
    </cdr:from>
    <cdr:to>
      <cdr:x>0.96206</cdr:x>
      <cdr:y>0.61842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7848872" y="3384376"/>
          <a:ext cx="17111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0.66667</cdr:x>
      <cdr:y>0.61644</cdr:y>
    </cdr:from>
    <cdr:to>
      <cdr:x>0.79487</cdr:x>
      <cdr:y>0.7107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5616624" y="3240360"/>
          <a:ext cx="1080120" cy="4955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0.78947</cdr:y>
    </cdr:from>
    <cdr:to>
      <cdr:x>0.31159</cdr:x>
      <cdr:y>0.78947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1296144" y="4320480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0.31159</cdr:x>
      <cdr:y>0.72368</cdr:y>
    </cdr:from>
    <cdr:to>
      <cdr:x>0.3913</cdr:x>
      <cdr:y>0.78947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096344" y="3960440"/>
          <a:ext cx="79208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0.7265</cdr:x>
      <cdr:y>0.30263</cdr:y>
    </cdr:from>
    <cdr:to>
      <cdr:x>0.83205</cdr:x>
      <cdr:y>0.46575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120680" y="1590800"/>
          <a:ext cx="889288" cy="8574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0.11594</cdr:x>
      <cdr:y>0.18421</cdr:y>
    </cdr:from>
    <cdr:to>
      <cdr:x>0.21014</cdr:x>
      <cdr:y>0.18421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1152128" y="100811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0.21368</cdr:x>
      <cdr:y>0.19178</cdr:y>
    </cdr:from>
    <cdr:to>
      <cdr:x>0.32572</cdr:x>
      <cdr:y>0.38915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1800200" y="1008112"/>
          <a:ext cx="944006" cy="10374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0.70085</cdr:x>
      <cdr:y>0.89041</cdr:y>
    </cdr:from>
    <cdr:to>
      <cdr:x>0.86853</cdr:x>
      <cdr:y>0.89041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5904656" y="4680520"/>
          <a:ext cx="141269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0.64103</cdr:x>
      <cdr:y>0.75342</cdr:y>
    </cdr:from>
    <cdr:to>
      <cdr:x>0.70085</cdr:x>
      <cdr:y>0.89041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400600" y="3960440"/>
          <a:ext cx="504056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884,2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0.68966</cdr:x>
      <cdr:y>0.12676</cdr:y>
    </cdr:from>
    <cdr:to>
      <cdr:x>0.89655</cdr:x>
      <cdr:y>0.12961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5760640" y="648072"/>
          <a:ext cx="1728192" cy="145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0.63703</cdr:x>
      <cdr:y>0.12819</cdr:y>
    </cdr:from>
    <cdr:to>
      <cdr:x>0.68875</cdr:x>
      <cdr:y>0.22678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321025" y="655357"/>
          <a:ext cx="43204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0.06034</cdr:x>
      <cdr:y>0.18861</cdr:y>
    </cdr:from>
    <cdr:to>
      <cdr:x>0.22393</cdr:x>
      <cdr:y>0.18861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04056" y="964288"/>
          <a:ext cx="136645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0.06034</cdr:x>
      <cdr:y>0.70423</cdr:y>
    </cdr:from>
    <cdr:to>
      <cdr:x>0.18954</cdr:x>
      <cdr:y>0.70423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504056" y="3600400"/>
          <a:ext cx="107913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0.18966</cdr:x>
      <cdr:y>0.46916</cdr:y>
    </cdr:from>
    <cdr:to>
      <cdr:x>0.32115</cdr:x>
      <cdr:y>0.70423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584176" y="2398588"/>
          <a:ext cx="1098384" cy="12018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0.42029</cdr:x>
      <cdr:y>0.93421</cdr:y>
    </cdr:from>
    <cdr:to>
      <cdr:x>0.64142</cdr:x>
      <cdr:y>0.93421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176464" y="5112568"/>
          <a:ext cx="219741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0.4209</cdr:x>
      <cdr:y>0.80263</cdr:y>
    </cdr:from>
    <cdr:to>
      <cdr:x>0.47101</cdr:x>
      <cdr:y>0.9383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182482" y="4392488"/>
          <a:ext cx="498038" cy="7424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0.82759</cdr:x>
      <cdr:y>0.30986</cdr:y>
    </cdr:from>
    <cdr:to>
      <cdr:x>0.97977</cdr:x>
      <cdr:y>0.30986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6912768" y="1584176"/>
          <a:ext cx="127114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0.71552</cdr:x>
      <cdr:y>0.30986</cdr:y>
    </cdr:from>
    <cdr:to>
      <cdr:x>0.82759</cdr:x>
      <cdr:y>0.39988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976665" y="1584176"/>
          <a:ext cx="936103" cy="4602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0.61334</cdr:x>
      <cdr:y>0.18212</cdr:y>
    </cdr:from>
    <cdr:to>
      <cdr:x>0.73058</cdr:x>
      <cdr:y>0.29188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6403949" y="1075357"/>
          <a:ext cx="1224136" cy="6480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0.73103</cdr:x>
      <cdr:y>0.18293</cdr:y>
    </cdr:from>
    <cdr:to>
      <cdr:x>0.93972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7632848" y="1080120"/>
          <a:ext cx="21789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0.19079</cdr:x>
      <cdr:y>0.35358</cdr:y>
    </cdr:from>
    <cdr:to>
      <cdr:x>0.27193</cdr:x>
      <cdr:y>0.46053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566166" y="1934980"/>
          <a:ext cx="666082" cy="5853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0.03509</cdr:x>
      <cdr:y>0.35526</cdr:y>
    </cdr:from>
    <cdr:to>
      <cdr:x>0.2003</cdr:x>
      <cdr:y>0.35526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88032" y="1944216"/>
          <a:ext cx="13561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0.23246</cdr:x>
      <cdr:y>0.15789</cdr:y>
    </cdr:from>
    <cdr:to>
      <cdr:x>0.2807</cdr:x>
      <cdr:y>0.39474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08212" y="864096"/>
          <a:ext cx="396044" cy="12961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0.03268</cdr:x>
      <cdr:y>0.15282</cdr:y>
    </cdr:from>
    <cdr:to>
      <cdr:x>0.23002</cdr:x>
      <cdr:y>0.15602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268296" y="836347"/>
          <a:ext cx="1619947" cy="175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13 529,5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0.51954</cdr:x>
      <cdr:y>0.77632</cdr:y>
    </cdr:from>
    <cdr:to>
      <cdr:x>0.54114</cdr:x>
      <cdr:y>0.92908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264872" y="4248472"/>
          <a:ext cx="177312" cy="8359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0.58136</cdr:x>
      <cdr:y>0.72368</cdr:y>
    </cdr:from>
    <cdr:to>
      <cdr:x>0.75439</cdr:x>
      <cdr:y>0.86842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772333" y="3960417"/>
          <a:ext cx="1420355" cy="7921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0.54386</cdr:x>
      <cdr:y>0.92105</cdr:y>
    </cdr:from>
    <cdr:to>
      <cdr:x>0.72647</cdr:x>
      <cdr:y>0.92105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464496" y="5040560"/>
          <a:ext cx="14990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0.41463</cdr:y>
    </cdr:from>
    <cdr:to>
      <cdr:x>0.967</cdr:x>
      <cdr:y>0.41463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8280920" y="2448272"/>
          <a:ext cx="181571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0.68008</cdr:y>
    </cdr:from>
    <cdr:to>
      <cdr:x>0.97571</cdr:x>
      <cdr:y>0.68008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8280920" y="4015614"/>
          <a:ext cx="19066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0.67544</cdr:x>
      <cdr:y>0.41463</cdr:y>
    </cdr:from>
    <cdr:to>
      <cdr:x>0.79116</cdr:x>
      <cdr:y>0.52632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269107"/>
          <a:ext cx="949947" cy="611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0.08847</cdr:x>
      <cdr:y>0.88158</cdr:y>
    </cdr:from>
    <cdr:to>
      <cdr:x>0.28847</cdr:x>
      <cdr:y>0.88158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726267" y="4824536"/>
          <a:ext cx="164178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0.28847</cdr:x>
      <cdr:y>0.7439</cdr:y>
    </cdr:from>
    <cdr:to>
      <cdr:x>0.4069</cdr:x>
      <cdr:y>0.88158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68049" y="4071073"/>
          <a:ext cx="972158" cy="753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0.75439</cdr:x>
      <cdr:y>0.86842</cdr:y>
    </cdr:from>
    <cdr:to>
      <cdr:x>0.9196</cdr:x>
      <cdr:y>0.86842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92688" y="4752528"/>
          <a:ext cx="13561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0.44737</cdr:x>
      <cdr:y>0.77632</cdr:y>
    </cdr:from>
    <cdr:to>
      <cdr:x>0.50877</cdr:x>
      <cdr:y>0.92105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72408" y="4248472"/>
          <a:ext cx="504056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0.29825</cdr:x>
      <cdr:y>0.92105</cdr:y>
    </cdr:from>
    <cdr:to>
      <cdr:x>0.45042</cdr:x>
      <cdr:y>0.92105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448272" y="5040560"/>
          <a:ext cx="124915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0.64035</cdr:x>
      <cdr:y>0.61842</cdr:y>
    </cdr:from>
    <cdr:to>
      <cdr:x>0.7931</cdr:x>
      <cdr:y>0.68168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5256584" y="3384376"/>
          <a:ext cx="1253904" cy="3461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0.23246</cdr:x>
      <cdr:y>0.72369</cdr:y>
    </cdr:from>
    <cdr:to>
      <cdr:x>0.35525</cdr:x>
      <cdr:y>0.75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1908212" y="3960460"/>
          <a:ext cx="1007998" cy="1439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0.21929</cdr:x>
      <cdr:y>0.53195</cdr:y>
    </cdr:from>
    <cdr:to>
      <cdr:x>0.30702</cdr:x>
      <cdr:y>0.64474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 flipV="1">
          <a:off x="1800127" y="2911148"/>
          <a:ext cx="720153" cy="6172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0.44967</cdr:x>
      <cdr:y>0.47125</cdr:y>
    </cdr:from>
    <cdr:to>
      <cdr:x>0.57197</cdr:x>
      <cdr:y>0.72171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7700" y="1219373"/>
          <a:ext cx="720081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1 640,8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0.10435</cdr:x>
      <cdr:y>0.29316</cdr:y>
    </cdr:from>
    <cdr:to>
      <cdr:x>0.28993</cdr:x>
      <cdr:y>0.29316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864096" y="864096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0.28696</cdr:x>
      <cdr:y>0.29316</cdr:y>
    </cdr:from>
    <cdr:to>
      <cdr:x>0.4</cdr:x>
      <cdr:y>0.4153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376264" y="864096"/>
          <a:ext cx="93610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0.09565</cdr:x>
      <cdr:y>0.56188</cdr:y>
    </cdr:from>
    <cdr:to>
      <cdr:x>0.28123</cdr:x>
      <cdr:y>0.56188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792088" y="1656184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0.27826</cdr:x>
      <cdr:y>0.43973</cdr:y>
    </cdr:from>
    <cdr:to>
      <cdr:x>0.3913</cdr:x>
      <cdr:y>0.56188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304256" y="1296146"/>
          <a:ext cx="936104" cy="36003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0.03395</cdr:x>
      <cdr:y>0.77551</cdr:y>
    </cdr:from>
    <cdr:to>
      <cdr:x>0.21953</cdr:x>
      <cdr:y>0.77551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16024" y="2736304"/>
          <a:ext cx="11808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0.21502</cdr:x>
      <cdr:y>0.68403</cdr:y>
    </cdr:from>
    <cdr:to>
      <cdr:x>0.41739</cdr:x>
      <cdr:y>0.7795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780563" y="2016224"/>
          <a:ext cx="1675821" cy="28140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0.7442</cdr:x>
      <cdr:y>0.68403</cdr:y>
    </cdr:from>
    <cdr:to>
      <cdr:x>0.89095</cdr:x>
      <cdr:y>0.68403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6162657" y="2016224"/>
          <a:ext cx="1215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0.62609</cdr:x>
      <cdr:y>0.39087</cdr:y>
    </cdr:from>
    <cdr:to>
      <cdr:x>0.74783</cdr:x>
      <cdr:y>0.68403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5184576" y="1152128"/>
          <a:ext cx="1008112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0.23389</cdr:x>
      <cdr:y>0.60925</cdr:y>
    </cdr:from>
    <cdr:to>
      <cdr:x>0.37718</cdr:x>
      <cdr:y>0.70759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566301" y="1842565"/>
          <a:ext cx="959563" cy="2974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0.06184</cdr:x>
      <cdr:y>0.7084</cdr:y>
    </cdr:from>
    <cdr:to>
      <cdr:x>0.23751</cdr:x>
      <cdr:y>0.7084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14160" y="2142436"/>
          <a:ext cx="11764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102,3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0.77152</cdr:x>
      <cdr:y>0.42268</cdr:y>
    </cdr:from>
    <cdr:to>
      <cdr:x>0.97582</cdr:x>
      <cdr:y>0.42268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166688" y="1278340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0.63634</cdr:x>
      <cdr:y>0.41877</cdr:y>
    </cdr:from>
    <cdr:to>
      <cdr:x>0.77503</cdr:x>
      <cdr:y>0.54187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261407" y="1266501"/>
          <a:ext cx="928753" cy="372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53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6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olok-go.ru/activities/finance?tab=tab2386" TargetMode="External"/><Relationship Id="rId5" Type="http://schemas.openxmlformats.org/officeDocument/2006/relationships/hyperlink" Target="http://www.balfin.ru/byudzhet-2022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9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проекта бюджета городского округа Домодедово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на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2024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2025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300" y="188914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1919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44687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63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5598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719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673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80990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2808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/>
                <a:gridCol w="1101469"/>
                <a:gridCol w="1101469"/>
                <a:gridCol w="1101469"/>
                <a:gridCol w="942219"/>
                <a:gridCol w="849325"/>
              </a:tblGrid>
              <a:tr h="4253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678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1962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76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7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городского округа, по отношению к базовому периоду 2019 года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91990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960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45767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5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7426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97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34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степени готовности к использованию по предназначению защитных сооружений и иных объектов ГО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13,00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</a:tr>
              <a:tr h="7534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Темп прироста степени обеспеченности запасами материально-технических, продовольственных, медицинских и иных средств для целей гражданской обороны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3,00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30078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2268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90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590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57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77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213 270,00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160 000,00</a:t>
                      </a:r>
                    </a:p>
                  </a:txBody>
                  <a:tcPr marL="9525" marR="9525" marT="9525" marB="0" anchor="ctr"/>
                </a:tc>
              </a:tr>
              <a:tr h="6395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</a:tr>
              <a:tr h="68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обеспеченных комплексной инфраструктурой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4562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- ИЖС) или садового дома установленным параметрам и допустимости размещения объекта ИЖС или садового дома на земельном участке, уведомление о соответствии (несоответствии) построенных или реконструируемых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5 765,00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1176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79576" y="836712"/>
          <a:ext cx="7920880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/>
                <a:gridCol w="1053579"/>
                <a:gridCol w="1053579"/>
                <a:gridCol w="1053579"/>
                <a:gridCol w="901253"/>
                <a:gridCol w="812398"/>
              </a:tblGrid>
              <a:tr h="42964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1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268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4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71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70378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4718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58914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836713"/>
          <a:ext cx="8136903" cy="2736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4795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08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8864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34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0819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4299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963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82597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836713"/>
          <a:ext cx="8064895" cy="4906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522"/>
                <a:gridCol w="1083404"/>
                <a:gridCol w="1083404"/>
                <a:gridCol w="1083404"/>
                <a:gridCol w="926766"/>
                <a:gridCol w="835395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48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 игровых площадок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33558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55540" y="332657"/>
          <a:ext cx="8244916" cy="5740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1121"/>
                <a:gridCol w="1096680"/>
                <a:gridCol w="1096680"/>
                <a:gridCol w="1096680"/>
                <a:gridCol w="938122"/>
                <a:gridCol w="845633"/>
              </a:tblGrid>
              <a:tr h="3585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0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00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0653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052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20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систем наружного освещения, в отношении которых реализованы мероприятия по устройству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590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объектов, в отношении которых реализованы мероприятия по устройству архитектурно-художественного 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6507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парков культуры и отдыха на территории Московской области, в которых благоустроены зоны для досуга и отдыха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7417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43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02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584993"/>
              </p:ext>
            </p:extLst>
          </p:nvPr>
        </p:nvGraphicFramePr>
        <p:xfrm>
          <a:off x="531664" y="1049031"/>
          <a:ext cx="10820920" cy="5260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332656"/>
            <a:ext cx="11233248" cy="720080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3 год и плановый период 2024 и 2025 гг. в сравнении с фактическим исполнением 2019-2021 годов и ожидаемым исполнением 2022 года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136903" cy="5546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замененных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неэнергоэффективных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светильников наружного освещения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территорий общего 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 (МБУ/МАУ)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3 091,19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благоустроенных с привлечением субсидии пешеходных коммуникаций с твердым (асфальтовым) покрытием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благоустроенных дворовых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22,00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0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647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719842"/>
                <a:gridCol w="1444784"/>
                <a:gridCol w="925833"/>
                <a:gridCol w="834554"/>
              </a:tblGrid>
              <a:tr h="375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44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473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905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7590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139,00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216023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/>
                        </a:rPr>
                        <a:t>Подпрограмма 5. Обеспечивающая подпрограмма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590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56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79577" y="836713"/>
          <a:ext cx="7848871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8796"/>
                <a:gridCol w="1044001"/>
                <a:gridCol w="1044001"/>
                <a:gridCol w="1044001"/>
                <a:gridCol w="893060"/>
                <a:gridCol w="805012"/>
              </a:tblGrid>
              <a:tr h="33062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8587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593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728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13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3 984,00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kumimoji="0" lang="ru-RU" sz="1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 anchor="ctr"/>
                </a:tc>
              </a:tr>
              <a:tr h="7032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147,37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kumimoji="0" lang="ru-RU" sz="1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159,90</a:t>
                      </a:r>
                    </a:p>
                  </a:txBody>
                  <a:tcPr marL="9525" marR="9525" marT="9525" marB="0" anchor="ctr"/>
                </a:tc>
              </a:tr>
              <a:tr h="7032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119,50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</a:tr>
              <a:tr h="8335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203,65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29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548681"/>
          <a:ext cx="8064896" cy="5366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70"/>
              </a:tblGrid>
              <a:tr h="267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310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203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3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54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несостоявшихся закупок от общего количества конкурентных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17,62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</a:tr>
              <a:tr h="4772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обоснованных, частично обоснованных жалоб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1,41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</a:tr>
              <a:tr h="73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 среди субъектов малого предпринимательства, социально ориентированных некоммерческих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43,59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</a:tr>
              <a:tr h="1670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по результатам определения поставщиков (подрядчиков, исполнителей)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07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764705"/>
          <a:ext cx="8064896" cy="5366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70"/>
              </a:tblGrid>
              <a:tr h="267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310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203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3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54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  <a:tr h="4772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состоявшихся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4,39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 anchor="ctr"/>
                </a:tc>
              </a:tr>
              <a:tr h="73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контрактов, заключенных с единственным поставщиком по несостоявшимся закупкам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</a:tr>
              <a:tr h="1670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по результатам осуществления конкурентных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6,59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67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19537" y="980729"/>
          <a:ext cx="8280919" cy="4752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8"/>
                <a:gridCol w="1101469"/>
                <a:gridCol w="1101469"/>
                <a:gridCol w="1101469"/>
                <a:gridCol w="942219"/>
                <a:gridCol w="849325"/>
              </a:tblGrid>
              <a:tr h="37087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9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06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2742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341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29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</a:p>
                  </a:txBody>
                  <a:tcPr marL="9525" marR="9525" marT="9525" marB="0" anchor="ctr"/>
                </a:tc>
              </a:tr>
              <a:tr h="7332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568,15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</a:p>
                  </a:txBody>
                  <a:tcPr marL="9525" marR="9525" marT="9525" marB="0" anchor="ctr"/>
                </a:tc>
              </a:tr>
              <a:tr h="6981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6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423592" y="836713"/>
          <a:ext cx="7816264" cy="3960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6255"/>
                <a:gridCol w="1039664"/>
                <a:gridCol w="1039664"/>
                <a:gridCol w="1039664"/>
                <a:gridCol w="889349"/>
                <a:gridCol w="801668"/>
              </a:tblGrid>
              <a:tr h="3934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01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6555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910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5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4 627,00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4 673,00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4 787,00</a:t>
                      </a:r>
                    </a:p>
                  </a:txBody>
                  <a:tcPr marL="9525" marR="9525" marT="9525" marB="0" anchor="ctr"/>
                </a:tc>
              </a:tr>
              <a:tr h="925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вновь созданных субъектов малого и среднего бизнеса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2 074,00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4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4474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/>
                <a:gridCol w="1091891"/>
                <a:gridCol w="1091891"/>
                <a:gridCol w="1091891"/>
                <a:gridCol w="934026"/>
                <a:gridCol w="841940"/>
              </a:tblGrid>
              <a:tr h="40713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20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8876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3870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0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 на объектах бытового обслуживания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111,00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</a:tr>
              <a:tr h="6592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посадочных мест на объектах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Посадочное 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116,00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6705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ОДС, соответствующих требованиям, нормам и стандартам действующего законодательства, от общего количества ОДС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7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136903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436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71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8130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61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7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1 285,00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1 111,10</a:t>
                      </a:r>
                    </a:p>
                  </a:txBody>
                  <a:tcPr marL="9525" marR="9525" marT="9525" marB="0" anchor="ctr"/>
                </a:tc>
              </a:tr>
              <a:tr h="889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площадей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21,90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 anchor="ctr"/>
                </a:tc>
              </a:tr>
              <a:tr h="889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1,40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2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5349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57,60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5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369369"/>
              </p:ext>
            </p:extLst>
          </p:nvPr>
        </p:nvGraphicFramePr>
        <p:xfrm>
          <a:off x="551384" y="980728"/>
          <a:ext cx="1123324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202630"/>
            <a:ext cx="11377264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3 год и плановый период 2024 и 2025 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2020-2021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2022 года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0034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47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/>
                <a:gridCol w="1091891"/>
                <a:gridCol w="1091891"/>
                <a:gridCol w="1091891"/>
                <a:gridCol w="934026"/>
                <a:gridCol w="841940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201,88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ГКУ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результатам МЗК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94,70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91115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2880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2"/>
                <a:gridCol w="1091892"/>
                <a:gridCol w="1091892"/>
                <a:gridCol w="1091892"/>
                <a:gridCol w="934026"/>
                <a:gridCol w="841939"/>
              </a:tblGrid>
              <a:tr h="40513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8537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168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843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49,50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21465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5542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Снижение задолженности по имущественным налогам в консолидированный бюджет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68563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920880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/>
                <a:gridCol w="1053579"/>
                <a:gridCol w="1053579"/>
                <a:gridCol w="1053579"/>
                <a:gridCol w="901253"/>
                <a:gridCol w="812398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Информирование населения в средствах массовой информации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76015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288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457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89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8496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81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679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44850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5585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76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0201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96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69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</a:tr>
              <a:tr h="71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</a:tr>
              <a:tr h="71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30170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38479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3201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97,34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86192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415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/>
                <a:gridCol w="1101469"/>
                <a:gridCol w="1101469"/>
                <a:gridCol w="1101469"/>
                <a:gridCol w="942219"/>
                <a:gridCol w="849325"/>
              </a:tblGrid>
              <a:tr h="44606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56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5461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63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 Объёмы ввода в эксплуатацию после строительства и реконструкции автомобильных дорог общего пользования местного значения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0,73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17,65/125,541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Количество погибших в дорожно-транспортных происшествиях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12,56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244,00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90390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4"/>
                <a:gridCol w="1091891"/>
                <a:gridCol w="1091891"/>
                <a:gridCol w="1091891"/>
                <a:gridCol w="934026"/>
                <a:gridCol w="84194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ожидания в очереди 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заявителей МФЦ, ожидающих в очереди более 11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требований комфортности и доступности МФЦ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082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долг</a:t>
            </a:r>
            <a:r>
              <a:rPr lang="en-US" sz="1400" dirty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20744"/>
              </p:ext>
            </p:extLst>
          </p:nvPr>
        </p:nvGraphicFramePr>
        <p:xfrm>
          <a:off x="1981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08912" cy="5400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/>
                <a:gridCol w="1091891"/>
                <a:gridCol w="1091891"/>
                <a:gridCol w="1091891"/>
                <a:gridCol w="934026"/>
                <a:gridCol w="84194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16858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955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5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электронного юридически значимого документооборота в органах местного самоуправления и подведомственных им учреждениях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41752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20880" cy="5325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/>
                <a:gridCol w="1053579"/>
                <a:gridCol w="1053579"/>
                <a:gridCol w="1053579"/>
                <a:gridCol w="901253"/>
                <a:gridCol w="812398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9265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Отложенные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учреждений культуры, расположенных в городских населенных пунктах, – не менее 50 Мбит/с;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95,5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57208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4837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обеспечены материально- 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помещений аппаратных, приведенных в соответствие со стандартом «Цифровая школа» в части ИТ-инфраструктуры государственных и муниципальных общеобразовательных организаций, реализующих программы общего образования, для обеспечения в помещениях безопасного доступа к государственным, муниципальным и иным информационным системам, информационно-телекоммуникационной сети «Интернет» и обеспечения базовой безопасности образовательного процесса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00240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5040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/>
                <a:gridCol w="1101469"/>
                <a:gridCol w="1101469"/>
                <a:gridCol w="1101469"/>
                <a:gridCol w="942219"/>
                <a:gridCol w="849325"/>
              </a:tblGrid>
              <a:tr h="3915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9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85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6235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85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54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87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291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00182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Количество 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34,00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99148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32118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построенных, реконструированных, отремонтированных коллекторов (участков), канализационных насосных станций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56818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объектов коммунальной инфраструктуры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618706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20880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/>
                <a:gridCol w="1053579"/>
                <a:gridCol w="1053579"/>
                <a:gridCol w="1053579"/>
                <a:gridCol w="901253"/>
                <a:gridCol w="812398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87,85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465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415433623"/>
              </p:ext>
            </p:extLst>
          </p:nvPr>
        </p:nvGraphicFramePr>
        <p:xfrm>
          <a:off x="479376" y="1268760"/>
          <a:ext cx="10873208" cy="4680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2154"/>
                <a:gridCol w="14521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5146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год план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1 149, 9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1 579,9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1 534,0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1 334,0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92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1 324,1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1 478,2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1 334,0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265,9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265,9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145,9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369,9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1 734,0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1 589,8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9077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300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96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общего образования не вошедших в состав мероприятий регионального проекта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4884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дошкольного образования с ясельными группами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общего образования в рамках реализации мероприятий по созданию в субъектах Российской Федерации дополнительных (новых) мест в общеобразовательных организациях в связи с ростом числа учащихся, вызванным демографическим фактором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40022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спортивной инфраструктуры муниципальной собственности для занятий физической культурой и спортом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01064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499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«Обеспечение мероприятий по переселению граждан из аварийного жилищного фонда в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12913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1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784857"/>
              </p:ext>
            </p:extLst>
          </p:nvPr>
        </p:nvGraphicFramePr>
        <p:xfrm>
          <a:off x="911424" y="836713"/>
          <a:ext cx="10513167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6324"/>
                <a:gridCol w="1213058"/>
                <a:gridCol w="1415234"/>
                <a:gridCol w="2641814"/>
                <a:gridCol w="1006076"/>
                <a:gridCol w="906887"/>
                <a:gridCol w="906887"/>
                <a:gridCol w="906887"/>
              </a:tblGrid>
              <a:tr h="94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56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14.04.2022 №  53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1 337,5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417,0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56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 о. Домодедово МО от 28.03.2022 № 39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7619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45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24.10.2022 № 199 "Об  оказании единовременной материальной помощи"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650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57706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57993"/>
              </p:ext>
            </p:extLst>
          </p:nvPr>
        </p:nvGraphicFramePr>
        <p:xfrm>
          <a:off x="695400" y="928686"/>
          <a:ext cx="10369151" cy="494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/>
                <a:gridCol w="1196441"/>
                <a:gridCol w="1395848"/>
                <a:gridCol w="2605625"/>
                <a:gridCol w="992294"/>
                <a:gridCol w="894464"/>
                <a:gridCol w="894464"/>
                <a:gridCol w="894464"/>
              </a:tblGrid>
              <a:tr h="106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27.01.2022 №  10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7745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5400" y="274638"/>
            <a:ext cx="95154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680828"/>
              </p:ext>
            </p:extLst>
          </p:nvPr>
        </p:nvGraphicFramePr>
        <p:xfrm>
          <a:off x="687499" y="1052736"/>
          <a:ext cx="10449059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077"/>
                <a:gridCol w="1205661"/>
                <a:gridCol w="1406604"/>
                <a:gridCol w="2625705"/>
                <a:gridCol w="999941"/>
                <a:gridCol w="901357"/>
                <a:gridCol w="901357"/>
                <a:gridCol w="901357"/>
              </a:tblGrid>
              <a:tr h="10221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02.02.2022 №  14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15.02.2022 №  22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667374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074567"/>
              </p:ext>
            </p:extLst>
          </p:nvPr>
        </p:nvGraphicFramePr>
        <p:xfrm>
          <a:off x="479375" y="908721"/>
          <a:ext cx="10729192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480"/>
                <a:gridCol w="1237984"/>
                <a:gridCol w="1444315"/>
                <a:gridCol w="2696098"/>
                <a:gridCol w="1026749"/>
                <a:gridCol w="925522"/>
                <a:gridCol w="925522"/>
                <a:gridCol w="925522"/>
              </a:tblGrid>
              <a:tr h="840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434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3 745,0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29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397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3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552860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416" y="274638"/>
            <a:ext cx="937138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62109"/>
              </p:ext>
            </p:extLst>
          </p:nvPr>
        </p:nvGraphicFramePr>
        <p:xfrm>
          <a:off x="846309" y="980728"/>
          <a:ext cx="10290250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171"/>
                <a:gridCol w="1187337"/>
                <a:gridCol w="1385227"/>
                <a:gridCol w="2585798"/>
                <a:gridCol w="984743"/>
                <a:gridCol w="887658"/>
                <a:gridCol w="887658"/>
                <a:gridCol w="887658"/>
              </a:tblGrid>
              <a:tr h="11083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420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6 062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18 303,0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16 491,0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89,68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4197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3432" y="274638"/>
            <a:ext cx="9227368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168065"/>
              </p:ext>
            </p:extLst>
          </p:nvPr>
        </p:nvGraphicFramePr>
        <p:xfrm>
          <a:off x="767408" y="908721"/>
          <a:ext cx="10369151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/>
                <a:gridCol w="1196441"/>
                <a:gridCol w="1395848"/>
                <a:gridCol w="2605625"/>
                <a:gridCol w="992294"/>
                <a:gridCol w="894464"/>
                <a:gridCol w="894464"/>
                <a:gridCol w="894464"/>
              </a:tblGrid>
              <a:tr h="707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9 045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7 146,50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26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 (11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2 402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49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3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2021-2025 гг.                                                                                            </a:t>
            </a:r>
            <a:r>
              <a:rPr lang="ru-RU" sz="1200" dirty="0">
                <a:latin typeface="Georgia" panose="02040502050405020303" pitchFamily="18" charset="0"/>
              </a:rPr>
              <a:t>млн.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21622"/>
              </p:ext>
            </p:extLst>
          </p:nvPr>
        </p:nvGraphicFramePr>
        <p:xfrm>
          <a:off x="299096" y="934650"/>
          <a:ext cx="10837464" cy="5446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087044" y="2636912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12 072,9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538449" y="3488712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12 979,6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56240" y="4293096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10 948,3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299376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45711"/>
              </p:ext>
            </p:extLst>
          </p:nvPr>
        </p:nvGraphicFramePr>
        <p:xfrm>
          <a:off x="883792" y="908721"/>
          <a:ext cx="10324778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9151"/>
                <a:gridCol w="1191320"/>
                <a:gridCol w="1389874"/>
                <a:gridCol w="2594474"/>
                <a:gridCol w="988048"/>
                <a:gridCol w="890637"/>
                <a:gridCol w="890637"/>
                <a:gridCol w="890637"/>
              </a:tblGrid>
              <a:tr h="922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901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5 640,00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2 650,25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090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753,24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30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843,41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99346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7408" y="274638"/>
            <a:ext cx="944339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582"/>
              </p:ext>
            </p:extLst>
          </p:nvPr>
        </p:nvGraphicFramePr>
        <p:xfrm>
          <a:off x="911426" y="908047"/>
          <a:ext cx="10297142" cy="5502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164"/>
                <a:gridCol w="1188132"/>
                <a:gridCol w="1386154"/>
                <a:gridCol w="2587530"/>
                <a:gridCol w="985403"/>
                <a:gridCol w="888253"/>
                <a:gridCol w="888253"/>
                <a:gridCol w="888253"/>
              </a:tblGrid>
              <a:tr h="44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75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4 116,4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97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1724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13028,62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79,39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005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154,96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53,08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3392" y="44624"/>
            <a:ext cx="1036915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013260"/>
              </p:ext>
            </p:extLst>
          </p:nvPr>
        </p:nvGraphicFramePr>
        <p:xfrm>
          <a:off x="623390" y="764703"/>
          <a:ext cx="10873208" cy="5561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8063"/>
                <a:gridCol w="815489"/>
                <a:gridCol w="815489"/>
                <a:gridCol w="724881"/>
                <a:gridCol w="634271"/>
                <a:gridCol w="724881"/>
                <a:gridCol w="815489"/>
                <a:gridCol w="724881"/>
                <a:gridCol w="649828"/>
                <a:gridCol w="799936"/>
              </a:tblGrid>
              <a:tr h="27099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9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6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6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509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2 124,5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433,9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3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17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ЖК 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441,0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076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221,0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268,0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142,5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 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938418"/>
              </p:ext>
            </p:extLst>
          </p:nvPr>
        </p:nvGraphicFramePr>
        <p:xfrm>
          <a:off x="623387" y="764702"/>
          <a:ext cx="10657188" cy="5809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5251"/>
                <a:gridCol w="799289"/>
                <a:gridCol w="799289"/>
                <a:gridCol w="710479"/>
                <a:gridCol w="621670"/>
                <a:gridCol w="710479"/>
                <a:gridCol w="799289"/>
                <a:gridCol w="710479"/>
                <a:gridCol w="636918"/>
                <a:gridCol w="784045"/>
              </a:tblGrid>
              <a:tr h="2460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9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99020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296,9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282,4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565571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2023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года. </a:t>
                      </a:r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90484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250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Западный,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Текстильщиков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(ПИР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</a:t>
                      </a:r>
                      <a:r>
                        <a:rPr kumimoji="0" lang="en-US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33,5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061803"/>
              </p:ext>
            </p:extLst>
          </p:nvPr>
        </p:nvGraphicFramePr>
        <p:xfrm>
          <a:off x="695400" y="678706"/>
          <a:ext cx="10513167" cy="5846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/>
                <a:gridCol w="788487"/>
                <a:gridCol w="788487"/>
                <a:gridCol w="700877"/>
                <a:gridCol w="613268"/>
                <a:gridCol w="700877"/>
                <a:gridCol w="788487"/>
                <a:gridCol w="700877"/>
                <a:gridCol w="628311"/>
                <a:gridCol w="773449"/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215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двух сборных коллекторов и двух КНС в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около 1 000 человек централизованной системой водоотведения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97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. Северный, ул.1-ая Коммунистическая.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году.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583,8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Коммунистическая.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550,2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0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400" y="1268760"/>
            <a:ext cx="10441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24783574"/>
              </p:ext>
            </p:extLst>
          </p:nvPr>
        </p:nvGraphicFramePr>
        <p:xfrm>
          <a:off x="605904" y="823254"/>
          <a:ext cx="10530656" cy="2655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917091"/>
              </p:ext>
            </p:extLst>
          </p:nvPr>
        </p:nvGraphicFramePr>
        <p:xfrm>
          <a:off x="983432" y="3541098"/>
          <a:ext cx="921702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55841" y="363431"/>
            <a:ext cx="306484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2023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8783924" y="617347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415480" y="220486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93426" y="2197208"/>
            <a:ext cx="1078438" cy="247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568385" y="2151011"/>
            <a:ext cx="15796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6672064" y="2151011"/>
            <a:ext cx="908162" cy="293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95600" y="5373216"/>
            <a:ext cx="1120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599119" y="4985829"/>
            <a:ext cx="1430981" cy="387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580226" y="475969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816080" y="4766354"/>
            <a:ext cx="748038" cy="219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99588530"/>
              </p:ext>
            </p:extLst>
          </p:nvPr>
        </p:nvGraphicFramePr>
        <p:xfrm>
          <a:off x="1775520" y="836712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2063552" y="260648"/>
            <a:ext cx="4382244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налоговых доходов 2023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675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38799184"/>
              </p:ext>
            </p:extLst>
          </p:nvPr>
        </p:nvGraphicFramePr>
        <p:xfrm>
          <a:off x="1909292" y="908720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1584" y="260648"/>
            <a:ext cx="4752528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неналоговых доходов 2023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351584" y="299695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791744" y="1873684"/>
            <a:ext cx="1080120" cy="547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503712" y="2780928"/>
            <a:ext cx="122413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6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687640"/>
              </p:ext>
            </p:extLst>
          </p:nvPr>
        </p:nvGraphicFramePr>
        <p:xfrm>
          <a:off x="551384" y="1124744"/>
          <a:ext cx="1123324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332656"/>
            <a:ext cx="10090121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2021-2025 гг.  </a:t>
            </a:r>
            <a:r>
              <a:rPr lang="ru-RU" altLang="ru-RU" sz="1050" dirty="0" smtClean="0">
                <a:latin typeface="Georgia" panose="02040502050405020303" pitchFamily="18" charset="0"/>
              </a:rPr>
              <a:t>                                           </a:t>
            </a:r>
            <a:r>
              <a:rPr lang="ru-RU" altLang="ru-RU" sz="1050" dirty="0">
                <a:latin typeface="Georgia" panose="02040502050405020303" pitchFamily="18" charset="0"/>
              </a:rPr>
              <a:t>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Глоссарий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400" y="836712"/>
            <a:ext cx="1072919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городского округа Домодедово над его расходами. 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957207"/>
              </p:ext>
            </p:extLst>
          </p:nvPr>
        </p:nvGraphicFramePr>
        <p:xfrm>
          <a:off x="839416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696400" y="2276872"/>
            <a:ext cx="20882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://budget.mosreg.ru/byudzhet-dlya-grazhdan/informaciya-ob-ispolnenii-byudzheta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budget.admhimki.ru/byudzhet/reshenie-o-byudzhete/resheniya-o-byudzhete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www.balfin.ru/byudzhet-2022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volok-go.ru/activities/finance?tab=tab2386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Администрации городского округа Волоколамск)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74489"/>
              </p:ext>
            </p:extLst>
          </p:nvPr>
        </p:nvGraphicFramePr>
        <p:xfrm>
          <a:off x="767408" y="980728"/>
          <a:ext cx="107291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5560" y="260648"/>
            <a:ext cx="6172200" cy="529568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050" dirty="0" smtClean="0">
                <a:latin typeface="Georgia" panose="02040502050405020303" pitchFamily="18" charset="0"/>
              </a:rPr>
              <a:t>2021-2025 </a:t>
            </a:r>
            <a:r>
              <a:rPr lang="ru-RU" altLang="ru-RU" sz="1050" dirty="0">
                <a:latin typeface="Georgia" panose="02040502050405020303" pitchFamily="18" charset="0"/>
              </a:rPr>
              <a:t>гг.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8959149"/>
              </p:ext>
            </p:extLst>
          </p:nvPr>
        </p:nvGraphicFramePr>
        <p:xfrm>
          <a:off x="695400" y="673670"/>
          <a:ext cx="10657185" cy="5413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5 299 621,4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5 803 123,7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6 350 177,1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6 662 051,1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6 915 601,3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1 699 221,1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2 218 000,0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1 699 221,1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2 218 000,0</a:t>
                      </a:r>
                    </a:p>
                  </a:txBody>
                  <a:tcPr marL="9525" marR="9525" marT="9525" marB="0" anchor="ctr"/>
                </a:tc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1 343 817,7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2 000 000,0</a:t>
                      </a:r>
                    </a:p>
                  </a:txBody>
                  <a:tcPr marL="9525" marR="9525" marT="9525" marB="0" anchor="ctr"/>
                </a:tc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3 655,2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124 149,6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</a:tr>
              <a:tr h="10658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в части суммы налога, превышающей 650 000 рублей, относящейся к части налоговой базы, превышающей 5 000 000 рублей (за исключением налога на доходы физических лиц с сумм прибыли контролируемой иностранной компании, в том числе фиксированной прибыли контролируемой иностранной компании)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89 969,6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161 221,1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7056657"/>
              </p:ext>
            </p:extLst>
          </p:nvPr>
        </p:nvGraphicFramePr>
        <p:xfrm>
          <a:off x="695400" y="673670"/>
          <a:ext cx="10657185" cy="5753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114 954,0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125 315,0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132 617,0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114 954,0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125 315,0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132 617,0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50 586,0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46 643,0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55 430,0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60 724,0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64 413,0</a:t>
                      </a:r>
                    </a:p>
                  </a:txBody>
                  <a:tcPr marL="9525" marR="9525" marT="9525" marB="0" anchor="ctr"/>
                </a:tc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367,0</a:t>
                      </a:r>
                    </a:p>
                  </a:txBody>
                  <a:tcPr marL="9525" marR="9525" marT="9525" marB="0" anchor="ctr"/>
                </a:tc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67 258,7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62 110,0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65 693,0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71 259,0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74 852,0</a:t>
                      </a:r>
                    </a:p>
                  </a:txBody>
                  <a:tcPr marL="9525" marR="9525" marT="9525" marB="0" anchor="ctr"/>
                </a:tc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-8 626,2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-5 849,0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-6 486,0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2884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33431013"/>
              </p:ext>
            </p:extLst>
          </p:nvPr>
        </p:nvGraphicFramePr>
        <p:xfrm>
          <a:off x="695400" y="673670"/>
          <a:ext cx="10657185" cy="5767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782 242,3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1 610 000,0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659 902,4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1 490 000,0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528 323,7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1 200 000,0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131 579,1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290 000,0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21 406,8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налогообложения, зачисляемый в бюджеты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21 373,6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1 583 256,4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2 320 000,0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214 864,8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214 864,8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1 368 391,6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2 020 000,0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1 098 710,4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1 660 000,0</a:t>
                      </a:r>
                    </a:p>
                  </a:txBody>
                  <a:tcPr marL="9525" marR="9525" marT="9525" marB="0" anchor="ctr"/>
                </a:tc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269 681,2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9888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2759289"/>
              </p:ext>
            </p:extLst>
          </p:nvPr>
        </p:nvGraphicFramePr>
        <p:xfrm>
          <a:off x="695400" y="673670"/>
          <a:ext cx="10657185" cy="542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35 032,8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47 050,0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34 872,8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34 872,8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выдачу разрешения на установку рекламной конструкции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547 756,0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553 162,6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466 680,0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507 168,7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430 000,0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364 240,5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72 090,4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80 000,0</a:t>
                      </a:r>
                    </a:p>
                  </a:txBody>
                  <a:tcPr marL="9525" marR="9525" marT="9525" marB="0" anchor="ctr"/>
                </a:tc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70 159,2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1772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8379954"/>
              </p:ext>
            </p:extLst>
          </p:nvPr>
        </p:nvGraphicFramePr>
        <p:xfrm>
          <a:off x="695400" y="673670"/>
          <a:ext cx="10657185" cy="607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 после разграничения государственной собственности на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32 520,0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поступления от использования имущества, находящегося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32 725,6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государственной или муниципальной собственности, и на землях или земельных участках,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7 011,7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4021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1807492"/>
              </p:ext>
            </p:extLst>
          </p:nvPr>
        </p:nvGraphicFramePr>
        <p:xfrm>
          <a:off x="695401" y="673670"/>
          <a:ext cx="10657185" cy="4915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82495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выбросы загрязняющих веществ в атмосферный воздух стационарными объектами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сбросы загрязняющих веществ в водные объекты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2 134,1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отходов производства и потребления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1 308,5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</a:tr>
              <a:tr h="566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9 283,2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5 138,2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</a:tr>
              <a:tr h="4645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</a:tr>
              <a:tr h="6964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8 380,0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6575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2161995"/>
              </p:ext>
            </p:extLst>
          </p:nvPr>
        </p:nvGraphicFramePr>
        <p:xfrm>
          <a:off x="695401" y="673671"/>
          <a:ext cx="10873208" cy="5972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516"/>
                <a:gridCol w="1461944"/>
                <a:gridCol w="1644687"/>
                <a:gridCol w="1461944"/>
                <a:gridCol w="1827430"/>
                <a:gridCol w="1644687"/>
              </a:tblGrid>
              <a:tr h="78824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215 507,2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418 294,6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собственности городских округов (за исключением движимого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25 361,7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112 085,8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112 085,8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</a:tr>
              <a:tr h="443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</a:tr>
              <a:tr h="665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собственности городских округов, в части приватизации нефинансовых активов имущества казны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43370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9720555"/>
              </p:ext>
            </p:extLst>
          </p:nvPr>
        </p:nvGraphicFramePr>
        <p:xfrm>
          <a:off x="695399" y="673670"/>
          <a:ext cx="10945216" cy="5635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/>
                <a:gridCol w="1471626"/>
                <a:gridCol w="1655579"/>
                <a:gridCol w="1471626"/>
                <a:gridCol w="1839532"/>
                <a:gridCol w="1655579"/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112 327,0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</a:tr>
              <a:tr h="16170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</a:tr>
              <a:tr h="1134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казенным учреждением, Центральным банком Российской Федерации, государственной корпорацией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335 163,8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335 027,8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335 027,8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0268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767408" y="980728"/>
            <a:ext cx="10585176" cy="51125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социально - экономического развития городского округа Домодедово 2023-2025 годов, определены подходы к формированию бюджетной и налоговой политики округа и основные параметры бюджета городского округа Домодедово на трехлетний период. Бюджет сформирован на основе базового варианта прогноза, который отражает сложившуюся тенденцию развития экономики городского округа Домодедово.</a:t>
            </a: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64736201"/>
              </p:ext>
            </p:extLst>
          </p:nvPr>
        </p:nvGraphicFramePr>
        <p:xfrm>
          <a:off x="695399" y="673670"/>
          <a:ext cx="10945216" cy="567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/>
                <a:gridCol w="1471626"/>
                <a:gridCol w="1655579"/>
                <a:gridCol w="1471626"/>
                <a:gridCol w="1839532"/>
                <a:gridCol w="1655579"/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3 752 838,6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5 145 164,2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6 629 383,1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5 410 841,0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5 008 586,0</a:t>
                      </a:r>
                    </a:p>
                  </a:txBody>
                  <a:tcPr marL="9525" marR="9525" marT="9525" marB="0" anchor="ctr"/>
                </a:tc>
              </a:tr>
              <a:tr h="6558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3 731 636,8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5 251 767,0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6 629 383,1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5 410 841,0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5 008 586,0</a:t>
                      </a:r>
                    </a:p>
                  </a:txBody>
                  <a:tcPr marL="9525" marR="9525" marT="9525" marB="0" anchor="ctr"/>
                </a:tc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654 071,6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1 973 596,2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3 034 484,9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1 789 288,5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1 425 090,1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строительство, модернизацию, ремонт и содержание автомобильных дорог общего пользования, в том числе дорог в поселениях (за исключением автомобильных дорог федерального значения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131 060,8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278 161,8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91 113,0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71 697,0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пунктов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33 864,4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172 603,0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и обеспечение функционирования центров образования естественно-научной и технологической направленностей в общеобразовательных организациях, расположенных в сельской местности и малых городах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4 419,8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6565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9290512"/>
              </p:ext>
            </p:extLst>
          </p:nvPr>
        </p:nvGraphicFramePr>
        <p:xfrm>
          <a:off x="695399" y="673670"/>
          <a:ext cx="10945216" cy="5936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/>
                <a:gridCol w="1471626"/>
                <a:gridCol w="1655579"/>
                <a:gridCol w="1471626"/>
                <a:gridCol w="1839532"/>
                <a:gridCol w="1655579"/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обеспечение образовательных организаций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1 345,0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 и реконструкцию (модернизацию) объектов питьевого водоснабжения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47 799,2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49 591,6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108 276,4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136 108,7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168 077,1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новых мест в общеобразовательных организациях в связи с ростом числа обучающихся, вызванным демографическим фактором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278 847,2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374 919,5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мероприятий по обеспечению жильем молодых 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2 234,4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3 616,9</a:t>
                      </a:r>
                    </a:p>
                  </a:txBody>
                  <a:tcPr marL="9525" marR="9525" marT="9525" marB="0" anchor="ctr"/>
                </a:tc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поддержку отрасли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7 096,5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программ формирования современной городской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112 887,0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178 627,4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270 994,5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56 463,6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142 986,5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214 673,1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307 299,9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308 869,2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государственной (муниципальной) собственности в рамках создания и модернизации объектов спортивной инфраструктуры региональной собственности (муниципальной собственности) для занятий физической культурой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404 116,5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1 111 149,4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субсидии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246 778,3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429 332,7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764 908,2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797 847,4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728 498,4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7530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2058811"/>
              </p:ext>
            </p:extLst>
          </p:nvPr>
        </p:nvGraphicFramePr>
        <p:xfrm>
          <a:off x="695399" y="673670"/>
          <a:ext cx="10945216" cy="5895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/>
                <a:gridCol w="1471626"/>
                <a:gridCol w="1655579"/>
                <a:gridCol w="1471626"/>
                <a:gridCol w="1839532"/>
                <a:gridCol w="1655579"/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39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2 946 203,9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3 253 015,8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3 589 898,2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3 621 552,6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3 583 495,9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местным бюджетам на выполнение передаваемых полномочий субъектов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48 673,3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41 995,0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55 783,7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55 908,7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56 001,7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46 090,2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48 936,8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50 975,7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64 585,0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61 198,0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91 797,0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56 098,0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49 339,4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12 января 1995 года № 5-ФЗ "О ветеранах"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24 ноября 1995 года № 181-ФЗ "О социальной защите инвалидов в Российской Федерации"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65 037,2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79 909,0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78 409,0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78 409,0</a:t>
                      </a:r>
                    </a:p>
                  </a:txBody>
                  <a:tcPr marL="9525" marR="9525" marT="9525" marB="0" anchor="ctr"/>
                </a:tc>
              </a:tr>
              <a:tr h="215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субвенции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2 686 088,1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2 935 465,0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межбюджетные трансферты, передаваемые бюджетам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25 155,0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9 052 460,0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10 948 287,9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12 979 560,2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12 072 892,1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11 924 187,3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9784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621570"/>
              </p:ext>
            </p:extLst>
          </p:nvPr>
        </p:nvGraphicFramePr>
        <p:xfrm>
          <a:off x="623392" y="432047"/>
          <a:ext cx="10873207" cy="6021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779"/>
                <a:gridCol w="2540223"/>
                <a:gridCol w="385101"/>
                <a:gridCol w="6510104"/>
              </a:tblGrid>
              <a:tr h="263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26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47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13.11.2020 №1-4/1083, от 23.07.2021 №1-4/1141, от 25.10.2021 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№1-4/1173</a:t>
                      </a: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инвалиды с детства, дети-инвалиды;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подвергшихся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</a:t>
                      </a:r>
                    </a:p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1701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0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1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411207"/>
              </p:ext>
            </p:extLst>
          </p:nvPr>
        </p:nvGraphicFramePr>
        <p:xfrm>
          <a:off x="551384" y="980729"/>
          <a:ext cx="11377264" cy="5682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/>
                <a:gridCol w="1458407"/>
                <a:gridCol w="1458407"/>
                <a:gridCol w="1317215"/>
                <a:gridCol w="1307917"/>
                <a:gridCol w="1307917"/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Социалистического Труда, полные кавалеры ордена Трудовой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I и II групп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ветераны и инвалиды Великой Отечественной войны, а также ветераны и инвалиды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60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объектах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технику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с детства, дети-инвалиды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члены семей погибших (умерших) инвалидов, участников Великой Отечественной войны, ветеранов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93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труженики тыла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095382"/>
              </p:ext>
            </p:extLst>
          </p:nvPr>
        </p:nvGraphicFramePr>
        <p:xfrm>
          <a:off x="551384" y="980729"/>
          <a:ext cx="11377264" cy="5769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/>
                <a:gridCol w="1458407"/>
                <a:gridCol w="1458407"/>
                <a:gridCol w="1317215"/>
                <a:gridCol w="1307917"/>
                <a:gridCol w="1307917"/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района»</a:t>
                      </a:r>
                    </a:p>
                    <a:p>
                      <a:pPr algn="just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74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54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получатели средств бюджета городского округа Домодедово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муниципальные бюджетные и автономные учреждения, получающим субсидию из бюджета городского округа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государственной собственности Московской области на объекты недвижимости, включая земельные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участки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некоммерческие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 в отношении земельных участков, имеющих вид разрешенного использования охота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рыбалка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186644"/>
              </p:ext>
            </p:extLst>
          </p:nvPr>
        </p:nvGraphicFramePr>
        <p:xfrm>
          <a:off x="957772" y="764704"/>
          <a:ext cx="10322804" cy="460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748"/>
                <a:gridCol w="5748384"/>
                <a:gridCol w="1821672"/>
              </a:tblGrid>
              <a:tr h="1559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199974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№1-4/1000, от 19.11.2021 №1-4/1178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0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430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6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6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9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73181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98197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45797" y="5661248"/>
            <a:ext cx="6752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Совета депутатов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налога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12.11.2014 №1-4/614 не предусмотрено предоставление налоговых льгот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700210"/>
              </p:ext>
            </p:extLst>
          </p:nvPr>
        </p:nvGraphicFramePr>
        <p:xfrm>
          <a:off x="2063552" y="764704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4431601" y="332657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</a:t>
            </a:r>
            <a:r>
              <a:rPr lang="ru-RU" sz="1400" b="1" dirty="0" smtClean="0">
                <a:latin typeface="Georgia" pitchFamily="18" charset="0"/>
              </a:rPr>
              <a:t>2023 </a:t>
            </a:r>
            <a:r>
              <a:rPr lang="ru-RU" sz="1400" b="1" dirty="0">
                <a:latin typeface="Georgia" pitchFamily="18" charset="0"/>
              </a:rPr>
              <a:t>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351584" y="3645024"/>
            <a:ext cx="1512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783632" y="4869160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2592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9026" y="-12619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69426" y="841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31048164"/>
              </p:ext>
            </p:extLst>
          </p:nvPr>
        </p:nvGraphicFramePr>
        <p:xfrm>
          <a:off x="767408" y="3424483"/>
          <a:ext cx="10297144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7993"/>
                <a:gridCol w="1427356"/>
                <a:gridCol w="1694985"/>
                <a:gridCol w="1605776"/>
                <a:gridCol w="1070517"/>
                <a:gridCol w="1070517"/>
              </a:tblGrid>
              <a:tr h="56031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0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1 470,9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1 699,5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1 653,8</a:t>
                      </a:r>
                    </a:p>
                  </a:txBody>
                  <a:tcPr marL="9525" marR="9525" marT="9525" marB="0" anchor="ctr"/>
                </a:tc>
              </a:tr>
              <a:tr h="42059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74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05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87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43,3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45,7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45,7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45,7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8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</a:tr>
              <a:tr h="2591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960,4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057,2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02871413"/>
              </p:ext>
            </p:extLst>
          </p:nvPr>
        </p:nvGraphicFramePr>
        <p:xfrm>
          <a:off x="1991544" y="476672"/>
          <a:ext cx="8280920" cy="2947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8112224" y="134076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030192" y="1340768"/>
            <a:ext cx="1077139" cy="309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0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59826" y="7651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0601679"/>
              </p:ext>
            </p:extLst>
          </p:nvPr>
        </p:nvGraphicFramePr>
        <p:xfrm>
          <a:off x="1199456" y="4005065"/>
          <a:ext cx="9721078" cy="237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083"/>
                <a:gridCol w="1498399"/>
                <a:gridCol w="1498399"/>
                <a:gridCol w="1498399"/>
                <a:gridCol w="1498399"/>
                <a:gridCol w="1498399"/>
              </a:tblGrid>
              <a:tr h="5468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809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809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32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609223"/>
              </p:ext>
            </p:extLst>
          </p:nvPr>
        </p:nvGraphicFramePr>
        <p:xfrm>
          <a:off x="2057968" y="722339"/>
          <a:ext cx="669674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7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695400" y="847800"/>
            <a:ext cx="10873208" cy="5029471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задачами бюджетной политики при формировании бюджета городского округа Домодедово являются: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2018 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экономика»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773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57264100"/>
              </p:ext>
            </p:extLst>
          </p:nvPr>
        </p:nvGraphicFramePr>
        <p:xfrm>
          <a:off x="911428" y="4028731"/>
          <a:ext cx="10513163" cy="235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708"/>
                <a:gridCol w="1620491"/>
                <a:gridCol w="1620491"/>
                <a:gridCol w="1620491"/>
                <a:gridCol w="1620491"/>
                <a:gridCol w="1620491"/>
              </a:tblGrid>
              <a:tr h="58492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1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815,4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1 193,0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931,4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89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9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100,7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07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671,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6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15,1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01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58601128"/>
              </p:ext>
            </p:extLst>
          </p:nvPr>
        </p:nvGraphicFramePr>
        <p:xfrm>
          <a:off x="2639617" y="529127"/>
          <a:ext cx="663773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4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98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«Жилищно-коммунальное хозяйство»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72589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4687092"/>
              </p:ext>
            </p:extLst>
          </p:nvPr>
        </p:nvGraphicFramePr>
        <p:xfrm>
          <a:off x="1127445" y="3775405"/>
          <a:ext cx="9865098" cy="2609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3"/>
                <a:gridCol w="1520599"/>
                <a:gridCol w="1520599"/>
                <a:gridCol w="1520599"/>
                <a:gridCol w="1520599"/>
                <a:gridCol w="1520599"/>
              </a:tblGrid>
              <a:tr h="54497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1 378,8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1 461,1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1 701,6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1 148,9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73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784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7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914,5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1 151,2</a:t>
                      </a:r>
                    </a:p>
                  </a:txBody>
                  <a:tcPr marL="9525" marR="9525" marT="9525" marB="0" anchor="ctr"/>
                </a:tc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Жилищно-коммунального хозяйства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57286400"/>
              </p:ext>
            </p:extLst>
          </p:nvPr>
        </p:nvGraphicFramePr>
        <p:xfrm>
          <a:off x="1718903" y="620688"/>
          <a:ext cx="8781268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7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309" y="18864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77351" y="342901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1187042"/>
              </p:ext>
            </p:extLst>
          </p:nvPr>
        </p:nvGraphicFramePr>
        <p:xfrm>
          <a:off x="623392" y="4005064"/>
          <a:ext cx="9866150" cy="2088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345"/>
                <a:gridCol w="1520761"/>
                <a:gridCol w="1520761"/>
                <a:gridCol w="1520761"/>
                <a:gridCol w="1520761"/>
                <a:gridCol w="1520761"/>
              </a:tblGrid>
              <a:tr h="5652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49334514"/>
              </p:ext>
            </p:extLst>
          </p:nvPr>
        </p:nvGraphicFramePr>
        <p:xfrm>
          <a:off x="2279576" y="836712"/>
          <a:ext cx="760387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79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«Образование»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281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6587762"/>
              </p:ext>
            </p:extLst>
          </p:nvPr>
        </p:nvGraphicFramePr>
        <p:xfrm>
          <a:off x="983430" y="3625997"/>
          <a:ext cx="9865097" cy="261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2"/>
                <a:gridCol w="1520599"/>
                <a:gridCol w="1520599"/>
                <a:gridCol w="1520599"/>
                <a:gridCol w="1520599"/>
                <a:gridCol w="1520599"/>
              </a:tblGrid>
              <a:tr h="54946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5 531,6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6 422,6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6 895,1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6 086,6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749,6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3 057,4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4 186,2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4 692,1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 anchor="ctr"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25738410"/>
              </p:ext>
            </p:extLst>
          </p:nvPr>
        </p:nvGraphicFramePr>
        <p:xfrm>
          <a:off x="1991544" y="620688"/>
          <a:ext cx="8353747" cy="288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5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9048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7074582"/>
              </p:ext>
            </p:extLst>
          </p:nvPr>
        </p:nvGraphicFramePr>
        <p:xfrm>
          <a:off x="983431" y="3933057"/>
          <a:ext cx="9937106" cy="2664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6"/>
                <a:gridCol w="1531698"/>
                <a:gridCol w="1531698"/>
                <a:gridCol w="1531698"/>
                <a:gridCol w="1531698"/>
                <a:gridCol w="1531698"/>
              </a:tblGrid>
              <a:tr h="63873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506,0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27671174"/>
              </p:ext>
            </p:extLst>
          </p:nvPr>
        </p:nvGraphicFramePr>
        <p:xfrm>
          <a:off x="2137231" y="710569"/>
          <a:ext cx="7632848" cy="307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28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3389" y="3333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3070244"/>
              </p:ext>
            </p:extLst>
          </p:nvPr>
        </p:nvGraphicFramePr>
        <p:xfrm>
          <a:off x="1055440" y="4057846"/>
          <a:ext cx="9937105" cy="2357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5"/>
                <a:gridCol w="1531698"/>
                <a:gridCol w="1531698"/>
                <a:gridCol w="1531698"/>
                <a:gridCol w="1531698"/>
                <a:gridCol w="1531698"/>
              </a:tblGrid>
              <a:tr h="51439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203,2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31097468"/>
              </p:ext>
            </p:extLst>
          </p:nvPr>
        </p:nvGraphicFramePr>
        <p:xfrm>
          <a:off x="2135188" y="765175"/>
          <a:ext cx="7993062" cy="316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3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64651" y="3127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1820678"/>
              </p:ext>
            </p:extLst>
          </p:nvPr>
        </p:nvGraphicFramePr>
        <p:xfrm>
          <a:off x="983430" y="4005064"/>
          <a:ext cx="10225137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/>
                <a:gridCol w="1576095"/>
                <a:gridCol w="1576095"/>
                <a:gridCol w="1576095"/>
                <a:gridCol w="1576095"/>
                <a:gridCol w="1576095"/>
              </a:tblGrid>
              <a:tr h="68288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32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263,7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03513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770125"/>
              </p:ext>
            </p:extLst>
          </p:nvPr>
        </p:nvGraphicFramePr>
        <p:xfrm>
          <a:off x="2783633" y="188640"/>
          <a:ext cx="6264275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6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20189" y="30638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94507370"/>
              </p:ext>
            </p:extLst>
          </p:nvPr>
        </p:nvGraphicFramePr>
        <p:xfrm>
          <a:off x="911426" y="3947046"/>
          <a:ext cx="10225132" cy="2578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/>
                <a:gridCol w="1576094"/>
                <a:gridCol w="1576094"/>
                <a:gridCol w="1576094"/>
                <a:gridCol w="1576094"/>
                <a:gridCol w="1576094"/>
              </a:tblGrid>
              <a:tr h="61812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15,4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82111546"/>
              </p:ext>
            </p:extLst>
          </p:nvPr>
        </p:nvGraphicFramePr>
        <p:xfrm>
          <a:off x="2207568" y="692696"/>
          <a:ext cx="7848872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608385"/>
              </p:ext>
            </p:extLst>
          </p:nvPr>
        </p:nvGraphicFramePr>
        <p:xfrm>
          <a:off x="767408" y="1052736"/>
          <a:ext cx="105851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расходы                                                                                                            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9488823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5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2021-2025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46129"/>
              </p:ext>
            </p:extLst>
          </p:nvPr>
        </p:nvGraphicFramePr>
        <p:xfrm>
          <a:off x="623389" y="758825"/>
          <a:ext cx="10945218" cy="569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6"/>
                <a:gridCol w="2579318"/>
                <a:gridCol w="1141814"/>
                <a:gridCol w="1332117"/>
                <a:gridCol w="2664231"/>
                <a:gridCol w="951511"/>
                <a:gridCol w="1046663"/>
                <a:gridCol w="954348"/>
              </a:tblGrid>
              <a:tr h="604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1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741,9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 туризм"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786,5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763,7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4 033,0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4 981,5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538,3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481,0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4044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6138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115,6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7227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инфраструктуры,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отрасли обращения с отходами»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384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29603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281994"/>
              </p:ext>
            </p:extLst>
          </p:nvPr>
        </p:nvGraphicFramePr>
        <p:xfrm>
          <a:off x="839416" y="1052736"/>
          <a:ext cx="97210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5440" y="260648"/>
            <a:ext cx="10585176" cy="504056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</a:t>
            </a:r>
            <a:r>
              <a:rPr lang="ru-RU" sz="1200" dirty="0" smtClean="0">
                <a:latin typeface="Georgia" panose="02040502050405020303" pitchFamily="18" charset="0"/>
              </a:rPr>
              <a:t>Инвестиции </a:t>
            </a:r>
            <a:r>
              <a:rPr lang="ru-RU" sz="1200" dirty="0">
                <a:latin typeface="Georgia" panose="02040502050405020303" pitchFamily="18" charset="0"/>
              </a:rPr>
              <a:t>в основной капитал за счет всех источников финансирования по полному кругу организаций </a:t>
            </a:r>
            <a:r>
              <a:rPr lang="ru-RU" sz="1200" dirty="0" smtClean="0">
                <a:latin typeface="Georgia" panose="02040502050405020303" pitchFamily="18" charset="0"/>
              </a:rPr>
              <a:t> (млрд. 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770799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7062" y="149908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2021-2025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315480"/>
              </p:ext>
            </p:extLst>
          </p:nvPr>
        </p:nvGraphicFramePr>
        <p:xfrm>
          <a:off x="623392" y="758827"/>
          <a:ext cx="10945217" cy="562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7"/>
                <a:gridCol w="2571468"/>
                <a:gridCol w="1141813"/>
                <a:gridCol w="1332116"/>
                <a:gridCol w="2664231"/>
                <a:gridCol w="951511"/>
                <a:gridCol w="1046663"/>
                <a:gridCol w="954348"/>
              </a:tblGrid>
              <a:tr h="60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8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1 216,0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586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9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853,6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955,0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76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237,9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26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1 042,8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8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809,6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15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292672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1124744"/>
          <a:ext cx="8352928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351"/>
                <a:gridCol w="1078776"/>
                <a:gridCol w="1074442"/>
                <a:gridCol w="1078776"/>
                <a:gridCol w="1078776"/>
                <a:gridCol w="922807"/>
              </a:tblGrid>
              <a:tr h="43424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54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3463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347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08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взрослого населения Московской области (Доля взрослого населения, прошедшего диспансеризацию, от общего числа взрослого населения)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66798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538898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застрахованного населения трудоспособного возраста на территории Московской области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8259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4"/>
          <a:ext cx="8208912" cy="424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54345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8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91937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48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50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Жилье – медикам, нуждающихся в обеспечении жильем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8496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3744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/>
                <a:gridCol w="1069476"/>
                <a:gridCol w="1065180"/>
                <a:gridCol w="1069476"/>
                <a:gridCol w="1069476"/>
                <a:gridCol w="914852"/>
              </a:tblGrid>
              <a:tr h="54324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8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97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91901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25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21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46,13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2190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/>
                <a:gridCol w="1041577"/>
                <a:gridCol w="1037393"/>
                <a:gridCol w="1041577"/>
                <a:gridCol w="1041577"/>
                <a:gridCol w="890986"/>
              </a:tblGrid>
              <a:tr h="5073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8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5826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10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080,00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посещений организаций культуры по отношению к уровню 2017 года (в части посещений библиотек)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0051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4880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219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9003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203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115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15,79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6687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Доля детей, привлекаемых к участию в творческих мероприятиях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17,31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граждан, принимающих участие в добровольческой деятельности, получивших государственную (муниципальную) поддержку в форме субсидий бюджетным учреждениям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</a:tr>
              <a:tr h="520945">
                <a:tc>
                  <a:txBody>
                    <a:bodyPr/>
                    <a:lstStyle/>
                    <a:p>
                      <a:pPr algn="l" fontAlgn="t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числа посещений культурных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Тысяча 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772,401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5449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5083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/>
                <a:gridCol w="1069476"/>
                <a:gridCol w="1065180"/>
                <a:gridCol w="1069476"/>
                <a:gridCol w="1069476"/>
                <a:gridCol w="914852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13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капитально отремонтированных объектов организации культуры (в том числе техническое переоснащение современным непроизводственным оборудованием и благоустройство территории)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806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9379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 15% числа посещений организаций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посещений в смену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553,314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468,02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приобретенных передвижных </a:t>
                      </a:r>
                      <a:r>
                        <a:rPr kumimoji="0"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многофукциональных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культурных центров (автоклубов) для обслуживания сельского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6909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/>
                <a:gridCol w="1041577"/>
                <a:gridCol w="1037393"/>
                <a:gridCol w="1041577"/>
                <a:gridCol w="1041577"/>
                <a:gridCol w="890986"/>
              </a:tblGrid>
              <a:tr h="5456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7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18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9231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90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6. Развитие образования в сфере культуры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лет,охваченных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дополнительным образованием в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11,20</a:t>
                      </a:r>
                    </a:p>
                  </a:txBody>
                  <a:tcPr marL="9525" marR="9525" marT="9525" marB="0" anchor="ctr"/>
                </a:tc>
              </a:tr>
              <a:tr h="55227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4721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544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/>
                <a:gridCol w="1069476"/>
                <a:gridCol w="1065180"/>
                <a:gridCol w="1069476"/>
                <a:gridCol w="1069476"/>
                <a:gridCol w="914852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6602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</a:tr>
              <a:tr h="12839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203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/>
                <a:gridCol w="1041577"/>
                <a:gridCol w="1037393"/>
                <a:gridCol w="1041577"/>
                <a:gridCol w="1041577"/>
                <a:gridCol w="890986"/>
              </a:tblGrid>
              <a:tr h="50075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29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4713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93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6004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101,92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91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455311"/>
              </p:ext>
            </p:extLst>
          </p:nvPr>
        </p:nvGraphicFramePr>
        <p:xfrm>
          <a:off x="767408" y="874860"/>
          <a:ext cx="9937104" cy="50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7488" y="332656"/>
            <a:ext cx="864096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63233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536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/>
                <a:gridCol w="1041577"/>
                <a:gridCol w="1037393"/>
                <a:gridCol w="1041577"/>
                <a:gridCol w="1041577"/>
                <a:gridCol w="890986"/>
              </a:tblGrid>
              <a:tr h="6474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5979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09524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58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578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672,7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6695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136906" cy="513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8678"/>
                <a:gridCol w="1050877"/>
                <a:gridCol w="1046655"/>
                <a:gridCol w="1050877"/>
                <a:gridCol w="1050877"/>
                <a:gridCol w="898942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153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у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 за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61459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08912" cy="4950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0259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235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298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области</a:t>
                      </a:r>
                    </a:p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Количество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отремонтированных дошкольных 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1289835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Количество детей в возрасте от 1,5 до 7 лет, направленных и зачисленных в течение соответствующего финансового года в Единой информационной системе «Зачисление в ДОУ» на созданные дополнительные места в организациях по присмотру и уходу за детьми, расположенных в микрорайонах с наибольшей очередностью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Отношение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6863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91545" y="836712"/>
          <a:ext cx="8352929" cy="4958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079"/>
                <a:gridCol w="1068732"/>
                <a:gridCol w="1064439"/>
                <a:gridCol w="1068732"/>
                <a:gridCol w="1068732"/>
                <a:gridCol w="914215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115,59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7638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общеобразовательных организациях, расположенных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сельской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2422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43762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5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83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717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10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3083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93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426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7093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предметам, процент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10,71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11,11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11,51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2696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14,6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9,8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3588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/>
                <a:gridCol w="1069476"/>
                <a:gridCol w="1065180"/>
                <a:gridCol w="1069476"/>
                <a:gridCol w="1069476"/>
                <a:gridCol w="914852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7035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/>
                <a:gridCol w="1069476"/>
                <a:gridCol w="1065180"/>
                <a:gridCol w="1069476"/>
                <a:gridCol w="1069476"/>
                <a:gridCol w="914852"/>
              </a:tblGrid>
              <a:tr h="49195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253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1510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6335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2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063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52176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6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11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5238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8840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712584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77134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57176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3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1489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346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7836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12109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7836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7536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6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8678"/>
                <a:gridCol w="1050877"/>
                <a:gridCol w="1046655"/>
                <a:gridCol w="1050877"/>
                <a:gridCol w="1050877"/>
                <a:gridCol w="898942"/>
              </a:tblGrid>
              <a:tr h="58351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045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2959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616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581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202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693981"/>
              </p:ext>
            </p:extLst>
          </p:nvPr>
        </p:nvGraphicFramePr>
        <p:xfrm>
          <a:off x="1343472" y="1124744"/>
          <a:ext cx="93610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9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1008717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992888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4896"/>
                <a:gridCol w="1032277"/>
                <a:gridCol w="1028130"/>
                <a:gridCol w="1032277"/>
                <a:gridCol w="1032277"/>
                <a:gridCol w="883031"/>
              </a:tblGrid>
              <a:tr h="61654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3310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7089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17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934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33,02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70687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96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4434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34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545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50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2074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07568" y="836713"/>
          <a:ext cx="8015442" cy="496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2862"/>
                <a:gridCol w="1066157"/>
                <a:gridCol w="1066157"/>
                <a:gridCol w="1066157"/>
                <a:gridCol w="912013"/>
                <a:gridCol w="822096"/>
              </a:tblGrid>
              <a:tr h="4463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59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5804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6581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97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435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5,74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42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 проживающим на территории городского округа Домодедово Московской области, призванные на военную службу по мобилизации в Вооруженные силы Российской Федерации получивших единовременную денежную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выплату,от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общего числа обратившихся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39727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776864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1101"/>
                <a:gridCol w="1034423"/>
                <a:gridCol w="1034423"/>
                <a:gridCol w="1034423"/>
                <a:gridCol w="884867"/>
                <a:gridCol w="797627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муниципальных приоритетных объектов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78,40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16374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82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53774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4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49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7237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6267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16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65,30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63,00</a:t>
                      </a:r>
                    </a:p>
                  </a:txBody>
                  <a:tcPr marL="9525" marR="9525" marT="9525" marB="0" anchor="ctr"/>
                </a:tc>
              </a:tr>
              <a:tr h="1307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58,3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57,00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87749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60734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3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251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5939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214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6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0,011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53209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43906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3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96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898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8677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7116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7116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97389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256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40361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2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89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0465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02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15152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544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4007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5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0112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946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</a:tr>
              <a:tr h="812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</a:tr>
              <a:tr h="812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14910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358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92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231462"/>
              </p:ext>
            </p:extLst>
          </p:nvPr>
        </p:nvGraphicFramePr>
        <p:xfrm>
          <a:off x="911424" y="980728"/>
          <a:ext cx="95770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45067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55846363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5294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77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9559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1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6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785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</a:tr>
              <a:tr h="6081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Доступные спортивные площадки. Доля спортивных площадок, управляемых в соответствии со стандартом их использования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4001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5122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290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6654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4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50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</a:tr>
              <a:tr h="3923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46,00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</a:tr>
              <a:tr h="843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(отремонтированных, модернизированных) плоскостных спортивных сооружений в муниципальных образованиях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3460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07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406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17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8653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35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96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999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51,81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</a:tr>
              <a:tr h="13290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обучающихся и студентов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36101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51487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51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7102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132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62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72087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136904" cy="4176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5079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91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5925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74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3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268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772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39854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46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7422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49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3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8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51,902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52,31</a:t>
                      </a:r>
                    </a:p>
                  </a:txBody>
                  <a:tcPr marL="9525" marR="9525" marT="9525" marB="0" anchor="ctr"/>
                </a:tc>
              </a:tr>
              <a:tr h="1114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712,60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8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03901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48475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/>
                <a:gridCol w="1101469"/>
                <a:gridCol w="1101469"/>
                <a:gridCol w="1101469"/>
                <a:gridCol w="942219"/>
                <a:gridCol w="849325"/>
              </a:tblGrid>
              <a:tr h="45130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3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02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6348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20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1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51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0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143,00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103,26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04830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423592" y="764704"/>
          <a:ext cx="7920880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/>
                <a:gridCol w="1053579"/>
                <a:gridCol w="1053579"/>
                <a:gridCol w="1053579"/>
                <a:gridCol w="901253"/>
                <a:gridCol w="812398"/>
              </a:tblGrid>
              <a:tr h="49342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266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347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94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409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89815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5412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2842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/>
                <a:gridCol w="1091891"/>
                <a:gridCol w="1091891"/>
                <a:gridCol w="1091891"/>
                <a:gridCol w="934027"/>
                <a:gridCol w="841940"/>
              </a:tblGrid>
              <a:tr h="44319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32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4976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18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4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собак без владельцев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22285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288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4545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30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6898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56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3487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продукции АПК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69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466" y="288150"/>
            <a:ext cx="11017224" cy="757970"/>
          </a:xfrm>
        </p:spPr>
        <p:txBody>
          <a:bodyPr>
            <a:noAutofit/>
          </a:bodyPr>
          <a:lstStyle/>
          <a:p>
            <a:pPr marL="137160" algn="ctr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135561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3200" b="1" dirty="0">
                  <a:latin typeface="Georgia" panose="02040502050405020303" pitchFamily="18" charset="0"/>
                </a:rPr>
                <a:t>Бюджет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4275553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5283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Доходы</a:t>
            </a:r>
          </a:p>
        </p:txBody>
      </p:sp>
      <p:sp>
        <p:nvSpPr>
          <p:cNvPr id="10" name="Плюс 9"/>
          <p:cNvSpPr/>
          <p:nvPr/>
        </p:nvSpPr>
        <p:spPr>
          <a:xfrm>
            <a:off x="6168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38935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Источники финансирования дефицита бюджета</a:t>
            </a:r>
          </a:p>
        </p:txBody>
      </p:sp>
      <p:sp>
        <p:nvSpPr>
          <p:cNvPr id="12" name="Равно 11"/>
          <p:cNvSpPr/>
          <p:nvPr/>
        </p:nvSpPr>
        <p:spPr>
          <a:xfrm>
            <a:off x="7589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3" y="2643257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Расходы</a:t>
            </a: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9" cy="4536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7"/>
                <a:gridCol w="819784"/>
              </a:tblGrid>
              <a:tr h="4005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3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776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68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76024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140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8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0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водных объектов, на которых выполнены комплексы мероприятий по ликвидации последствий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68155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92888" cy="3960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8"/>
                <a:gridCol w="1063157"/>
                <a:gridCol w="1063157"/>
                <a:gridCol w="1063157"/>
                <a:gridCol w="909446"/>
                <a:gridCol w="819783"/>
              </a:tblGrid>
              <a:tr h="50276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47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505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81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97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</a:tr>
              <a:tr h="5154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581,00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954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5452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14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92238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4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74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18842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848872" cy="5318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8797"/>
                <a:gridCol w="1044001"/>
                <a:gridCol w="1044001"/>
                <a:gridCol w="1044001"/>
                <a:gridCol w="893060"/>
                <a:gridCol w="805012"/>
              </a:tblGrid>
              <a:tr h="4123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4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65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9764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959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15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3 % ежегодно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2 052,00</a:t>
                      </a:r>
                    </a:p>
                  </a:txBody>
                  <a:tcPr marL="9525" marR="9525" marT="9525" marB="0" anchor="ctr"/>
                </a:tc>
              </a:tr>
              <a:tr h="8459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117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</a:tr>
              <a:tr h="51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99,50</a:t>
                      </a:r>
                    </a:p>
                  </a:txBody>
                  <a:tcPr marL="9525" marR="9525" marT="9525" marB="0" anchor="ctr"/>
                </a:tc>
              </a:tr>
              <a:tr h="402343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уровня вовлеченности населения в незаконный оборот наркотиков на 100 тыс. человек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07323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064896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39"/>
                <a:gridCol w="827169"/>
              </a:tblGrid>
              <a:tr h="46697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37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8998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910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71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снесенных объектов самовольного строительства, право на снос которых в судебном порядке предоставлено администрациям муниципальных образований Московской области, являющимися взыскателями по исполнительным производствам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57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отремонтированных) зданий (помещений), занимаемых территориальными подразделениями ведомств, осуществляющих деятельность по обеспечению соблюдения законности, правопорядка и безопасности на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територии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41046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92888" cy="44644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7"/>
                <a:gridCol w="819783"/>
              </a:tblGrid>
              <a:tr h="50772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900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5892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53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35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мемориальных знаков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47297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\ 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2 473,00</a:t>
                      </a: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2 852,00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32192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1340768"/>
          <a:ext cx="8064897" cy="4553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4195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6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627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0970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36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23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имен погибших при защите Отечества, нанесенных на мемориальные сооружения воинских захоронений по месту захоронения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906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</a:tr>
              <a:tr h="4092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кладбищ, соответствующих требованиям Регионального стандарта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84,62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4092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59558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/>
                <a:gridCol w="1101469"/>
                <a:gridCol w="1101469"/>
                <a:gridCol w="1101469"/>
                <a:gridCol w="942219"/>
                <a:gridCol w="849325"/>
              </a:tblGrid>
              <a:tr h="4786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13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0967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79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395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81835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46695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 уровня </a:t>
                      </a:r>
                      <a:r>
                        <a:rPr kumimoji="0" lang="ru-RU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криминогенности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наркомании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100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97653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752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46143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898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8061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06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61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готовности  муниципального звена Московской областной системы предупреждения и ликвидации чрезвычайным ситуациям к действиям по предназначению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9525" marR="9525" marT="9525" marB="0" anchor="ctr"/>
                </a:tc>
              </a:tr>
              <a:tr h="5726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муниципального образования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</a:tr>
              <a:tr h="94659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временя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 Московской области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737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20460</TotalTime>
  <Words>19474</Words>
  <Application>Microsoft Office PowerPoint</Application>
  <PresentationFormat>Широкоэкранный</PresentationFormat>
  <Paragraphs>5489</Paragraphs>
  <Slides>155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155</vt:i4>
      </vt:variant>
    </vt:vector>
  </HeadingPairs>
  <TitlesOfParts>
    <vt:vector size="167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 проекта бюджета городского округа Домодедово  на 2023 год и плановый период 2024 и 2025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Бюджетная политика городского округа Домодедово</vt:lpstr>
      <vt:lpstr>      Инвестиции в основной капитал за счет всех источников финансирования по полному кругу организаций  (млрд. руб.)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2023 год и плановый период 2024 и 2025 гг. в сравнении с фактическим исполнением 2019-2021 годов и ожидаемым исполнением 2022 года                                                                                                                             млн. руб.</vt:lpstr>
      <vt:lpstr>Основные параметры бюджета на 2023 год и плановый период 2024 и 2025 гг. в сравнении с фактическим исполнением 2020-2021 годов и ожидаемым исполнением 2022 года                                                                            млн. руб.</vt:lpstr>
      <vt:lpstr>Муниципальный долг                                                                                                                 млн.руб.</vt:lpstr>
      <vt:lpstr>Объем и структура муниципального внутреннего долга городского округа Домодедово                            млн.руб.</vt:lpstr>
      <vt:lpstr>Динамика доходов 2021-2025 гг.                                                                                            млн. руб.</vt:lpstr>
      <vt:lpstr>Презентация PowerPoint</vt:lpstr>
      <vt:lpstr>Структура налоговых доходов 2023 года, млн.руб.</vt:lpstr>
      <vt:lpstr>Структура неналоговых доходов 2023 года, млн.руб.</vt:lpstr>
      <vt:lpstr>Изменение структуры налоговых и неналоговых доходов городского округа Домодедово за 2021-2025 гг.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2021-2025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2021-2025 годах по программам</vt:lpstr>
      <vt:lpstr>Расходы бюджета городского округа в 2021-2025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3371</cp:revision>
  <cp:lastPrinted>2022-11-09T13:42:47Z</cp:lastPrinted>
  <dcterms:created xsi:type="dcterms:W3CDTF">2015-09-30T07:48:07Z</dcterms:created>
  <dcterms:modified xsi:type="dcterms:W3CDTF">2022-11-11T13:35:14Z</dcterms:modified>
</cp:coreProperties>
</file>