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drawings/drawing14.xml" ContentType="application/vnd.openxmlformats-officedocument.drawingml.chartshapes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9"/>
  </p:notesMasterIdLst>
  <p:sldIdLst>
    <p:sldId id="256" r:id="rId2"/>
    <p:sldId id="337" r:id="rId3"/>
    <p:sldId id="355" r:id="rId4"/>
    <p:sldId id="549" r:id="rId5"/>
    <p:sldId id="550" r:id="rId6"/>
    <p:sldId id="551" r:id="rId7"/>
    <p:sldId id="552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543" r:id="rId16"/>
    <p:sldId id="544" r:id="rId17"/>
    <p:sldId id="545" r:id="rId18"/>
    <p:sldId id="546" r:id="rId19"/>
    <p:sldId id="522" r:id="rId20"/>
    <p:sldId id="547" r:id="rId21"/>
    <p:sldId id="553" r:id="rId22"/>
    <p:sldId id="554" r:id="rId23"/>
    <p:sldId id="555" r:id="rId24"/>
    <p:sldId id="556" r:id="rId25"/>
    <p:sldId id="557" r:id="rId26"/>
    <p:sldId id="347" r:id="rId27"/>
    <p:sldId id="348" r:id="rId28"/>
    <p:sldId id="354" r:id="rId29"/>
    <p:sldId id="548" r:id="rId30"/>
    <p:sldId id="558" r:id="rId31"/>
    <p:sldId id="559" r:id="rId32"/>
    <p:sldId id="560" r:id="rId33"/>
    <p:sldId id="561" r:id="rId34"/>
    <p:sldId id="562" r:id="rId35"/>
    <p:sldId id="563" r:id="rId36"/>
    <p:sldId id="564" r:id="rId37"/>
    <p:sldId id="565" r:id="rId38"/>
    <p:sldId id="566" r:id="rId39"/>
    <p:sldId id="567" r:id="rId40"/>
    <p:sldId id="570" r:id="rId41"/>
    <p:sldId id="568" r:id="rId42"/>
    <p:sldId id="569" r:id="rId43"/>
    <p:sldId id="579" r:id="rId44"/>
    <p:sldId id="580" r:id="rId45"/>
    <p:sldId id="581" r:id="rId46"/>
    <p:sldId id="582" r:id="rId47"/>
    <p:sldId id="583" r:id="rId48"/>
    <p:sldId id="584" r:id="rId49"/>
    <p:sldId id="585" r:id="rId50"/>
    <p:sldId id="586" r:id="rId51"/>
    <p:sldId id="587" r:id="rId52"/>
    <p:sldId id="588" r:id="rId53"/>
    <p:sldId id="589" r:id="rId54"/>
    <p:sldId id="590" r:id="rId55"/>
    <p:sldId id="591" r:id="rId56"/>
    <p:sldId id="592" r:id="rId57"/>
    <p:sldId id="593" r:id="rId58"/>
    <p:sldId id="594" r:id="rId59"/>
    <p:sldId id="595" r:id="rId60"/>
    <p:sldId id="596" r:id="rId61"/>
    <p:sldId id="597" r:id="rId62"/>
    <p:sldId id="598" r:id="rId63"/>
    <p:sldId id="508" r:id="rId64"/>
    <p:sldId id="509" r:id="rId65"/>
    <p:sldId id="510" r:id="rId66"/>
    <p:sldId id="511" r:id="rId67"/>
    <p:sldId id="512" r:id="rId68"/>
    <p:sldId id="513" r:id="rId69"/>
    <p:sldId id="514" r:id="rId70"/>
    <p:sldId id="515" r:id="rId71"/>
    <p:sldId id="516" r:id="rId72"/>
    <p:sldId id="371" r:id="rId73"/>
    <p:sldId id="434" r:id="rId74"/>
    <p:sldId id="435" r:id="rId75"/>
    <p:sldId id="436" r:id="rId76"/>
    <p:sldId id="531" r:id="rId77"/>
    <p:sldId id="451" r:id="rId78"/>
    <p:sldId id="452" r:id="rId79"/>
    <p:sldId id="453" r:id="rId80"/>
    <p:sldId id="454" r:id="rId81"/>
    <p:sldId id="455" r:id="rId82"/>
    <p:sldId id="599" r:id="rId83"/>
    <p:sldId id="600" r:id="rId84"/>
    <p:sldId id="601" r:id="rId85"/>
    <p:sldId id="602" r:id="rId86"/>
    <p:sldId id="441" r:id="rId87"/>
    <p:sldId id="442" r:id="rId88"/>
    <p:sldId id="532" r:id="rId89"/>
    <p:sldId id="443" r:id="rId90"/>
    <p:sldId id="533" r:id="rId91"/>
    <p:sldId id="444" r:id="rId92"/>
    <p:sldId id="573" r:id="rId93"/>
    <p:sldId id="445" r:id="rId94"/>
    <p:sldId id="446" r:id="rId95"/>
    <p:sldId id="534" r:id="rId96"/>
    <p:sldId id="603" r:id="rId97"/>
    <p:sldId id="604" r:id="rId98"/>
    <p:sldId id="605" r:id="rId99"/>
    <p:sldId id="606" r:id="rId100"/>
    <p:sldId id="607" r:id="rId101"/>
    <p:sldId id="608" r:id="rId102"/>
    <p:sldId id="609" r:id="rId103"/>
    <p:sldId id="610" r:id="rId104"/>
    <p:sldId id="611" r:id="rId105"/>
    <p:sldId id="612" r:id="rId106"/>
    <p:sldId id="613" r:id="rId107"/>
    <p:sldId id="465" r:id="rId108"/>
    <p:sldId id="466" r:id="rId109"/>
    <p:sldId id="467" r:id="rId110"/>
    <p:sldId id="468" r:id="rId111"/>
    <p:sldId id="537" r:id="rId112"/>
    <p:sldId id="469" r:id="rId113"/>
    <p:sldId id="470" r:id="rId114"/>
    <p:sldId id="574" r:id="rId115"/>
    <p:sldId id="456" r:id="rId116"/>
    <p:sldId id="457" r:id="rId117"/>
    <p:sldId id="538" r:id="rId118"/>
    <p:sldId id="458" r:id="rId119"/>
    <p:sldId id="459" r:id="rId120"/>
    <p:sldId id="614" r:id="rId121"/>
    <p:sldId id="615" r:id="rId122"/>
    <p:sldId id="616" r:id="rId123"/>
    <p:sldId id="617" r:id="rId124"/>
    <p:sldId id="439" r:id="rId125"/>
    <p:sldId id="440" r:id="rId126"/>
    <p:sldId id="471" r:id="rId127"/>
    <p:sldId id="473" r:id="rId128"/>
    <p:sldId id="474" r:id="rId129"/>
    <p:sldId id="475" r:id="rId130"/>
    <p:sldId id="476" r:id="rId131"/>
    <p:sldId id="477" r:id="rId132"/>
    <p:sldId id="478" r:id="rId133"/>
    <p:sldId id="575" r:id="rId134"/>
    <p:sldId id="576" r:id="rId135"/>
    <p:sldId id="618" r:id="rId136"/>
    <p:sldId id="619" r:id="rId137"/>
    <p:sldId id="620" r:id="rId138"/>
    <p:sldId id="621" r:id="rId139"/>
    <p:sldId id="622" r:id="rId140"/>
    <p:sldId id="623" r:id="rId141"/>
    <p:sldId id="624" r:id="rId142"/>
    <p:sldId id="625" r:id="rId143"/>
    <p:sldId id="520" r:id="rId144"/>
    <p:sldId id="577" r:id="rId145"/>
    <p:sldId id="578" r:id="rId146"/>
    <p:sldId id="626" r:id="rId147"/>
    <p:sldId id="627" r:id="rId148"/>
    <p:sldId id="628" r:id="rId149"/>
    <p:sldId id="629" r:id="rId150"/>
    <p:sldId id="630" r:id="rId151"/>
    <p:sldId id="571" r:id="rId152"/>
    <p:sldId id="572" r:id="rId153"/>
    <p:sldId id="430" r:id="rId154"/>
    <p:sldId id="431" r:id="rId155"/>
    <p:sldId id="541" r:id="rId156"/>
    <p:sldId id="542" r:id="rId157"/>
    <p:sldId id="339" r:id="rId15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2" autoAdjust="0"/>
    <p:restoredTop sz="97669" autoAdjust="0"/>
  </p:normalViewPr>
  <p:slideViewPr>
    <p:cSldViewPr>
      <p:cViewPr varScale="1">
        <p:scale>
          <a:sx n="116" d="100"/>
          <a:sy n="116" d="100"/>
        </p:scale>
        <p:origin x="19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35075416011004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432098765432098E-2"/>
                  <c:y val="-0.34632788549020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432098765432098E-2"/>
                  <c:y val="-0.3928797701156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6975308641975197E-2"/>
                  <c:y val="-0.38880589844371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год
 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182</c:v>
                </c:pt>
                <c:pt idx="1">
                  <c:v>183.1</c:v>
                </c:pt>
                <c:pt idx="2">
                  <c:v>185.5</c:v>
                </c:pt>
                <c:pt idx="3">
                  <c:v>188</c:v>
                </c:pt>
                <c:pt idx="4">
                  <c:v>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1621032"/>
        <c:axId val="319784424"/>
        <c:axId val="0"/>
      </c:bar3DChart>
      <c:catAx>
        <c:axId val="321621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19784424"/>
        <c:crossesAt val="0"/>
        <c:auto val="1"/>
        <c:lblAlgn val="ctr"/>
        <c:lblOffset val="100"/>
        <c:tickLblSkip val="1"/>
        <c:noMultiLvlLbl val="0"/>
      </c:catAx>
      <c:valAx>
        <c:axId val="319784424"/>
        <c:scaling>
          <c:orientation val="minMax"/>
          <c:max val="25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1621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7443402021353505"/>
                  <c:y val="-0.2315630865576339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F1-4BBF-987D-B25A472ACDD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5725201225628713"/>
                  <c:y val="-0.1960007002145960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23654899858147796"/>
                  <c:y val="-1.011875873440962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6216424825582987"/>
                  <c:y val="0.2034912787468059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24205261412178036"/>
                  <c:y val="6.56052836234568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29755218421785662"/>
                  <c:y val="-8.67735273566095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23060622088689017"/>
                  <c:y val="-0.2482925873733327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3F1-4BBF-987D-B25A472ACDD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1563</c:v>
                </c:pt>
                <c:pt idx="1">
                  <c:v>103.2</c:v>
                </c:pt>
                <c:pt idx="2">
                  <c:v>750</c:v>
                </c:pt>
                <c:pt idx="3">
                  <c:v>98</c:v>
                </c:pt>
                <c:pt idx="4">
                  <c:v>240</c:v>
                </c:pt>
                <c:pt idx="5">
                  <c:v>1480</c:v>
                </c:pt>
                <c:pt idx="6">
                  <c:v>330</c:v>
                </c:pt>
                <c:pt idx="7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0.23743899631119872"/>
                  <c:y val="-0.22754891269391125"/>
                </c:manualLayout>
              </c:layout>
              <c:tx>
                <c:rich>
                  <a:bodyPr/>
                  <a:lstStyle/>
                  <a:p>
                    <a:fld id="{E73A965D-9F18-4197-B561-213CBD17BE9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10F1D4F-D26A-43DE-82B3-95FE3898DB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434480911138697"/>
                  <c:y val="9.796901221501704E-2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0996459330605768"/>
                  <c:y val="0.26348771920079056"/>
                </c:manualLayout>
              </c:layout>
              <c:tx>
                <c:rich>
                  <a:bodyPr/>
                  <a:lstStyle/>
                  <a:p>
                    <a:fld id="{26C6AF7E-F79C-4C5C-9389-95F2094D64E1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ED31F5C7-6F6C-43B9-80F2-8CBC5F9DD7B8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3.9460188803498485E-3"/>
                  <c:y val="0.19641896514422374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33,9%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19952060479592448"/>
                  <c:y val="0.1524370099228739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3033984549220779"/>
                  <c:y val="-0.108443360094492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9116199246782565"/>
                  <c:y val="-0.34436552005917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200"/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200" baseline="0" dirty="0"/>
                  </a:p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200" smtClean="0"/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200" dirty="0" smtClean="0"/>
                      <a:t> </a:t>
                    </a:r>
                  </a:p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200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3F1-4BBF-987D-B25A472ACDD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Сервитут</c:v>
                </c:pt>
                <c:pt idx="1">
                  <c:v>Найм, реклама</c:v>
                </c:pt>
                <c:pt idx="2">
                  <c:v>Плата за негативное воздействие</c:v>
                </c:pt>
                <c:pt idx="3">
                  <c:v>Продажа имущества</c:v>
                </c:pt>
                <c:pt idx="4">
                  <c:v>Продажа земли (с дорезками)</c:v>
                </c:pt>
                <c:pt idx="5">
                  <c:v>Штрафы</c:v>
                </c:pt>
                <c:pt idx="6">
                  <c:v>Прочие платежи (вырубка и проч.)</c:v>
                </c:pt>
                <c:pt idx="7">
                  <c:v>Аренда земли</c:v>
                </c:pt>
                <c:pt idx="8">
                  <c:v>Аренда имущества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0.5</c:v>
                </c:pt>
                <c:pt idx="1">
                  <c:v>32.4</c:v>
                </c:pt>
                <c:pt idx="2">
                  <c:v>3.5</c:v>
                </c:pt>
                <c:pt idx="3">
                  <c:v>322</c:v>
                </c:pt>
                <c:pt idx="4">
                  <c:v>95</c:v>
                </c:pt>
                <c:pt idx="5">
                  <c:v>5</c:v>
                </c:pt>
                <c:pt idx="6">
                  <c:v>6.7</c:v>
                </c:pt>
                <c:pt idx="7">
                  <c:v>430</c:v>
                </c:pt>
                <c:pt idx="8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7A6-4ED6-9694-5DCE54BEDB0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 formatCode="#,##0.00">
                  <c:v>1297.3</c:v>
                </c:pt>
                <c:pt idx="1">
                  <c:v>1501.8</c:v>
                </c:pt>
                <c:pt idx="2">
                  <c:v>1563</c:v>
                </c:pt>
                <c:pt idx="3">
                  <c:v>1860</c:v>
                </c:pt>
                <c:pt idx="4">
                  <c:v>2020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7A6-4ED6-9694-5DCE54BEDB0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 formatCode="General">
                  <c:v>100.7</c:v>
                </c:pt>
                <c:pt idx="1">
                  <c:v>571.6</c:v>
                </c:pt>
                <c:pt idx="2">
                  <c:v>522.9</c:v>
                </c:pt>
                <c:pt idx="3">
                  <c:v>487.9</c:v>
                </c:pt>
                <c:pt idx="4">
                  <c:v>452.9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D7A6-4ED6-9694-5DCE54BEDB0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 formatCode="General">
                  <c:v>553.5</c:v>
                </c:pt>
                <c:pt idx="1">
                  <c:v>1988.5</c:v>
                </c:pt>
                <c:pt idx="2">
                  <c:v>2050</c:v>
                </c:pt>
                <c:pt idx="3">
                  <c:v>2065</c:v>
                </c:pt>
                <c:pt idx="4">
                  <c:v>2080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D7A6-4ED6-9694-5DCE54BEDB0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 formatCode="#,##0.00">
                  <c:v>1783.9</c:v>
                </c:pt>
                <c:pt idx="1">
                  <c:v>766</c:v>
                </c:pt>
                <c:pt idx="2">
                  <c:v>848</c:v>
                </c:pt>
                <c:pt idx="3">
                  <c:v>1065</c:v>
                </c:pt>
                <c:pt idx="4">
                  <c:v>1230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D7A6-4ED6-9694-5DCE54BEDB0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 formatCode="General">
                  <c:v>621.79999999999995</c:v>
                </c:pt>
                <c:pt idx="1">
                  <c:v>306.89999999999998</c:v>
                </c:pt>
                <c:pt idx="2">
                  <c:v>417</c:v>
                </c:pt>
                <c:pt idx="3">
                  <c:v>158</c:v>
                </c:pt>
                <c:pt idx="4">
                  <c:v>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D7A6-4ED6-9694-5DCE54BEDB0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 formatCode="General">
                  <c:v>191.2</c:v>
                </c:pt>
                <c:pt idx="1">
                  <c:v>107.5</c:v>
                </c:pt>
                <c:pt idx="2">
                  <c:v>103.2</c:v>
                </c:pt>
                <c:pt idx="3">
                  <c:v>100.8</c:v>
                </c:pt>
                <c:pt idx="4">
                  <c:v>106.6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D7A6-4ED6-9694-5DCE54BEDB0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D7A6-4ED6-9694-5DCE54BEDB0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 formatCode="General">
                  <c:v>261</c:v>
                </c:pt>
                <c:pt idx="1">
                  <c:v>474.4</c:v>
                </c:pt>
                <c:pt idx="2">
                  <c:v>45.2</c:v>
                </c:pt>
                <c:pt idx="3">
                  <c:v>45.5</c:v>
                </c:pt>
                <c:pt idx="4" formatCode="0.0">
                  <c:v>44.3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4558936"/>
        <c:axId val="324556192"/>
        <c:axId val="0"/>
      </c:bar3DChart>
      <c:catAx>
        <c:axId val="324558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4556192"/>
        <c:crosses val="autoZero"/>
        <c:auto val="1"/>
        <c:lblAlgn val="ctr"/>
        <c:lblOffset val="100"/>
        <c:noMultiLvlLbl val="0"/>
      </c:catAx>
      <c:valAx>
        <c:axId val="32455619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4558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23771.65</c:v>
                </c:pt>
                <c:pt idx="1">
                  <c:v>31405.58</c:v>
                </c:pt>
                <c:pt idx="2">
                  <c:v>33958.76</c:v>
                </c:pt>
                <c:pt idx="3">
                  <c:v>12772.2</c:v>
                </c:pt>
                <c:pt idx="4">
                  <c:v>21779.52</c:v>
                </c:pt>
                <c:pt idx="5">
                  <c:v>44112.639999999999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4554624"/>
        <c:axId val="324552272"/>
      </c:barChart>
      <c:catAx>
        <c:axId val="32455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4552272"/>
        <c:crosses val="autoZero"/>
        <c:auto val="1"/>
        <c:lblAlgn val="ctr"/>
        <c:lblOffset val="100"/>
        <c:noMultiLvlLbl val="0"/>
      </c:catAx>
      <c:valAx>
        <c:axId val="32455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455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EFC-462B-A098-E39074A69F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587.64499999999998</c:v>
                </c:pt>
                <c:pt idx="1">
                  <c:v>971</c:v>
                </c:pt>
                <c:pt idx="2">
                  <c:v>1696.8</c:v>
                </c:pt>
                <c:pt idx="3">
                  <c:v>1701.3</c:v>
                </c:pt>
                <c:pt idx="4">
                  <c:v>1196.5999999999999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EFC-462B-A098-E39074A69F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3037.5120000000002</c:v>
                </c:pt>
                <c:pt idx="1">
                  <c:v>3052.2</c:v>
                </c:pt>
                <c:pt idx="2">
                  <c:v>3249.7</c:v>
                </c:pt>
                <c:pt idx="3">
                  <c:v>3225.8</c:v>
                </c:pt>
                <c:pt idx="4">
                  <c:v>3245.3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EFC-462B-A098-E39074A69F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40.380000000000003</c:v>
                </c:pt>
                <c:pt idx="1">
                  <c:v>0</c:v>
                </c:pt>
                <c:pt idx="2">
                  <c:v>9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2EFC-462B-A098-E39074A69F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EFC-462B-A098-E39074A69F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94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4559328"/>
        <c:axId val="324552664"/>
        <c:axId val="0"/>
      </c:bar3DChart>
      <c:catAx>
        <c:axId val="324559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4552664"/>
        <c:crosses val="autoZero"/>
        <c:auto val="1"/>
        <c:lblAlgn val="ctr"/>
        <c:lblOffset val="100"/>
        <c:noMultiLvlLbl val="0"/>
      </c:catAx>
      <c:valAx>
        <c:axId val="324552664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4559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8"/>
          <c:y val="0.17051611474063869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1388590922847653"/>
                  <c:y val="0.1225981873623437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3B7-431B-B302-9CF72CD53D88}"/>
                </c:ex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4606633745675768"/>
                  <c:y val="-1.935777788880129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B7-431B-B302-9CF72CD53D8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5646894497102662"/>
                  <c:y val="-0.15769099486022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3B7-431B-B302-9CF72CD53D8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23284267147704835"/>
                  <c:y val="-0.21610354697431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3B7-431B-B302-9CF72CD53D8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9652816353738471E-2"/>
                  <c:y val="-0.26222751371587333"/>
                </c:manualLayout>
              </c:layout>
              <c:tx>
                <c:rich>
                  <a:bodyPr/>
                  <a:lstStyle/>
                  <a:p>
                    <a:fld id="{9A888E5F-7C54-4BB5-B05B-89FA3778EC9E}" type="CATEGORYNAME">
                      <a:rPr lang="ru-RU" baseline="0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B200092-58B8-45F8-9718-F2A214E6EC79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3B7-431B-B302-9CF72CD53D8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27546623172137963"/>
                  <c:y val="-0.10324057883144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3B7-431B-B302-9CF72CD53D88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8760310157108981"/>
                  <c:y val="-0.223688259517279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3B7-431B-B302-9CF72CD53D88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31341105777518979"/>
                  <c:y val="1.075422696160902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3B7-431B-B302-9CF72CD53D88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3B7-431B-B302-9CF72CD53D88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3.9873602371066456E-2"/>
                  <c:y val="0.193576052525329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3B7-431B-B302-9CF72CD53D88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5182642541633312"/>
                  <c:y val="0.17852013732891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3B7-431B-B302-9CF72CD53D88}"/>
                </c:ex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1632.58</c:v>
                </c:pt>
                <c:pt idx="1">
                  <c:v>93.08</c:v>
                </c:pt>
                <c:pt idx="2">
                  <c:v>723.5</c:v>
                </c:pt>
                <c:pt idx="3">
                  <c:v>1411.26</c:v>
                </c:pt>
                <c:pt idx="4">
                  <c:v>20.14</c:v>
                </c:pt>
                <c:pt idx="5">
                  <c:v>5197.79</c:v>
                </c:pt>
                <c:pt idx="6">
                  <c:v>797.38</c:v>
                </c:pt>
                <c:pt idx="7">
                  <c:v>272.27999999999997</c:v>
                </c:pt>
                <c:pt idx="8">
                  <c:v>604.78</c:v>
                </c:pt>
                <c:pt idx="9">
                  <c:v>72</c:v>
                </c:pt>
                <c:pt idx="10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9"/>
                  <c:y val="9.393110378326001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7414526623499088"/>
                  <c:y val="-0.223018509003112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2129817061670962"/>
                  <c:y val="-0.206942767964208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200294799934987"/>
                  <c:y val="0.212860938541656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38379015527755078"/>
                  <c:y val="-0.118563957339195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4.78</c:v>
                </c:pt>
                <c:pt idx="1">
                  <c:v>12.74</c:v>
                </c:pt>
                <c:pt idx="2">
                  <c:v>454.49</c:v>
                </c:pt>
                <c:pt idx="3">
                  <c:v>42.96</c:v>
                </c:pt>
                <c:pt idx="4">
                  <c:v>7</c:v>
                </c:pt>
                <c:pt idx="5">
                  <c:v>1110.5999999999999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 b="1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 b="1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3025651124931148"/>
                  <c:y val="2.5461931854597886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5.7</c:v>
                </c:pt>
                <c:pt idx="1">
                  <c:v>79.2</c:v>
                </c:pt>
                <c:pt idx="2">
                  <c:v>593</c:v>
                </c:pt>
                <c:pt idx="3">
                  <c:v>0.92</c:v>
                </c:pt>
                <c:pt idx="4">
                  <c:v>17.29</c:v>
                </c:pt>
                <c:pt idx="5">
                  <c:v>27.45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402837616995989"/>
                  <c:y val="-0.128585259885080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43,9 </a:t>
                    </a:r>
                    <a:r>
                      <a:rPr lang="ru-RU" dirty="0"/>
                      <a:t>
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314970120279017"/>
                  <c:y val="0.206021789686516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1C6-4F59-9A81-3012AD240F4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43.9</c:v>
                </c:pt>
                <c:pt idx="1">
                  <c:v>187</c:v>
                </c:pt>
                <c:pt idx="2">
                  <c:v>1180.4000000000001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21451076190354"/>
          <c:y val="0.29681249338977717"/>
          <c:w val="0.36805983567346434"/>
          <c:h val="0.5984648128884029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4228279738903872"/>
                  <c:y val="0.2465653316374436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47-419F-AEFE-44D6ECC809F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29402595912088314"/>
                  <c:y val="-0.214906720602952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47-419F-AEFE-44D6ECC809F1}"/>
                </c:ex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0474205812337918"/>
                  <c:y val="-9.35504982145232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47-419F-AEFE-44D6ECC809F1}"/>
                </c:ex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1306949311907003E-2"/>
                  <c:y val="-0.22093704080858226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38,6</a:t>
                    </a:r>
                    <a:endParaRPr lang="ru-RU" baseline="0" dirty="0"/>
                  </a:p>
                  <a:p>
                    <a:r>
                      <a:rPr lang="ru-RU" dirty="0" smtClean="0"/>
                      <a:t>0,9%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27378474018622068"/>
                  <c:y val="-0.1817795283798393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E47-419F-AEFE-44D6ECC809F1}"/>
                </c:ex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40636442846494747"/>
                  <c:y val="-0.2471394428064415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E47-419F-AEFE-44D6ECC809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1152.2</c:v>
                </c:pt>
                <c:pt idx="1">
                  <c:v>3450.75</c:v>
                </c:pt>
                <c:pt idx="2">
                  <c:v>386.4</c:v>
                </c:pt>
                <c:pt idx="3">
                  <c:v>55.3</c:v>
                </c:pt>
                <c:pt idx="4">
                  <c:v>153.1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E47-419F-AEFE-44D6ECC80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73900869988806"/>
          <c:y val="9.4004939622093275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654386692076641E-3"/>
                  <c:y val="-0.348782079768914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968161143599735E-2"/>
                      <c:h val="5.920730222657635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2426900584795321E-2"/>
                  <c:y val="-0.408277952841848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5594541910331383E-2"/>
                  <c:y val="-0.419502306912872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3888888888888888E-2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371020142948776E-3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год 
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63289.1</c:v>
                </c:pt>
                <c:pt idx="1">
                  <c:v>71495</c:v>
                </c:pt>
                <c:pt idx="2">
                  <c:v>76143.199999999997</c:v>
                </c:pt>
                <c:pt idx="3">
                  <c:v>80977.899999999994</c:v>
                </c:pt>
                <c:pt idx="4">
                  <c:v>86414.9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569152"/>
        <c:axId val="17560448"/>
        <c:axId val="0"/>
      </c:bar3DChart>
      <c:catAx>
        <c:axId val="17569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560448"/>
        <c:crosses val="autoZero"/>
        <c:auto val="1"/>
        <c:lblAlgn val="ctr"/>
        <c:lblOffset val="100"/>
        <c:noMultiLvlLbl val="0"/>
      </c:catAx>
      <c:valAx>
        <c:axId val="17560448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569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8"/>
          <c:y val="0.27886404094635481"/>
          <c:w val="0.50183838432366357"/>
          <c:h val="0.647721635580543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5522190726978938"/>
                  <c:y val="-0.446297633596266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CDB-48FC-BCC1-1CEBB2B3D9A2}"/>
                </c:ex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645428235749312"/>
                  <c:y val="-9.37468059104543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CDB-48FC-BCC1-1CEBB2B3D9A2}"/>
                </c:ex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768.2</c:v>
                </c:pt>
                <c:pt idx="1">
                  <c:v>29.2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CDB-48FC-BCC1-1CEBB2B3D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82"/>
          <c:y val="0.21926993096863129"/>
          <c:w val="0.45672797184493652"/>
          <c:h val="0.7282959551040881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531717881019754"/>
                  <c:y val="-0.22307332282228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055-4CB7-85BB-9900B748200B}"/>
                </c:ex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484983694622175"/>
                  <c:y val="2.180520131332925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055-4CB7-85BB-9900B74820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395464018812177"/>
                  <c:y val="-0.297921101859553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055-4CB7-85BB-9900B748200B}"/>
                </c:ex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116.3</c:v>
                </c:pt>
                <c:pt idx="2">
                  <c:v>139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055-4CB7-85BB-9900B7482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3"/>
          <c:y val="0.16648005537769317"/>
          <c:w val="0.46861742542750134"/>
          <c:h val="0.808933266674073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2.7028080120572937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604,8</a:t>
                    </a:r>
                    <a:r>
                      <a:rPr lang="en-US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en-US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604.79999999999995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557620582"/>
                  <c:y val="-0.1788087808734890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7D2-4E09-9D4B-9976DBA28F04}"/>
                </c:ex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4984208103861474"/>
                  <c:y val="-0.13337588003311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D2-4E09-9D4B-9976DBA28F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14.23</c:v>
                </c:pt>
                <c:pt idx="1">
                  <c:v>57.78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(план)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8108.1</c:v>
                </c:pt>
                <c:pt idx="1">
                  <c:v>10204.700000000001</c:v>
                </c:pt>
                <c:pt idx="2">
                  <c:v>10514.7</c:v>
                </c:pt>
                <c:pt idx="3">
                  <c:v>10507</c:v>
                </c:pt>
                <c:pt idx="4">
                  <c:v>9890.5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(план)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31.4</c:v>
                </c:pt>
                <c:pt idx="1">
                  <c:v>322.8</c:v>
                </c:pt>
                <c:pt idx="2">
                  <c:v>390.1</c:v>
                </c:pt>
                <c:pt idx="3">
                  <c:v>132.30000000000001</c:v>
                </c:pt>
                <c:pt idx="4">
                  <c:v>132.30000000000001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5196216"/>
        <c:axId val="395190728"/>
        <c:axId val="0"/>
      </c:bar3DChart>
      <c:catAx>
        <c:axId val="395196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5190728"/>
        <c:crosses val="autoZero"/>
        <c:auto val="1"/>
        <c:lblAlgn val="ctr"/>
        <c:lblOffset val="100"/>
        <c:noMultiLvlLbl val="0"/>
      </c:catAx>
      <c:valAx>
        <c:axId val="3951907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5196216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5536062378167637E-3"/>
                  <c:y val="-0.294633494492441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0968161143599735E-3"/>
                  <c:y val="-0.36478432651445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0155945419102129E-3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508122157244964E-2"/>
                  <c:y val="-0.446159291659983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 год 
прогноз</c:v>
                </c:pt>
                <c:pt idx="4">
                  <c:v>2024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191</c:v>
                </c:pt>
                <c:pt idx="1">
                  <c:v>230</c:v>
                </c:pt>
                <c:pt idx="2">
                  <c:v>315.04000000000002</c:v>
                </c:pt>
                <c:pt idx="3">
                  <c:v>383</c:v>
                </c:pt>
                <c:pt idx="4">
                  <c:v>390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1074720"/>
        <c:axId val="321075104"/>
        <c:axId val="0"/>
      </c:bar3DChart>
      <c:catAx>
        <c:axId val="321074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1075104"/>
        <c:crosses val="autoZero"/>
        <c:auto val="1"/>
        <c:lblAlgn val="ctr"/>
        <c:lblOffset val="100"/>
        <c:noMultiLvlLbl val="0"/>
      </c:catAx>
      <c:valAx>
        <c:axId val="32107510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1074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371809206628144E-2"/>
          <c:y val="1.8312201422064214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08665069003E-2"/>
                  <c:y val="-0.39359862793022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 год 
прогноз</c:v>
                </c:pt>
                <c:pt idx="3">
                  <c:v>2023 год 
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44.34</c:v>
                </c:pt>
                <c:pt idx="1">
                  <c:v>45.34</c:v>
                </c:pt>
                <c:pt idx="2">
                  <c:v>46.44</c:v>
                </c:pt>
                <c:pt idx="3">
                  <c:v>47.86</c:v>
                </c:pt>
                <c:pt idx="4">
                  <c:v>49.15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2260400"/>
        <c:axId val="322260784"/>
        <c:axId val="0"/>
      </c:bar3DChart>
      <c:catAx>
        <c:axId val="322260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260784"/>
        <c:crosses val="autoZero"/>
        <c:auto val="1"/>
        <c:lblAlgn val="ctr"/>
        <c:lblOffset val="100"/>
        <c:noMultiLvlLbl val="0"/>
      </c:catAx>
      <c:valAx>
        <c:axId val="322260784"/>
        <c:scaling>
          <c:orientation val="minMax"/>
          <c:max val="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260400"/>
        <c:crosses val="autoZero"/>
        <c:crossBetween val="between"/>
      </c:valAx>
      <c:spPr>
        <a:ln w="12700"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0672920400149901E-3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7.6682301000371936E-3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2018 исполнение</c:v>
                </c:pt>
                <c:pt idx="1">
                  <c:v>2019 год исполнение</c:v>
                </c:pt>
                <c:pt idx="2">
                  <c:v>2020 год исполнение</c:v>
                </c:pt>
                <c:pt idx="3">
                  <c:v>2021 год ожидаемое исполнение</c:v>
                </c:pt>
                <c:pt idx="4">
                  <c:v>2022 год 
план</c:v>
                </c:pt>
                <c:pt idx="5">
                  <c:v>2023 год 
план</c:v>
                </c:pt>
                <c:pt idx="6">
                  <c:v>2024 год 
план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7528.1</c:v>
                </c:pt>
                <c:pt idx="1">
                  <c:v>9044.1</c:v>
                </c:pt>
                <c:pt idx="2" formatCode="General">
                  <c:v>8598.6</c:v>
                </c:pt>
                <c:pt idx="3">
                  <c:v>9731.9</c:v>
                </c:pt>
                <c:pt idx="4">
                  <c:v>10504.8</c:v>
                </c:pt>
                <c:pt idx="5">
                  <c:v>10709.4</c:v>
                </c:pt>
                <c:pt idx="6">
                  <c:v>10472.799999999999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2018761200446334E-3"/>
                  <c:y val="4.6412971658119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6071982340126348E-2"/>
                  <c:y val="-1.6244540080341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4475734580215726E-2"/>
                  <c:y val="-3.0168431577777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2018 исполнение</c:v>
                </c:pt>
                <c:pt idx="1">
                  <c:v>2019 год исполнение</c:v>
                </c:pt>
                <c:pt idx="2">
                  <c:v>2020 год исполнение</c:v>
                </c:pt>
                <c:pt idx="3">
                  <c:v>2021 год ожидаемое исполнение</c:v>
                </c:pt>
                <c:pt idx="4">
                  <c:v>2022 год 
план</c:v>
                </c:pt>
                <c:pt idx="5">
                  <c:v>2023 год 
план</c:v>
                </c:pt>
                <c:pt idx="6">
                  <c:v>2024 год 
план</c:v>
                </c:pt>
              </c:strCache>
            </c:strRef>
          </c:cat>
          <c:val>
            <c:numRef>
              <c:f>Лист1!$C$2:$C$8</c:f>
              <c:numCache>
                <c:formatCode>#\ ##0.0</c:formatCode>
                <c:ptCount val="7"/>
                <c:pt idx="0">
                  <c:v>7747.2</c:v>
                </c:pt>
                <c:pt idx="1">
                  <c:v>9365</c:v>
                </c:pt>
                <c:pt idx="2" formatCode="General">
                  <c:v>8139.5</c:v>
                </c:pt>
                <c:pt idx="3">
                  <c:v>10527.5</c:v>
                </c:pt>
                <c:pt idx="4">
                  <c:v>10904.8</c:v>
                </c:pt>
                <c:pt idx="5">
                  <c:v>10809.4</c:v>
                </c:pt>
                <c:pt idx="6">
                  <c:v>10572.8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009380600223138E-2"/>
                  <c:y val="1.3924256953905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0610318660245478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2018 исполнение</c:v>
                </c:pt>
                <c:pt idx="1">
                  <c:v>2019 год исполнение</c:v>
                </c:pt>
                <c:pt idx="2">
                  <c:v>2020 год исполнение</c:v>
                </c:pt>
                <c:pt idx="3">
                  <c:v>2021 год ожидаемое исполнение</c:v>
                </c:pt>
                <c:pt idx="4">
                  <c:v>2022 год 
план</c:v>
                </c:pt>
                <c:pt idx="5">
                  <c:v>2023 год 
план</c:v>
                </c:pt>
                <c:pt idx="6">
                  <c:v>2024 год 
план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-219.09999999999945</c:v>
                </c:pt>
                <c:pt idx="1">
                  <c:v>-320.89999999999964</c:v>
                </c:pt>
                <c:pt idx="2" formatCode="General">
                  <c:v>458.7</c:v>
                </c:pt>
                <c:pt idx="3">
                  <c:v>-795.60000000000036</c:v>
                </c:pt>
                <c:pt idx="4">
                  <c:v>-400</c:v>
                </c:pt>
                <c:pt idx="5">
                  <c:v>-100</c:v>
                </c:pt>
                <c:pt idx="6">
                  <c:v>-100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2773256"/>
        <c:axId val="322765808"/>
        <c:axId val="0"/>
      </c:bar3DChart>
      <c:catAx>
        <c:axId val="322773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765808"/>
        <c:crossesAt val="0"/>
        <c:auto val="1"/>
        <c:lblAlgn val="ctr"/>
        <c:lblOffset val="100"/>
        <c:noMultiLvlLbl val="0"/>
      </c:catAx>
      <c:valAx>
        <c:axId val="322765808"/>
        <c:scaling>
          <c:orientation val="minMax"/>
          <c:max val="115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773256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01.01.2023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01.01.2023</c:v>
                </c:pt>
              </c:strCache>
            </c:strRef>
          </c:tx>
          <c:dLbls>
            <c:dLbl>
              <c:idx val="0"/>
              <c:layout>
                <c:manualLayout>
                  <c:x val="0.22993833236123262"/>
                  <c:y val="8.69872526547947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B13-49BF-987A-43905EE8ADB0}"/>
                </c:ex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2685185185185186"/>
                  <c:y val="6.03298260126797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B13-49BF-987A-43905EE8ADB0}"/>
                </c:ex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373.3</c:v>
                </c:pt>
                <c:pt idx="1">
                  <c:v>1052.8</c:v>
                </c:pt>
                <c:pt idx="2">
                  <c:v>131.19999999999999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31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4809.3999999999996</c:v>
                </c:pt>
                <c:pt idx="1">
                  <c:v>5716.7</c:v>
                </c:pt>
                <c:pt idx="2">
                  <c:v>5549.3</c:v>
                </c:pt>
                <c:pt idx="3">
                  <c:v>5782.2</c:v>
                </c:pt>
                <c:pt idx="4">
                  <c:v>6030.8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3788.8</c:v>
                </c:pt>
                <c:pt idx="1">
                  <c:v>4015.2</c:v>
                </c:pt>
                <c:pt idx="2">
                  <c:v>4955.5</c:v>
                </c:pt>
                <c:pt idx="3">
                  <c:v>4927.1000000000004</c:v>
                </c:pt>
                <c:pt idx="4">
                  <c:v>4442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2768944"/>
        <c:axId val="322769336"/>
        <c:axId val="0"/>
      </c:bar3DChart>
      <c:catAx>
        <c:axId val="322768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769336"/>
        <c:crosses val="autoZero"/>
        <c:auto val="1"/>
        <c:lblAlgn val="ctr"/>
        <c:lblOffset val="100"/>
        <c:noMultiLvlLbl val="0"/>
      </c:catAx>
      <c:valAx>
        <c:axId val="322769336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768944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2"/>
          <c:y val="1.4863379405825109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967668242955083"/>
                  <c:y val="-0.196239505134350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7B-470E-B10D-F3C3B6950525}"/>
                </c:ex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3296112259928109"/>
                  <c:y val="-0.118763788150522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67B-470E-B10D-F3C3B6950525}"/>
                </c:ex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5549.3</c:v>
                </c:pt>
                <c:pt idx="1">
                  <c:v>4955.5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549919850623577"/>
                  <c:y val="-4.80513183733273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033-4304-88F9-CDE977EB63C5}"/>
                </c:ex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8530144856581551"/>
                  <c:y val="-0.1309137950426487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033-4304-88F9-CDE977EB63C5}"/>
                </c:ext>
                <c:ext xmlns:c15="http://schemas.microsoft.com/office/drawing/2012/chart" uri="{CE6537A1-D6FC-4f65-9D91-7224C49458BB}">
                  <c15:layout>
                    <c:manualLayout>
                      <c:w val="0.21309897557716392"/>
                      <c:h val="0.3252539776147078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4594.2</c:v>
                </c:pt>
                <c:pt idx="1">
                  <c:v>955.1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1 557,3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0.3182</cdr:y>
    </cdr:from>
    <cdr:to>
      <cdr:x>0.78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76" y="1440160"/>
          <a:ext cx="720090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</cdr:x>
      <cdr:y>0.3182</cdr:y>
    </cdr:from>
    <cdr:to>
      <cdr:x>0.94624</cdr:x>
      <cdr:y>0.3182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419056" y="1440160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0.57276</cdr:y>
    </cdr:from>
    <cdr:to>
      <cdr:x>0.24625</cdr:x>
      <cdr:y>0.57276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592288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0.52503</cdr:y>
    </cdr:from>
    <cdr:to>
      <cdr:x>0.29875</cdr:x>
      <cdr:y>0.5748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376264"/>
          <a:ext cx="432048" cy="2252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0.66625</cdr:x>
      <cdr:y>0.74777</cdr:y>
    </cdr:from>
    <cdr:to>
      <cdr:x>0.7975</cdr:x>
      <cdr:y>0.84323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482952" y="3384378"/>
          <a:ext cx="1080120" cy="43204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</cdr:x>
      <cdr:y>0.84323</cdr:y>
    </cdr:from>
    <cdr:to>
      <cdr:x>0.94624</cdr:x>
      <cdr:y>0.84323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563072" y="3816424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0.54167</cdr:x>
      <cdr:y>0.31348</cdr:y>
    </cdr:from>
    <cdr:to>
      <cdr:x>0.75997</cdr:x>
      <cdr:y>0.31348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808312" y="887766"/>
          <a:ext cx="11318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0.76389</cdr:x>
      <cdr:y>0.31348</cdr:y>
    </cdr:from>
    <cdr:to>
      <cdr:x>0.9414</cdr:x>
      <cdr:y>0.31348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960440" y="887766"/>
          <a:ext cx="92031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0.63773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84176" y="1411274"/>
          <a:ext cx="1561226" cy="3947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1 411,3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0.03947</cdr:x>
      <cdr:y>0.55232</cdr:y>
    </cdr:from>
    <cdr:to>
      <cdr:x>0.21053</cdr:x>
      <cdr:y>0.55232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16024" y="1564158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0.21053</cdr:x>
      <cdr:y>0.52689</cdr:y>
    </cdr:from>
    <cdr:to>
      <cdr:x>0.25</cdr:x>
      <cdr:y>0.55232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V="1">
          <a:off x="1152128" y="1492150"/>
          <a:ext cx="216024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0.61842</cdr:x>
      <cdr:y>0.5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384376" y="1415991"/>
          <a:ext cx="569454" cy="7242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0.89353</cdr:x>
      <cdr:y>0.75573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953830" y="214022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0.04859</cdr:x>
      <cdr:y>0.6173</cdr:y>
    </cdr:from>
    <cdr:to>
      <cdr:x>0.25404</cdr:x>
      <cdr:y>0.6173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259209" y="2025314"/>
          <a:ext cx="10960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0.25106</cdr:x>
      <cdr:y>0.58881</cdr:y>
    </cdr:from>
    <cdr:to>
      <cdr:x>0.31855</cdr:x>
      <cdr:y>0.6173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1339329" y="1931820"/>
          <a:ext cx="360040" cy="934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0.6425</cdr:x>
      <cdr:y>0.44172</cdr:y>
    </cdr:from>
    <cdr:to>
      <cdr:x>0.86116</cdr:x>
      <cdr:y>0.70409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427561" y="1449250"/>
          <a:ext cx="1166515" cy="8608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0.85324</cdr:x>
      <cdr:y>0.70509</cdr:y>
    </cdr:from>
    <cdr:to>
      <cdr:x>1</cdr:x>
      <cdr:y>0.70509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551817" y="2313346"/>
          <a:ext cx="7829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0.47153</cdr:x>
      <cdr:y>0.24419</cdr:y>
    </cdr:from>
    <cdr:to>
      <cdr:x>0.66949</cdr:x>
      <cdr:y>0.30898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515489" y="801178"/>
          <a:ext cx="1056088" cy="2125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0.66949</cdr:x>
      <cdr:y>0.24419</cdr:y>
    </cdr:from>
    <cdr:to>
      <cdr:x>0.87495</cdr:x>
      <cdr:y>0.24419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571577" y="801178"/>
          <a:ext cx="1096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0.22673</cdr:x>
      <cdr:y>0.33432</cdr:y>
    </cdr:from>
    <cdr:to>
      <cdr:x>0.39431</cdr:x>
      <cdr:y>0.3503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209571" y="1096881"/>
          <a:ext cx="893988" cy="524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0.02159</cdr:x>
      <cdr:y>0.33198</cdr:y>
    </cdr:from>
    <cdr:to>
      <cdr:x>0.22683</cdr:x>
      <cdr:y>0.33723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V="1">
          <a:off x="115193" y="1089210"/>
          <a:ext cx="1094903" cy="172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0.78951</cdr:x>
      <cdr:y>0.52022</cdr:y>
    </cdr:from>
    <cdr:to>
      <cdr:x>0.9877</cdr:x>
      <cdr:y>0.52022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240360" y="1873015"/>
          <a:ext cx="8134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0.68424</cdr:x>
      <cdr:y>0.46022</cdr:y>
    </cdr:from>
    <cdr:to>
      <cdr:x>0.78951</cdr:x>
      <cdr:y>0.52022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808314" y="1656991"/>
          <a:ext cx="43204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0.23215</cdr:x>
      <cdr:y>0.33271</cdr:y>
    </cdr:from>
    <cdr:to>
      <cdr:x>0.36369</cdr:x>
      <cdr:y>0.41738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936104" y="1197907"/>
          <a:ext cx="530398" cy="304826"/>
        </a:xfrm>
        <a:prstGeom xmlns:a="http://schemas.openxmlformats.org/drawingml/2006/main" prst="rect">
          <a:avLst/>
        </a:prstGeom>
      </cdr:spPr>
    </cdr:pic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0.24096</cdr:x>
      <cdr:y>0.26087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440160" y="864096"/>
          <a:ext cx="666436" cy="2918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0.26087</cdr:y>
    </cdr:from>
    <cdr:to>
      <cdr:x>0.24128</cdr:x>
      <cdr:y>0.26087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864096"/>
          <a:ext cx="144204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0.60241</cdr:x>
      <cdr:y>0.19565</cdr:y>
    </cdr:from>
    <cdr:to>
      <cdr:x>0.79737</cdr:x>
      <cdr:y>0.27525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3600400" y="648072"/>
          <a:ext cx="1165210" cy="2636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0.79518</cdr:x>
      <cdr:y>0.19565</cdr:y>
    </cdr:from>
    <cdr:to>
      <cdr:x>0.99762</cdr:x>
      <cdr:y>0.19565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752528" y="648072"/>
          <a:ext cx="120991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0.6988</cdr:x>
      <cdr:y>0.65217</cdr:y>
    </cdr:from>
    <cdr:to>
      <cdr:x>0.79518</cdr:x>
      <cdr:y>0.80435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4176493" y="2160227"/>
          <a:ext cx="576035" cy="5040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0.79518</cdr:x>
      <cdr:y>0.80435</cdr:y>
    </cdr:from>
    <cdr:to>
      <cdr:x>0.96467</cdr:x>
      <cdr:y>0.80435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752528" y="2664296"/>
          <a:ext cx="101298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72,0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0.75714</cdr:x>
      <cdr:y>0.28889</cdr:y>
    </cdr:from>
    <cdr:to>
      <cdr:x>0.93566</cdr:x>
      <cdr:y>0.28889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816424" y="936105"/>
          <a:ext cx="8998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0.63218</cdr:x>
      <cdr:y>0.28889</cdr:y>
    </cdr:from>
    <cdr:to>
      <cdr:x>0.75714</cdr:x>
      <cdr:y>0.32363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3186542" y="936105"/>
          <a:ext cx="629882" cy="1125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0.09195</cdr:x>
      <cdr:y>0.76748</cdr:y>
    </cdr:from>
    <cdr:to>
      <cdr:x>0.28736</cdr:x>
      <cdr:y>0.76748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576064" y="2852138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0.28736</cdr:x>
      <cdr:y>0.70676</cdr:y>
    </cdr:from>
    <cdr:to>
      <cdr:x>0.33333</cdr:x>
      <cdr:y>0.76489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800200" y="2626477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0.69229</cdr:x>
      <cdr:y>0.71622</cdr:y>
    </cdr:from>
    <cdr:to>
      <cdr:x>0.79729</cdr:x>
      <cdr:y>0.82023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156176" y="3816424"/>
          <a:ext cx="933711" cy="554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8 598,2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0.81375</cdr:x>
      <cdr:y>0.2027</cdr:y>
    </cdr:from>
    <cdr:to>
      <cdr:x>0.89674</cdr:x>
      <cdr:y>0.37428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36296" y="1080120"/>
          <a:ext cx="737987" cy="914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10 472,8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10 504,8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5 549,3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4 594,2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0.73188</cdr:x>
      <cdr:y>0.15789</cdr:y>
    </cdr:from>
    <cdr:to>
      <cdr:x>0.87466</cdr:x>
      <cdr:y>0.16074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272808" y="864096"/>
          <a:ext cx="1418819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0.15789</cdr:y>
    </cdr:from>
    <cdr:to>
      <cdr:x>0.73188</cdr:x>
      <cdr:y>0.30263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624736" y="864096"/>
          <a:ext cx="648072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0.34058</cdr:x>
      <cdr:y>0.11842</cdr:y>
    </cdr:from>
    <cdr:to>
      <cdr:x>0.44203</cdr:x>
      <cdr:y>0.11842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384376" y="64807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0.44203</cdr:x>
      <cdr:y>0.11842</cdr:y>
    </cdr:from>
    <cdr:to>
      <cdr:x>0.46377</cdr:x>
      <cdr:y>0.17105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92488" y="648072"/>
          <a:ext cx="216024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0.34058</cdr:x>
      <cdr:y>0.51857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296144" y="2304256"/>
          <a:ext cx="2088232" cy="5336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0.78986</cdr:x>
      <cdr:y>0.61842</cdr:y>
    </cdr:from>
    <cdr:to>
      <cdr:x>0.96206</cdr:x>
      <cdr:y>0.61842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7848872" y="3384376"/>
          <a:ext cx="17111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0.67391</cdr:x>
      <cdr:y>0.61842</cdr:y>
    </cdr:from>
    <cdr:to>
      <cdr:x>0.79215</cdr:x>
      <cdr:y>0.65789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6696744" y="3384377"/>
          <a:ext cx="1174946" cy="2160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0.78947</cdr:y>
    </cdr:from>
    <cdr:to>
      <cdr:x>0.31159</cdr:x>
      <cdr:y>0.78947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1296144" y="4320480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0.31159</cdr:x>
      <cdr:y>0.72368</cdr:y>
    </cdr:from>
    <cdr:to>
      <cdr:x>0.3913</cdr:x>
      <cdr:y>0.78947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096344" y="3960440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0.30263</cdr:y>
    </cdr:from>
    <cdr:to>
      <cdr:x>0.83205</cdr:x>
      <cdr:y>0.50533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984776" y="1656184"/>
          <a:ext cx="1283377" cy="11092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0.11594</cdr:x>
      <cdr:y>0.18421</cdr:y>
    </cdr:from>
    <cdr:to>
      <cdr:x>0.21014</cdr:x>
      <cdr:y>0.18421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1152128" y="100811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0.21014</cdr:x>
      <cdr:y>0.18421</cdr:y>
    </cdr:from>
    <cdr:to>
      <cdr:x>0.34783</cdr:x>
      <cdr:y>0.38158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2088232" y="1008113"/>
          <a:ext cx="1368152" cy="108011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0.89474</cdr:y>
    </cdr:from>
    <cdr:to>
      <cdr:x>0.87058</cdr:x>
      <cdr:y>0.89474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6984776" y="4896544"/>
          <a:ext cx="16662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0.65217</cdr:x>
      <cdr:y>0.72368</cdr:y>
    </cdr:from>
    <cdr:to>
      <cdr:x>0.7029</cdr:x>
      <cdr:y>0.89474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6480720" y="3960440"/>
          <a:ext cx="504056" cy="9361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955,1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0.7971</cdr:x>
      <cdr:y>0.11842</cdr:y>
    </cdr:from>
    <cdr:to>
      <cdr:x>0.93988</cdr:x>
      <cdr:y>0.12127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920880" y="648072"/>
          <a:ext cx="1418820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0.69565</cdr:x>
      <cdr:y>0.11842</cdr:y>
    </cdr:from>
    <cdr:to>
      <cdr:x>0.7971</cdr:x>
      <cdr:y>0.40789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912768" y="648072"/>
          <a:ext cx="1008112" cy="15841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0.01861</cdr:x>
      <cdr:y>0.1895</cdr:y>
    </cdr:from>
    <cdr:to>
      <cdr:x>0.1822</cdr:x>
      <cdr:y>0.1895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84962" y="1037065"/>
          <a:ext cx="16256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0.18109</cdr:x>
      <cdr:y>0.1895</cdr:y>
    </cdr:from>
    <cdr:to>
      <cdr:x>0.34058</cdr:x>
      <cdr:y>0.51316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1799465" y="1037065"/>
          <a:ext cx="1584911" cy="177124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0.34058</cdr:x>
      <cdr:y>0.51857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296144" y="2304256"/>
          <a:ext cx="2088232" cy="5336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0.1087</cdr:x>
      <cdr:y>0.77632</cdr:y>
    </cdr:from>
    <cdr:to>
      <cdr:x>0.2809</cdr:x>
      <cdr:y>0.77632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80120" y="4248472"/>
          <a:ext cx="17111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0.28261</cdr:x>
      <cdr:y>0.63158</cdr:y>
    </cdr:from>
    <cdr:to>
      <cdr:x>0.35737</cdr:x>
      <cdr:y>0.77632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2808312" y="3456384"/>
          <a:ext cx="742897" cy="79210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0.42029</cdr:x>
      <cdr:y>0.93421</cdr:y>
    </cdr:from>
    <cdr:to>
      <cdr:x>0.64142</cdr:x>
      <cdr:y>0.93421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176464" y="5112568"/>
          <a:ext cx="219741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0.4209</cdr:x>
      <cdr:y>0.80263</cdr:y>
    </cdr:from>
    <cdr:to>
      <cdr:x>0.47101</cdr:x>
      <cdr:y>0.9383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182482" y="4392488"/>
          <a:ext cx="498038" cy="7424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0.30263</cdr:y>
    </cdr:from>
    <cdr:to>
      <cdr:x>0.83205</cdr:x>
      <cdr:y>0.50533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984776" y="1656184"/>
          <a:ext cx="1283377" cy="11092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0.81884</cdr:x>
      <cdr:y>0.64474</cdr:y>
    </cdr:from>
    <cdr:to>
      <cdr:x>0.96521</cdr:x>
      <cdr:y>0.64474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8136904" y="3528392"/>
          <a:ext cx="14544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0.53947</cdr:y>
    </cdr:from>
    <cdr:to>
      <cdr:x>0.81884</cdr:x>
      <cdr:y>0.64474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6984776" y="2952328"/>
          <a:ext cx="1152108" cy="5761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0.76812</cdr:x>
      <cdr:y>0.86842</cdr:y>
    </cdr:from>
    <cdr:to>
      <cdr:x>0.95754</cdr:x>
      <cdr:y>0.86842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7632848" y="4752528"/>
          <a:ext cx="18822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0.69565</cdr:x>
      <cdr:y>0.57895</cdr:y>
    </cdr:from>
    <cdr:to>
      <cdr:x>0.76812</cdr:x>
      <cdr:y>0.86842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6912769" y="3168353"/>
          <a:ext cx="720079" cy="15841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7632848" y="1080120"/>
          <a:ext cx="21789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</cdr:x>
      <cdr:y>0.46341</cdr:y>
    </cdr:from>
    <cdr:to>
      <cdr:x>0.35172</cdr:x>
      <cdr:y>0.60976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88232" y="2736304"/>
          <a:ext cx="158417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0.03448</cdr:x>
      <cdr:y>0.46341</cdr:y>
    </cdr:from>
    <cdr:to>
      <cdr:x>0.19969</cdr:x>
      <cdr:y>0.46341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360040" y="2736304"/>
          <a:ext cx="17249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0.24007</cdr:x>
      <cdr:y>0.29268</cdr:y>
    </cdr:from>
    <cdr:to>
      <cdr:x>0.34825</cdr:x>
      <cdr:y>0.39024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506619" y="1728192"/>
          <a:ext cx="112948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0.04828</cdr:x>
      <cdr:y>0.29268</cdr:y>
    </cdr:from>
    <cdr:to>
      <cdr:x>0.24027</cdr:x>
      <cdr:y>0.29268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504056" y="1728192"/>
          <a:ext cx="20045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10 904,8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0.53103</cdr:x>
      <cdr:y>0.76829</cdr:y>
    </cdr:from>
    <cdr:to>
      <cdr:x>0.53973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5544616" y="4536504"/>
          <a:ext cx="90838" cy="3600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0.55172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760640" y="4464496"/>
          <a:ext cx="1956526" cy="792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0.41463</cdr:y>
    </cdr:from>
    <cdr:to>
      <cdr:x>0.967</cdr:x>
      <cdr:y>0.41463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8280920" y="2448272"/>
          <a:ext cx="18157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0.68008</cdr:y>
    </cdr:from>
    <cdr:to>
      <cdr:x>0.97571</cdr:x>
      <cdr:y>0.68008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8280920" y="4015614"/>
          <a:ext cx="19066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0.64138</cdr:x>
      <cdr:y>0.41463</cdr:y>
    </cdr:from>
    <cdr:to>
      <cdr:x>0.79116</cdr:x>
      <cdr:y>0.60976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6696744" y="2448272"/>
          <a:ext cx="1563884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0.02759</cdr:x>
      <cdr:y>0.85366</cdr:y>
    </cdr:from>
    <cdr:to>
      <cdr:x>0.22759</cdr:x>
      <cdr:y>0.85366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88032" y="5040560"/>
          <a:ext cx="20882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0.22759</cdr:x>
      <cdr:y>0.7439</cdr:y>
    </cdr:from>
    <cdr:to>
      <cdr:x>0.4069</cdr:x>
      <cdr:y>0.85366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76264" y="4392488"/>
          <a:ext cx="1872209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0.43448</cdr:x>
      <cdr:y>0.78049</cdr:y>
    </cdr:from>
    <cdr:to>
      <cdr:x>0.51724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4536475" y="4608512"/>
          <a:ext cx="864125" cy="7920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</cdr:x>
      <cdr:y>0.68168</cdr:y>
    </cdr:from>
    <cdr:to>
      <cdr:x>0.7931</cdr:x>
      <cdr:y>0.70732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6264696" y="4025057"/>
          <a:ext cx="2016224" cy="1514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0.27586</cdr:x>
      <cdr:y>0.14634</cdr:y>
    </cdr:from>
    <cdr:to>
      <cdr:x>0.34266</cdr:x>
      <cdr:y>0.34084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2880320" y="864096"/>
          <a:ext cx="697478" cy="11484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0.24228</cdr:x>
      <cdr:y>0.14634</cdr:y>
    </cdr:from>
    <cdr:to>
      <cdr:x>0.38621</cdr:x>
      <cdr:y>0.14634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>
          <a:off x="2529684" y="864096"/>
          <a:ext cx="15027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1 632,6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0.1011</cdr:x>
      <cdr:y>0.28436</cdr:y>
    </cdr:from>
    <cdr:to>
      <cdr:x>0.28668</cdr:x>
      <cdr:y>0.28436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43309" y="1003349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0.27846</cdr:x>
      <cdr:y>0.27645</cdr:y>
    </cdr:from>
    <cdr:to>
      <cdr:x>0.36407</cdr:x>
      <cdr:y>0.41559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639589" y="715317"/>
          <a:ext cx="50405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0.08055</cdr:x>
      <cdr:y>0.58537</cdr:y>
    </cdr:from>
    <cdr:to>
      <cdr:x>0.26613</cdr:x>
      <cdr:y>0.58537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7569" y="172819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0.26613</cdr:x>
      <cdr:y>0.44342</cdr:y>
    </cdr:from>
    <cdr:to>
      <cdr:x>0.36407</cdr:x>
      <cdr:y>0.58537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566990" y="1147365"/>
          <a:ext cx="576655" cy="367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0.03395</cdr:x>
      <cdr:y>0.77551</cdr:y>
    </cdr:from>
    <cdr:to>
      <cdr:x>0.21953</cdr:x>
      <cdr:y>0.77551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2736304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0.21502</cdr:x>
      <cdr:y>0.66605</cdr:y>
    </cdr:from>
    <cdr:to>
      <cdr:x>0.35184</cdr:x>
      <cdr:y>0.7795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266051" y="1723429"/>
          <a:ext cx="805586" cy="2935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0.74318</cdr:x>
      <cdr:y>0.63822</cdr:y>
    </cdr:from>
    <cdr:to>
      <cdr:x>0.88993</cdr:x>
      <cdr:y>0.63822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375893" y="1651421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0.62961</cdr:x>
      <cdr:y>0.34602</cdr:y>
    </cdr:from>
    <cdr:to>
      <cdr:x>0.74318</cdr:x>
      <cdr:y>0.63822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707162" y="895337"/>
          <a:ext cx="668731" cy="756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</cdr:x>
      <cdr:y>0.71923</cdr:y>
    </cdr:from>
    <cdr:to>
      <cdr:x>0.31955</cdr:x>
      <cdr:y>0.83747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936104" y="2434145"/>
          <a:ext cx="559556" cy="40016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0.03077</cdr:x>
      <cdr:y>0.83747</cdr:y>
    </cdr:from>
    <cdr:to>
      <cdr:x>0.20644</cdr:x>
      <cdr:y>0.83747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2834307"/>
          <a:ext cx="8222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723,5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0.6488</cdr:x>
      <cdr:y>0.21383</cdr:y>
    </cdr:from>
    <cdr:to>
      <cdr:x>0.84615</cdr:x>
      <cdr:y>0.22045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036721" y="723681"/>
          <a:ext cx="923719" cy="2239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0.13297</cdr:x>
      <cdr:y>0.15551</cdr:y>
    </cdr:from>
    <cdr:to>
      <cdr:x>0.30857</cdr:x>
      <cdr:y>0.15551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872444" y="5760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0.01225</cdr:x>
      <cdr:y>0.33046</cdr:y>
    </cdr:from>
    <cdr:to>
      <cdr:x>0.21494</cdr:x>
      <cdr:y>0.33554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80356" y="1224136"/>
          <a:ext cx="1329865" cy="1881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0.2098</cdr:x>
      <cdr:y>0.33046</cdr:y>
    </cdr:from>
    <cdr:to>
      <cdr:x>0.42805</cdr:x>
      <cdr:y>0.41366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58800" y="1495650"/>
          <a:ext cx="1101440" cy="37655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0.22045</cdr:y>
    </cdr:from>
    <cdr:to>
      <cdr:x>0.64615</cdr:x>
      <cdr:y>0.3459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340261" y="746075"/>
          <a:ext cx="684075" cy="4245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0.30857</cdr:x>
      <cdr:y>0.15551</cdr:y>
    </cdr:from>
    <cdr:to>
      <cdr:x>0.44232</cdr:x>
      <cdr:y>0.42957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557264" y="703832"/>
          <a:ext cx="674984" cy="12403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</cdr:x>
      <cdr:y>0.36938</cdr:y>
    </cdr:from>
    <cdr:to>
      <cdr:x>0.78462</cdr:x>
      <cdr:y>0.43321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08312" y="1250131"/>
          <a:ext cx="86409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0.78462</cdr:x>
      <cdr:y>0.43321</cdr:y>
    </cdr:from>
    <cdr:to>
      <cdr:x>0.95385</cdr:x>
      <cdr:y>0.43321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672408" y="146615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6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проекта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2022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406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07720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1115"/>
              </p:ext>
            </p:extLst>
          </p:nvPr>
        </p:nvGraphicFramePr>
        <p:xfrm>
          <a:off x="539552" y="836712"/>
          <a:ext cx="8280919" cy="5641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963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4651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47347"/>
              </p:ext>
            </p:extLst>
          </p:nvPr>
        </p:nvGraphicFramePr>
        <p:xfrm>
          <a:off x="611560" y="836712"/>
          <a:ext cx="8208911" cy="3921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0379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48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88769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55544"/>
              </p:ext>
            </p:extLst>
          </p:nvPr>
        </p:nvGraphicFramePr>
        <p:xfrm>
          <a:off x="431540" y="332656"/>
          <a:ext cx="8280919" cy="5416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2940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542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741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47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97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объектов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48428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Соответствие внешнего вида ограждений региональным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53370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созданных и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4630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3 091,19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9184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единиц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9184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парков культуры и отдыха на территории Московской области, в которых благоустроены зоны для досуга и отдыха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единиц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3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206906"/>
              </p:ext>
            </p:extLst>
          </p:nvPr>
        </p:nvGraphicFramePr>
        <p:xfrm>
          <a:off x="431540" y="332656"/>
          <a:ext cx="8280919" cy="6083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2607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25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105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72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24553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119,00</a:t>
                      </a:r>
                    </a:p>
                  </a:txBody>
                  <a:tcPr marL="9525" marR="9525" marT="9525" marB="0" anchor="ctr"/>
                </a:tc>
              </a:tr>
              <a:tr h="34039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установленных детских игровых площадок в парках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2289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678577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7297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объектов систем наружного освещения, в отношении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74079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42481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9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393788"/>
              </p:ext>
            </p:extLst>
          </p:nvPr>
        </p:nvGraphicFramePr>
        <p:xfrm>
          <a:off x="539552" y="836712"/>
          <a:ext cx="8280919" cy="2716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3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59012"/>
              </p:ext>
            </p:extLst>
          </p:nvPr>
        </p:nvGraphicFramePr>
        <p:xfrm>
          <a:off x="539552" y="836712"/>
          <a:ext cx="8280919" cy="3147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646884"/>
                <a:gridCol w="1298352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4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432021"/>
              </p:ext>
            </p:extLst>
          </p:nvPr>
        </p:nvGraphicFramePr>
        <p:xfrm>
          <a:off x="539552" y="836712"/>
          <a:ext cx="8280919" cy="5292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225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159,90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5307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679128"/>
              </p:ext>
            </p:extLst>
          </p:nvPr>
        </p:nvGraphicFramePr>
        <p:xfrm>
          <a:off x="539552" y="836712"/>
          <a:ext cx="8280919" cy="5269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Производительность труда в базовых не сырьевых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22 966 984,00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Количество 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Темп 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57158"/>
              </p:ext>
            </p:extLst>
          </p:nvPr>
        </p:nvGraphicFramePr>
        <p:xfrm>
          <a:off x="539552" y="764704"/>
          <a:ext cx="8280920" cy="5926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1"/>
              </a:tblGrid>
              <a:tr h="24181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090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90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636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896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7,36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93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6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 anchor="ctr"/>
                </a:tc>
              </a:tr>
              <a:tr h="30625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697344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2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2018-2020 годов и ожидаемым исполнением 2021 года                                 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356333"/>
              </p:ext>
            </p:extLst>
          </p:nvPr>
        </p:nvGraphicFramePr>
        <p:xfrm>
          <a:off x="539552" y="908720"/>
          <a:ext cx="8280919" cy="5001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9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</a:p>
                  </a:txBody>
                  <a:tcPr marL="9525" marR="9525" marT="9525" marB="0" anchor="ctr"/>
                </a:tc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8047"/>
              </p:ext>
            </p:extLst>
          </p:nvPr>
        </p:nvGraphicFramePr>
        <p:xfrm>
          <a:off x="539552" y="836712"/>
          <a:ext cx="8280919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Численность занятых в сфере малого и среднего предпринимательства, включая индивидуальных предпринимателей за отчетный период (прошедший год)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768347"/>
              </p:ext>
            </p:extLst>
          </p:nvPr>
        </p:nvGraphicFramePr>
        <p:xfrm>
          <a:off x="539552" y="836712"/>
          <a:ext cx="8280919" cy="5054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/1000 человек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1 212,10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1 111,10</a:t>
                      </a:r>
                    </a:p>
                  </a:txBody>
                  <a:tcPr marL="9525" marR="9525" marT="9525" marB="0" anchor="ctr"/>
                </a:tc>
              </a:tr>
              <a:tr h="495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87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84864"/>
              </p:ext>
            </p:extLst>
          </p:nvPr>
        </p:nvGraphicFramePr>
        <p:xfrm>
          <a:off x="539552" y="836712"/>
          <a:ext cx="8280919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Стандарт потребительского рынка 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2 779,00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3903"/>
              </p:ext>
            </p:extLst>
          </p:nvPr>
        </p:nvGraphicFramePr>
        <p:xfrm>
          <a:off x="539552" y="836712"/>
          <a:ext cx="8280919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обращений по вопросу защиты прав потребителей от общего количества поступивших обращений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ОДС, соответствующих требованиям, нормам и стандартам действующего законодательства, от общего количества ОДС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8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572282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94547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01077"/>
              </p:ext>
            </p:extLst>
          </p:nvPr>
        </p:nvGraphicFramePr>
        <p:xfrm>
          <a:off x="539552" y="836712"/>
          <a:ext cx="8147248" cy="3900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36208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667952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9"/>
                <a:gridCol w="968711"/>
                <a:gridCol w="972619"/>
                <a:gridCol w="972619"/>
                <a:gridCol w="831997"/>
                <a:gridCol w="749970"/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34442"/>
              </p:ext>
            </p:extLst>
          </p:nvPr>
        </p:nvGraphicFramePr>
        <p:xfrm>
          <a:off x="539552" y="836712"/>
          <a:ext cx="8280919" cy="575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-0,026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r>
              <a:rPr lang="en-US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852881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18212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0,10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37615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133116"/>
              </p:ext>
            </p:extLst>
          </p:nvPr>
        </p:nvGraphicFramePr>
        <p:xfrm>
          <a:off x="539552" y="836712"/>
          <a:ext cx="8280919" cy="2549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1330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6149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11,57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64,76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9262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63381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52693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593849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11,06/72,96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24294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993036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329931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38052"/>
              </p:ext>
            </p:extLst>
          </p:nvPr>
        </p:nvGraphicFramePr>
        <p:xfrm>
          <a:off x="539552" y="836712"/>
          <a:ext cx="8280919" cy="457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 (по проблемам со сроком решения 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р.д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00780635"/>
              </p:ext>
            </p:extLst>
          </p:nvPr>
        </p:nvGraphicFramePr>
        <p:xfrm>
          <a:off x="611561" y="1556792"/>
          <a:ext cx="8280919" cy="432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2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5945"/>
                <a:gridCol w="11059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59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59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059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594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9365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756,6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1 092,3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1 557,3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1 722,3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1 887,3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131,2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900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1 052,8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1 185,6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277,6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373,3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503,3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Х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1 690,1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2 475,1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2 436,5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39,5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</a:t>
                      </a:r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92731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74232"/>
              </p:ext>
            </p:extLst>
          </p:nvPr>
        </p:nvGraphicFramePr>
        <p:xfrm>
          <a:off x="539552" y="836712"/>
          <a:ext cx="8280919" cy="5283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8590"/>
              </p:ext>
            </p:extLst>
          </p:nvPr>
        </p:nvGraphicFramePr>
        <p:xfrm>
          <a:off x="539552" y="836712"/>
          <a:ext cx="8280919" cy="4401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69992"/>
              </p:ext>
            </p:extLst>
          </p:nvPr>
        </p:nvGraphicFramePr>
        <p:xfrm>
          <a:off x="539552" y="836712"/>
          <a:ext cx="8280919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проникновения ЕСИА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66279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26374"/>
              </p:ext>
            </p:extLst>
          </p:nvPr>
        </p:nvGraphicFramePr>
        <p:xfrm>
          <a:off x="539552" y="836712"/>
          <a:ext cx="8280919" cy="4096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государственных и муниципальных образовательных организаций, реализующих программы начального общего, основного общего, среднего общего образования, в учебных классах которых обеспечена возможность беспроводного широкополосного доступа к информационно-телекоммуникационной сети "Интернет" по технологии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WiFi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80410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0447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18109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13476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828097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44190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777033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15961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488504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33,30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516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2020-2024 гг.                                                                                            </a:t>
            </a:r>
            <a:r>
              <a:rPr lang="ru-RU" sz="1200" dirty="0" smtClean="0">
                <a:latin typeface="Georgia" panose="02040502050405020303" pitchFamily="18" charset="0"/>
              </a:rPr>
              <a:t>млн. 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858409"/>
              </p:ext>
            </p:extLst>
          </p:nvPr>
        </p:nvGraphicFramePr>
        <p:xfrm>
          <a:off x="107504" y="980728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80312" y="2780928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10 709,4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3475747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10 504,8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80202" y="417056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9 731,9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060085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66,26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81,90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20304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90678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26241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951121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54543"/>
              </p:ext>
            </p:extLst>
          </p:nvPr>
        </p:nvGraphicFramePr>
        <p:xfrm>
          <a:off x="539552" y="836712"/>
          <a:ext cx="8280919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98436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64721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57913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23550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56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31.03.2021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г.о. Домодедово МО от  29.10.2021 № 171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264,0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650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37762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27.01.2021 №  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7745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66266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01.02.2021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02.02.2021 №  11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6737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88588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адресной материальной помощи к 76-ой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2 808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1 616,0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52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34146546"/>
              </p:ext>
            </p:extLst>
          </p:nvPr>
        </p:nvGraphicFramePr>
        <p:xfrm>
          <a:off x="1043608" y="941383"/>
          <a:ext cx="7488832" cy="2543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395315"/>
              </p:ext>
            </p:extLst>
          </p:nvPr>
        </p:nvGraphicFramePr>
        <p:xfrm>
          <a:off x="1043608" y="3573016"/>
          <a:ext cx="756084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31840" y="363431"/>
            <a:ext cx="306484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2022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259924" y="617347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71700" y="2402886"/>
            <a:ext cx="10868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58595" y="2402887"/>
            <a:ext cx="831564" cy="275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800636" y="2348880"/>
            <a:ext cx="9316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52872" y="2348880"/>
            <a:ext cx="647765" cy="191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15275" y="5229200"/>
            <a:ext cx="1012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528195" y="4841813"/>
            <a:ext cx="1430981" cy="387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72200" y="472514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716569" y="4725144"/>
            <a:ext cx="655631" cy="26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34081"/>
              </p:ext>
            </p:extLst>
          </p:nvPr>
        </p:nvGraphicFramePr>
        <p:xfrm>
          <a:off x="539552" y="836712"/>
          <a:ext cx="8136904" cy="230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6 794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12 268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4197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747164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20.09.2021№ 1-4/1146 "О бюджете городского округа Домодедово на 2021год и плановый период 2022 и 2023годов"; 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7 117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1 926,50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4919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137069"/>
              </p:ext>
            </p:extLst>
          </p:nvPr>
        </p:nvGraphicFramePr>
        <p:xfrm>
          <a:off x="539552" y="836712"/>
          <a:ext cx="8352930" cy="4942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 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2023годов";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4 940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2 986,70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</a:t>
                      </a:r>
                      <a:endParaRPr kumimoji="0"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913,52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4 284,80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9346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162491"/>
              </p:ext>
            </p:extLst>
          </p:nvPr>
        </p:nvGraphicFramePr>
        <p:xfrm>
          <a:off x="539552" y="836712"/>
          <a:ext cx="8352929" cy="5742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3 983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682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.201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8969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0096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7615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91559"/>
              </p:ext>
            </p:extLst>
          </p:nvPr>
        </p:nvGraphicFramePr>
        <p:xfrm>
          <a:off x="251521" y="666915"/>
          <a:ext cx="8640959" cy="5503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7"/>
                <a:gridCol w="648071"/>
                <a:gridCol w="648071"/>
                <a:gridCol w="576064"/>
                <a:gridCol w="504056"/>
                <a:gridCol w="576064"/>
                <a:gridCol w="648071"/>
                <a:gridCol w="576064"/>
                <a:gridCol w="516420"/>
                <a:gridCol w="635711"/>
              </a:tblGrid>
              <a:tr h="24180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38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9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47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455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394,9</a:t>
                      </a:r>
                    </a:p>
                  </a:txBody>
                  <a:tcPr marL="9525" marR="9525" marT="9525" marB="0" anchor="ctr"/>
                </a:tc>
              </a:tr>
              <a:tr h="378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ЖК 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230,0</a:t>
                      </a:r>
                    </a:p>
                  </a:txBody>
                  <a:tcPr marL="9525" marR="9525" marT="9525" marB="0" anchor="ctr"/>
                </a:tc>
              </a:tr>
              <a:tr h="960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145,1</a:t>
                      </a:r>
                    </a:p>
                  </a:txBody>
                  <a:tcPr marL="9525" marR="9525" marT="9525" marB="0" anchor="ctr"/>
                </a:tc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проживающих в городском округе и нуждающихся в жилых помещениях малоимущих граждан жилыми помещениями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112585"/>
              </p:ext>
            </p:extLst>
          </p:nvPr>
        </p:nvGraphicFramePr>
        <p:xfrm>
          <a:off x="251521" y="666921"/>
          <a:ext cx="8784977" cy="5065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7572"/>
                <a:gridCol w="658873"/>
                <a:gridCol w="658873"/>
                <a:gridCol w="585665"/>
                <a:gridCol w="512457"/>
                <a:gridCol w="585665"/>
                <a:gridCol w="658873"/>
                <a:gridCol w="585665"/>
                <a:gridCol w="525027"/>
                <a:gridCol w="646307"/>
              </a:tblGrid>
              <a:tr h="24179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5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6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973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2021 года. </a:t>
                      </a:r>
                    </a:p>
                    <a:p>
                      <a:pPr algn="ctr" fontAlgn="ctr"/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160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21142"/>
              </p:ext>
            </p:extLst>
          </p:nvPr>
        </p:nvGraphicFramePr>
        <p:xfrm>
          <a:off x="251521" y="666920"/>
          <a:ext cx="8712966" cy="5420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9970"/>
                <a:gridCol w="653472"/>
                <a:gridCol w="653472"/>
                <a:gridCol w="580864"/>
                <a:gridCol w="508256"/>
                <a:gridCol w="580864"/>
                <a:gridCol w="653472"/>
                <a:gridCol w="580864"/>
                <a:gridCol w="520723"/>
                <a:gridCol w="641009"/>
              </a:tblGrid>
              <a:tr h="27866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4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5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56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471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человек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централизованованной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971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мкр.Северный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, ул.1-ая Коммунистическая </a:t>
                      </a:r>
                    </a:p>
                    <a:p>
                      <a:pPr algn="ctr" fontAlgn="ctr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971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</a:t>
                      </a:r>
                    </a:p>
                    <a:p>
                      <a:pPr algn="ctr" fontAlgn="b"/>
                      <a:endParaRPr kumimoji="0" lang="ru-RU" sz="9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66967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792-42-34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8414978"/>
              </p:ext>
            </p:extLst>
          </p:nvPr>
        </p:nvGraphicFramePr>
        <p:xfrm>
          <a:off x="251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4382244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налоговых доходов 2022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6753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50383728"/>
              </p:ext>
            </p:extLst>
          </p:nvPr>
        </p:nvGraphicFramePr>
        <p:xfrm>
          <a:off x="395536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60648"/>
            <a:ext cx="3734172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неналоговых доходов 2022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789802" y="1873683"/>
            <a:ext cx="972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761910" y="1873683"/>
            <a:ext cx="270030" cy="388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65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682962"/>
              </p:ext>
            </p:extLst>
          </p:nvPr>
        </p:nvGraphicFramePr>
        <p:xfrm>
          <a:off x="494546" y="1196752"/>
          <a:ext cx="803789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547" y="332656"/>
            <a:ext cx="7830870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2020-2024 гг.                                                                                               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272170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12631"/>
              </p:ext>
            </p:extLst>
          </p:nvPr>
        </p:nvGraphicFramePr>
        <p:xfrm>
          <a:off x="413538" y="1124744"/>
          <a:ext cx="826291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172200" cy="529568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межбюджетных трансфертов в 2020-2024 гг.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5518104"/>
              </p:ext>
            </p:extLst>
          </p:nvPr>
        </p:nvGraphicFramePr>
        <p:xfrm>
          <a:off x="297868" y="683396"/>
          <a:ext cx="8568952" cy="597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4 809,4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5 716,7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5 549,3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5 782,2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6 030,8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2 020,0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2 020,0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на нефтепродукты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налог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1 783,9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2 080,0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1597899"/>
              </p:ext>
            </p:extLst>
          </p:nvPr>
        </p:nvGraphicFramePr>
        <p:xfrm>
          <a:off x="297868" y="683396"/>
          <a:ext cx="8568952" cy="5324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452,9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Доходы, получаемые в виде арендной платы за земельные участки, государственная  собственность на которые не 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834497"/>
              </p:ext>
            </p:extLst>
          </p:nvPr>
        </p:nvGraphicFramePr>
        <p:xfrm>
          <a:off x="297868" y="683396"/>
          <a:ext cx="8568952" cy="5015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сдачи в аренду имущества, находящегося в оперативном управлении органов гос. власти, органов местного самоуправления, государственных внебюджетных фондов и созданных ими учреждений (за исключением имущества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7105506"/>
              </p:ext>
            </p:extLst>
          </p:nvPr>
        </p:nvGraphicFramePr>
        <p:xfrm>
          <a:off x="297868" y="683396"/>
          <a:ext cx="8568952" cy="5904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97,0</a:t>
                      </a:r>
                    </a:p>
                  </a:txBody>
                  <a:tcPr marL="9525" marR="9525" marT="9525" marB="0" anchor="ctr"/>
                </a:tc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﻿Доходы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2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7569074"/>
              </p:ext>
            </p:extLst>
          </p:nvPr>
        </p:nvGraphicFramePr>
        <p:xfrm>
          <a:off x="297868" y="683396"/>
          <a:ext cx="8568952" cy="557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3 788,8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4 955,5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4 927,1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4 442,0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4 023,2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4 955,5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4 927,1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4 442,0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1 701,3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1 196,6</a:t>
                      </a:r>
                    </a:p>
                  </a:txBody>
                  <a:tcPr marL="9525" marR="9525" marT="9525" marB="0" anchor="ctr"/>
                </a:tc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3 078,7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3 052,2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3 249,7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3 225,8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3 245,3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78,6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ГОСУДАРСТВЕННЫХ (МУНИЦИПАЛЬНЫХ)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8 598,2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9 731,9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10 709,4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10 472,8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/>
                <a:gridCol w="2069189"/>
                <a:gridCol w="313692"/>
                <a:gridCol w="5302932"/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380621"/>
              </p:ext>
            </p:extLst>
          </p:nvPr>
        </p:nvGraphicFramePr>
        <p:xfrm>
          <a:off x="251521" y="980728"/>
          <a:ext cx="8640960" cy="5745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/>
                <a:gridCol w="1107651"/>
                <a:gridCol w="1107651"/>
                <a:gridCol w="1000416"/>
                <a:gridCol w="993355"/>
                <a:gridCol w="993355"/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94469"/>
              </p:ext>
            </p:extLst>
          </p:nvPr>
        </p:nvGraphicFramePr>
        <p:xfrm>
          <a:off x="179512" y="620688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426553"/>
              </p:ext>
            </p:extLst>
          </p:nvPr>
        </p:nvGraphicFramePr>
        <p:xfrm>
          <a:off x="539552" y="764704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2907600" y="332656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2022 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45586" y="4341559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03748" y="4341559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25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2022-2024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на основе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2677543"/>
              </p:ext>
            </p:extLst>
          </p:nvPr>
        </p:nvGraphicFramePr>
        <p:xfrm>
          <a:off x="323528" y="3573016"/>
          <a:ext cx="8311611" cy="3092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995"/>
                <a:gridCol w="1152128"/>
                <a:gridCol w="1368152"/>
                <a:gridCol w="1296144"/>
                <a:gridCol w="864096"/>
                <a:gridCol w="864096"/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1 536,4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1 632,6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1 378,2</a:t>
                      </a: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1 036,0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90022647"/>
              </p:ext>
            </p:extLst>
          </p:nvPr>
        </p:nvGraphicFramePr>
        <p:xfrm>
          <a:off x="772171" y="625451"/>
          <a:ext cx="5888061" cy="258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5076056" y="162880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27984" y="1412776"/>
            <a:ext cx="64807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9270761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/>
                <a:gridCol w="1287513"/>
                <a:gridCol w="1287513"/>
                <a:gridCol w="1287513"/>
                <a:gridCol w="1287513"/>
                <a:gridCol w="1287513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920734"/>
            <a:ext cx="5688160" cy="30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4488391"/>
              </p:ext>
            </p:extLst>
          </p:nvPr>
        </p:nvGraphicFramePr>
        <p:xfrm>
          <a:off x="539552" y="4077072"/>
          <a:ext cx="8239205" cy="258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/>
                <a:gridCol w="1269985"/>
                <a:gridCol w="1269985"/>
                <a:gridCol w="1269985"/>
                <a:gridCol w="1269985"/>
                <a:gridCol w="1269985"/>
              </a:tblGrid>
              <a:tr h="13994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Лесное хозяйство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5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44515850"/>
              </p:ext>
            </p:extLst>
          </p:nvPr>
        </p:nvGraphicFramePr>
        <p:xfrm>
          <a:off x="827584" y="594693"/>
          <a:ext cx="468052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4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8948667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722,1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1 578,0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1 411,3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871,4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822,6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7109247"/>
              </p:ext>
            </p:extLst>
          </p:nvPr>
        </p:nvGraphicFramePr>
        <p:xfrm>
          <a:off x="683568" y="496690"/>
          <a:ext cx="5472608" cy="2831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7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7055843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764699"/>
            <a:ext cx="4690093" cy="2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9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4947408"/>
              </p:ext>
            </p:extLst>
          </p:nvPr>
        </p:nvGraphicFramePr>
        <p:xfrm>
          <a:off x="467544" y="3645024"/>
          <a:ext cx="8439348" cy="2607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4 232,4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4 814,8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5 197,8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5 771,0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3 333,0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3 450,8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4 083,2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3521773" y="2060848"/>
            <a:ext cx="115614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5 197,8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graphicFrame>
        <p:nvGraphicFramePr>
          <p:cNvPr id="13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95542491"/>
              </p:ext>
            </p:extLst>
          </p:nvPr>
        </p:nvGraphicFramePr>
        <p:xfrm>
          <a:off x="1432471" y="467582"/>
          <a:ext cx="5334744" cy="3280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3131840" y="112474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3851920" y="1124744"/>
            <a:ext cx="360040" cy="309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6962896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/>
                <a:gridCol w="1243117"/>
                <a:gridCol w="1243117"/>
                <a:gridCol w="1243117"/>
                <a:gridCol w="1243117"/>
                <a:gridCol w="124311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131840" y="2296576"/>
            <a:ext cx="11519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797,3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8362631"/>
              </p:ext>
            </p:extLst>
          </p:nvPr>
        </p:nvGraphicFramePr>
        <p:xfrm>
          <a:off x="1367638" y="476672"/>
          <a:ext cx="475233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28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03371024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923928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272,3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051720" y="548680"/>
          <a:ext cx="489654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3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8803813"/>
              </p:ext>
            </p:extLst>
          </p:nvPr>
        </p:nvGraphicFramePr>
        <p:xfrm>
          <a:off x="539553" y="4005064"/>
          <a:ext cx="8166771" cy="119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/>
          </p:nvPr>
        </p:nvGraphicFramePr>
        <p:xfrm>
          <a:off x="1259632" y="188640"/>
          <a:ext cx="6264275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6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7819130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195736" y="692695"/>
          <a:ext cx="5040560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138269"/>
              </p:ext>
            </p:extLst>
          </p:nvPr>
        </p:nvGraphicFramePr>
        <p:xfrm>
          <a:off x="1043608" y="1196752"/>
          <a:ext cx="73448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6676256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                                        Численность постоянного населения             (тыс. чел.)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899317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85320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млн. руб.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823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2020-2024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747660"/>
              </p:ext>
            </p:extLst>
          </p:nvPr>
        </p:nvGraphicFramePr>
        <p:xfrm>
          <a:off x="467544" y="758825"/>
          <a:ext cx="8352928" cy="562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597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6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Муниципальная программа "Здравоохранение"</a:t>
                      </a:r>
                    </a:p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0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4 087,3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4 316,5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4 562,6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4 397,5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4 428,4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93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060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0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69,7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13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 территории городского округа Домодедово на 2018-2022г.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99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6030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3062" y="149907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2020-2024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764704"/>
          <a:ext cx="8352928" cy="57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1962436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610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ожидаемое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67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70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89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функционирование дорожно-транспортного комплекса городского округа Домодедово на 2017-2021 годы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726,3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646,9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841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4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Архитектура и градостроительство городского округа Домодедово на 2017-2021 годы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362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643,6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69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27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аварийоного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26724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66125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4636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58611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05512"/>
              </p:ext>
            </p:extLst>
          </p:nvPr>
        </p:nvGraphicFramePr>
        <p:xfrm>
          <a:off x="539552" y="3789040"/>
          <a:ext cx="8424935" cy="108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301"/>
                <a:gridCol w="989532"/>
                <a:gridCol w="985558"/>
                <a:gridCol w="989532"/>
                <a:gridCol w="989532"/>
                <a:gridCol w="846467"/>
                <a:gridCol w="763013"/>
              </a:tblGrid>
              <a:tr h="108012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Жилье – медикам, первичного звена и узкого профиля, обеспеченных жильем, из числа привлеченных и нуждающихся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889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606050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0813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774647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36 626,00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38 168,00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41 080,00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5642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296015"/>
              </p:ext>
            </p:extLst>
          </p:nvPr>
        </p:nvGraphicFramePr>
        <p:xfrm>
          <a:off x="539552" y="836712"/>
          <a:ext cx="8424936" cy="5525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43721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80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2862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664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4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407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3318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Доля детей, привлекаемых к участию в творческих мероприятиях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</a:tr>
              <a:tr h="59482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граждан, принимающих участие в добровольческой деятельности, получивших государственную (муниципальную) поддержку в форме субсидий бюджетным учреждениям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</a:tr>
              <a:tr h="308595">
                <a:tc>
                  <a:txBody>
                    <a:bodyPr/>
                    <a:lstStyle/>
                    <a:p>
                      <a:pPr algn="l" fontAlgn="t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числа посещений культурных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</a:tr>
              <a:tr h="542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294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70427"/>
              </p:ext>
            </p:extLst>
          </p:nvPr>
        </p:nvGraphicFramePr>
        <p:xfrm>
          <a:off x="539552" y="836712"/>
          <a:ext cx="8424936" cy="5083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13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капитально отремонтированных объектов организации культуры (в том числе техническое переоснащение современным непроизводственным оборудованием и благоустройство территории)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806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9379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Увеличение на 15% числа посещений организаций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Тысяча посещений в смену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468,02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приобретенных передвижных </a:t>
                      </a:r>
                      <a:r>
                        <a:rPr kumimoji="0"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многофукциональных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культурных центров (автоклубов) для обслуживания сельского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214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815505"/>
              </p:ext>
            </p:extLst>
          </p:nvPr>
        </p:nvGraphicFramePr>
        <p:xfrm>
          <a:off x="539552" y="836712"/>
          <a:ext cx="8424936" cy="2828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6. Развитие образования в сфере культуры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детей в возрасте от 5 до 18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лет,охваченных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дополнительным образованием в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11,20</a:t>
                      </a:r>
                    </a:p>
                  </a:txBody>
                  <a:tcPr marL="9525" marR="9525" marT="9525" marB="0" anchor="ctr"/>
                </a:tc>
              </a:tr>
              <a:tr h="3806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25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486622"/>
              </p:ext>
            </p:extLst>
          </p:nvPr>
        </p:nvGraphicFramePr>
        <p:xfrm>
          <a:off x="827584" y="1124744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344816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5851125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624214"/>
              </p:ext>
            </p:extLst>
          </p:nvPr>
        </p:nvGraphicFramePr>
        <p:xfrm>
          <a:off x="539552" y="836712"/>
          <a:ext cx="8424936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66029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</a:tr>
              <a:tr h="128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3454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20333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1662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53227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653,55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641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736522"/>
              </p:ext>
            </p:extLst>
          </p:nvPr>
        </p:nvGraphicFramePr>
        <p:xfrm>
          <a:off x="539552" y="836712"/>
          <a:ext cx="8424936" cy="5291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53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у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 за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Место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309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019775"/>
              </p:ext>
            </p:extLst>
          </p:nvPr>
        </p:nvGraphicFramePr>
        <p:xfrm>
          <a:off x="539552" y="836712"/>
          <a:ext cx="8424936" cy="5703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259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235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98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области</a:t>
                      </a:r>
                    </a:p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2021 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190576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Отношение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101,49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6151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067655"/>
              </p:ext>
            </p:extLst>
          </p:nvPr>
        </p:nvGraphicFramePr>
        <p:xfrm>
          <a:off x="467544" y="836712"/>
          <a:ext cx="8496944" cy="5095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307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</a:tr>
              <a:tr h="7763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общеобразовательных организациях, расположенных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сельской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1482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35872"/>
              </p:ext>
            </p:extLst>
          </p:nvPr>
        </p:nvGraphicFramePr>
        <p:xfrm>
          <a:off x="539552" y="836712"/>
          <a:ext cx="8424936" cy="502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предметам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1,30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7642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914640"/>
              </p:ext>
            </p:extLst>
          </p:nvPr>
        </p:nvGraphicFramePr>
        <p:xfrm>
          <a:off x="539552" y="836712"/>
          <a:ext cx="8424936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0008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424936" cy="3770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1070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11970"/>
              </p:ext>
            </p:extLst>
          </p:nvPr>
        </p:nvGraphicFramePr>
        <p:xfrm>
          <a:off x="539552" y="836712"/>
          <a:ext cx="8424936" cy="486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1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392682"/>
              </p:ext>
            </p:extLst>
          </p:nvPr>
        </p:nvGraphicFramePr>
        <p:xfrm>
          <a:off x="1043608" y="1268760"/>
          <a:ext cx="74168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026543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648442"/>
              </p:ext>
            </p:extLst>
          </p:nvPr>
        </p:nvGraphicFramePr>
        <p:xfrm>
          <a:off x="539552" y="836712"/>
          <a:ext cx="8424936" cy="331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3450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66503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9375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26062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615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969093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45283"/>
              </p:ext>
            </p:extLst>
          </p:nvPr>
        </p:nvGraphicFramePr>
        <p:xfrm>
          <a:off x="539552" y="836712"/>
          <a:ext cx="8424936" cy="3283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15,00</a:t>
                      </a:r>
                    </a:p>
                  </a:txBody>
                  <a:tcPr marL="9525" marR="9525" marT="9525" marB="0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77863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92,80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44810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26487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49423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96409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814328"/>
              </p:ext>
            </p:extLst>
          </p:nvPr>
        </p:nvGraphicFramePr>
        <p:xfrm>
          <a:off x="899591" y="1124744"/>
          <a:ext cx="756083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1066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135122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05913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71887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461579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23,85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18383"/>
              </p:ext>
            </p:extLst>
          </p:nvPr>
        </p:nvGraphicFramePr>
        <p:xfrm>
          <a:off x="539552" y="836712"/>
          <a:ext cx="8424936" cy="5733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1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(отремонтированных, модернизированных) плоскостных спортивных сооружений в муниципальных образованиях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415886"/>
              </p:ext>
            </p:extLst>
          </p:nvPr>
        </p:nvGraphicFramePr>
        <p:xfrm>
          <a:off x="539552" y="836712"/>
          <a:ext cx="8424936" cy="5897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86128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374157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21896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52170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52,31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5 747,70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30190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59,50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27310"/>
              </p:ext>
            </p:extLst>
          </p:nvPr>
        </p:nvGraphicFramePr>
        <p:xfrm>
          <a:off x="539552" y="836712"/>
          <a:ext cx="8424936" cy="2908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23338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97194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3235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7307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92598"/>
              </p:ext>
            </p:extLst>
          </p:nvPr>
        </p:nvGraphicFramePr>
        <p:xfrm>
          <a:off x="539552" y="836712"/>
          <a:ext cx="8424936" cy="5304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0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0413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957131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86636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95134"/>
              </p:ext>
            </p:extLst>
          </p:nvPr>
        </p:nvGraphicFramePr>
        <p:xfrm>
          <a:off x="539552" y="836712"/>
          <a:ext cx="8424936" cy="239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24324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598304"/>
              </p:ext>
            </p:extLst>
          </p:nvPr>
        </p:nvGraphicFramePr>
        <p:xfrm>
          <a:off x="539552" y="836712"/>
          <a:ext cx="8424936" cy="485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1 972,00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уровня вовлеченности населения в незаконный оборот наркотиков на 100 тыс. человек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85,90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17916"/>
              </p:ext>
            </p:extLst>
          </p:nvPr>
        </p:nvGraphicFramePr>
        <p:xfrm>
          <a:off x="539552" y="836712"/>
          <a:ext cx="8424936" cy="500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46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51194"/>
              </p:ext>
            </p:extLst>
          </p:nvPr>
        </p:nvGraphicFramePr>
        <p:xfrm>
          <a:off x="539552" y="836712"/>
          <a:ext cx="8424936" cy="4940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\ 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2 196,00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2 305,00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2 420,00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66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754607"/>
              </p:ext>
            </p:extLst>
          </p:nvPr>
        </p:nvGraphicFramePr>
        <p:xfrm>
          <a:off x="539552" y="836712"/>
          <a:ext cx="8424936" cy="4912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Благоустроим кладбища «Доля кладбищ, соответствующих Региональному стандарту»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12680"/>
              </p:ext>
            </p:extLst>
          </p:nvPr>
        </p:nvGraphicFramePr>
        <p:xfrm>
          <a:off x="539552" y="836712"/>
          <a:ext cx="8424936" cy="3773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 уровня </a:t>
                      </a:r>
                      <a:r>
                        <a:rPr kumimoji="0" lang="ru-RU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криминогенности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наркомании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100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7204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147717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95183"/>
              </p:ext>
            </p:extLst>
          </p:nvPr>
        </p:nvGraphicFramePr>
        <p:xfrm>
          <a:off x="539552" y="836712"/>
          <a:ext cx="8424936" cy="3559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 безопасности людей на водных объектах, расположенных на территории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32765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832537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6715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58760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обороны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средств, для целей гражданской обороны на территории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41473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668031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9511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424472"/>
              </p:ext>
            </p:extLst>
          </p:nvPr>
        </p:nvGraphicFramePr>
        <p:xfrm>
          <a:off x="539552" y="836712"/>
          <a:ext cx="8280919" cy="4671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276,00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Решаем проблемы дольщиков. Сопровождение проблемных объектов до восстановления прав пострадавших граждан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4 851,00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5395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06481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37839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03232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666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19110</TotalTime>
  <Words>19121</Words>
  <Application>Microsoft Office PowerPoint</Application>
  <PresentationFormat>Экран (4:3)</PresentationFormat>
  <Paragraphs>5903</Paragraphs>
  <Slides>157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157</vt:i4>
      </vt:variant>
    </vt:vector>
  </HeadingPairs>
  <TitlesOfParts>
    <vt:vector size="170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TimesET</vt:lpstr>
      <vt:lpstr>Verdana</vt:lpstr>
      <vt:lpstr>Wingdings</vt:lpstr>
      <vt:lpstr>Wingdings 2</vt:lpstr>
      <vt:lpstr>Wingdings 3</vt:lpstr>
      <vt:lpstr>Открытая</vt:lpstr>
      <vt:lpstr>Бюджет для граждан на основе  проекта бюджета городского округа Домодедово  на 2022 год и плановый период 2023 и 2024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                                              Численность постоянного населения             (тыс. чел.)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2022 год и плановый период 2023 и 2023 гг. в сравнении с фактическим исполнением 2018-2020 годов и ожидаемым исполнением 2021 года                                                                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</vt:lpstr>
      <vt:lpstr>Динамика доходов 2020-2024 гг.                                                                                            млн. руб.</vt:lpstr>
      <vt:lpstr>Презентация PowerPoint</vt:lpstr>
      <vt:lpstr>Структура налоговых доходов 2022 года, млн.руб.</vt:lpstr>
      <vt:lpstr>Структура неналоговых доходов 2022 года, млн.руб.</vt:lpstr>
      <vt:lpstr>Изменение структуры налоговых и неналоговых доходов городского округа Домодедово за 2020-2024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2020-2024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2020-2024 годах по программам</vt:lpstr>
      <vt:lpstr>Расходы бюджета городского округа в 2020-2024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3040</cp:revision>
  <cp:lastPrinted>2021-02-26T07:06:35Z</cp:lastPrinted>
  <dcterms:created xsi:type="dcterms:W3CDTF">2015-09-30T07:48:07Z</dcterms:created>
  <dcterms:modified xsi:type="dcterms:W3CDTF">2021-11-15T14:49:32Z</dcterms:modified>
</cp:coreProperties>
</file>