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5"/>
  </p:notesMasterIdLst>
  <p:sldIdLst>
    <p:sldId id="256" r:id="rId2"/>
    <p:sldId id="337" r:id="rId3"/>
    <p:sldId id="355" r:id="rId4"/>
    <p:sldId id="523" r:id="rId5"/>
    <p:sldId id="524" r:id="rId6"/>
    <p:sldId id="525" r:id="rId7"/>
    <p:sldId id="526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527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28" r:id="rId49"/>
    <p:sldId id="500" r:id="rId50"/>
    <p:sldId id="501" r:id="rId51"/>
    <p:sldId id="529" r:id="rId52"/>
    <p:sldId id="530" r:id="rId53"/>
    <p:sldId id="502" r:id="rId54"/>
    <p:sldId id="503" r:id="rId55"/>
    <p:sldId id="504" r:id="rId56"/>
    <p:sldId id="505" r:id="rId57"/>
    <p:sldId id="508" r:id="rId58"/>
    <p:sldId id="509" r:id="rId59"/>
    <p:sldId id="510" r:id="rId60"/>
    <p:sldId id="511" r:id="rId61"/>
    <p:sldId id="512" r:id="rId62"/>
    <p:sldId id="513" r:id="rId63"/>
    <p:sldId id="514" r:id="rId64"/>
    <p:sldId id="515" r:id="rId65"/>
    <p:sldId id="516" r:id="rId66"/>
    <p:sldId id="371" r:id="rId67"/>
    <p:sldId id="434" r:id="rId68"/>
    <p:sldId id="435" r:id="rId69"/>
    <p:sldId id="436" r:id="rId70"/>
    <p:sldId id="531" r:id="rId71"/>
    <p:sldId id="451" r:id="rId72"/>
    <p:sldId id="452" r:id="rId73"/>
    <p:sldId id="453" r:id="rId74"/>
    <p:sldId id="454" r:id="rId75"/>
    <p:sldId id="455" r:id="rId76"/>
    <p:sldId id="447" r:id="rId77"/>
    <p:sldId id="448" r:id="rId78"/>
    <p:sldId id="449" r:id="rId79"/>
    <p:sldId id="441" r:id="rId80"/>
    <p:sldId id="442" r:id="rId81"/>
    <p:sldId id="532" r:id="rId82"/>
    <p:sldId id="443" r:id="rId83"/>
    <p:sldId id="533" r:id="rId84"/>
    <p:sldId id="444" r:id="rId85"/>
    <p:sldId id="445" r:id="rId86"/>
    <p:sldId id="446" r:id="rId87"/>
    <p:sldId id="534" r:id="rId88"/>
    <p:sldId id="486" r:id="rId89"/>
    <p:sldId id="487" r:id="rId90"/>
    <p:sldId id="488" r:id="rId91"/>
    <p:sldId id="489" r:id="rId92"/>
    <p:sldId id="490" r:id="rId93"/>
    <p:sldId id="491" r:id="rId94"/>
    <p:sldId id="460" r:id="rId95"/>
    <p:sldId id="461" r:id="rId96"/>
    <p:sldId id="536" r:id="rId97"/>
    <p:sldId id="462" r:id="rId98"/>
    <p:sldId id="463" r:id="rId99"/>
    <p:sldId id="465" r:id="rId100"/>
    <p:sldId id="466" r:id="rId101"/>
    <p:sldId id="467" r:id="rId102"/>
    <p:sldId id="468" r:id="rId103"/>
    <p:sldId id="537" r:id="rId104"/>
    <p:sldId id="469" r:id="rId105"/>
    <p:sldId id="470" r:id="rId106"/>
    <p:sldId id="456" r:id="rId107"/>
    <p:sldId id="457" r:id="rId108"/>
    <p:sldId id="538" r:id="rId109"/>
    <p:sldId id="458" r:id="rId110"/>
    <p:sldId id="459" r:id="rId111"/>
    <p:sldId id="517" r:id="rId112"/>
    <p:sldId id="539" r:id="rId113"/>
    <p:sldId id="518" r:id="rId114"/>
    <p:sldId id="519" r:id="rId115"/>
    <p:sldId id="439" r:id="rId116"/>
    <p:sldId id="440" r:id="rId117"/>
    <p:sldId id="471" r:id="rId118"/>
    <p:sldId id="473" r:id="rId119"/>
    <p:sldId id="474" r:id="rId120"/>
    <p:sldId id="475" r:id="rId121"/>
    <p:sldId id="476" r:id="rId122"/>
    <p:sldId id="477" r:id="rId123"/>
    <p:sldId id="478" r:id="rId124"/>
    <p:sldId id="472" r:id="rId125"/>
    <p:sldId id="479" r:id="rId126"/>
    <p:sldId id="480" r:id="rId127"/>
    <p:sldId id="481" r:id="rId128"/>
    <p:sldId id="540" r:id="rId129"/>
    <p:sldId id="482" r:id="rId130"/>
    <p:sldId id="483" r:id="rId131"/>
    <p:sldId id="484" r:id="rId132"/>
    <p:sldId id="485" r:id="rId133"/>
    <p:sldId id="520" r:id="rId134"/>
    <p:sldId id="424" r:id="rId135"/>
    <p:sldId id="425" r:id="rId136"/>
    <p:sldId id="426" r:id="rId137"/>
    <p:sldId id="535" r:id="rId138"/>
    <p:sldId id="427" r:id="rId139"/>
    <p:sldId id="428" r:id="rId140"/>
    <p:sldId id="429" r:id="rId141"/>
    <p:sldId id="430" r:id="rId142"/>
    <p:sldId id="431" r:id="rId143"/>
    <p:sldId id="339" r:id="rId144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2" autoAdjust="0"/>
    <p:restoredTop sz="97669" autoAdjust="0"/>
  </p:normalViewPr>
  <p:slideViewPr>
    <p:cSldViewPr>
      <p:cViewPr varScale="1">
        <p:scale>
          <a:sx n="116" d="100"/>
          <a:sy n="116" d="100"/>
        </p:scale>
        <p:origin x="19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
 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184.2</c:v>
                </c:pt>
                <c:pt idx="1">
                  <c:v>187.7</c:v>
                </c:pt>
                <c:pt idx="2">
                  <c:v>191</c:v>
                </c:pt>
                <c:pt idx="3">
                  <c:v>195</c:v>
                </c:pt>
                <c:pt idx="4">
                  <c:v>198.6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6937736"/>
        <c:axId val="406799984"/>
        <c:axId val="0"/>
      </c:bar3DChart>
      <c:catAx>
        <c:axId val="406937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6799984"/>
        <c:crossesAt val="0"/>
        <c:auto val="1"/>
        <c:lblAlgn val="ctr"/>
        <c:lblOffset val="100"/>
        <c:tickLblSkip val="1"/>
        <c:noMultiLvlLbl val="0"/>
      </c:catAx>
      <c:valAx>
        <c:axId val="406799984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6937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1 362,0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 </a:t>
                    </a:r>
                    <a:r>
                      <a:rPr lang="ru-RU" dirty="0"/>
                      <a:t>на нефтепродукты
 </a:t>
                    </a:r>
                    <a:r>
                      <a:rPr lang="ru-RU" dirty="0" smtClean="0"/>
                      <a:t>107,5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УСН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489,6</a:t>
                    </a:r>
                    <a:r>
                      <a:rPr lang="ru-RU" dirty="0"/>
                      <a:t>
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ЕНВД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25,0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Патент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60,0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имущество физ.лиц
 </a:t>
                    </a:r>
                    <a:r>
                      <a:rPr lang="ru-RU" dirty="0" smtClean="0"/>
                      <a:t>175,0</a:t>
                    </a:r>
                    <a:r>
                      <a:rPr lang="ru-RU" dirty="0"/>
                      <a:t>
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Земельный </a:t>
                    </a:r>
                    <a:r>
                      <a:rPr lang="ru-RU" dirty="0"/>
                      <a:t>налог юр.л.
</a:t>
                    </a:r>
                    <a:r>
                      <a:rPr lang="ru-RU" dirty="0" smtClean="0"/>
                      <a:t>1 200,0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физ.л.
 </a:t>
                    </a:r>
                    <a:r>
                      <a:rPr lang="ru-RU" dirty="0" smtClean="0"/>
                      <a:t>202,0</a:t>
                    </a:r>
                    <a:r>
                      <a:rPr lang="ru-RU" dirty="0"/>
                      <a:t>
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 </a:t>
                    </a:r>
                    <a:r>
                      <a:rPr lang="ru-RU" dirty="0" smtClean="0"/>
                      <a:t>30,5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1362</c:v>
                </c:pt>
                <c:pt idx="1">
                  <c:v>107.5</c:v>
                </c:pt>
                <c:pt idx="2">
                  <c:v>489.6</c:v>
                </c:pt>
                <c:pt idx="3">
                  <c:v>25</c:v>
                </c:pt>
                <c:pt idx="4">
                  <c:v>60</c:v>
                </c:pt>
                <c:pt idx="5">
                  <c:v>175</c:v>
                </c:pt>
                <c:pt idx="6">
                  <c:v>1200</c:v>
                </c:pt>
                <c:pt idx="7">
                  <c:v>202</c:v>
                </c:pt>
                <c:pt idx="8">
                  <c:v>30.5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3847651971620665"/>
                  <c:y val="-0.23357014385788966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448565107053793"/>
                  <c:y val="-3.098379459339361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1867039598855567"/>
                  <c:y val="9.77181214099333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9437368532316049"/>
                  <c:y val="0.28838762660004752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2.1632801133336387E-2"/>
                  <c:y val="0.1792813185922284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8829950765681183"/>
                  <c:y val="0.138235391262832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945976168179153"/>
                  <c:y val="5.9584220371910544E-2"/>
                </c:manualLayout>
              </c:layout>
              <c:tx>
                <c:rich>
                  <a:bodyPr/>
                  <a:lstStyle/>
                  <a:p>
                    <a:fld id="{BF83BE17-5A3B-45E1-A60B-60712785666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8F111C6-8204-46D5-B28C-5E45FB44B11F}" type="VALUE">
                      <a:rPr lang="ru-RU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7941217265204338"/>
                  <c:y val="-0.2335701438578896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3515045307626017"/>
                  <c:y val="-0.183519398745484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1867039598855567"/>
                  <c:y val="-0.355121953416587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Платежи от МУП</c:v>
                </c:pt>
                <c:pt idx="1">
                  <c:v>Сервитут</c:v>
                </c:pt>
                <c:pt idx="2">
                  <c:v>Найм, реклама</c:v>
                </c:pt>
                <c:pt idx="3">
                  <c:v>Плата за негативное воздействие</c:v>
                </c:pt>
                <c:pt idx="4">
                  <c:v>Продажа имущества</c:v>
                </c:pt>
                <c:pt idx="5">
                  <c:v>Продажа земли (в т.ч. перераспределение)</c:v>
                </c:pt>
                <c:pt idx="6">
                  <c:v>Штрафы</c:v>
                </c:pt>
                <c:pt idx="7">
                  <c:v>Прочие платежи (вырубка и проч.)</c:v>
                </c:pt>
                <c:pt idx="8">
                  <c:v>Аренда земли</c:v>
                </c:pt>
                <c:pt idx="9">
                  <c:v>Аренда имущества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21.7</c:v>
                </c:pt>
                <c:pt idx="3">
                  <c:v>2.9</c:v>
                </c:pt>
                <c:pt idx="4">
                  <c:v>279</c:v>
                </c:pt>
                <c:pt idx="5">
                  <c:v>80</c:v>
                </c:pt>
                <c:pt idx="6">
                  <c:v>3</c:v>
                </c:pt>
                <c:pt idx="7">
                  <c:v>4.7</c:v>
                </c:pt>
                <c:pt idx="8">
                  <c:v>448.2</c:v>
                </c:pt>
                <c:pt idx="9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1440.2</c:v>
                </c:pt>
                <c:pt idx="1">
                  <c:v>1218.7</c:v>
                </c:pt>
                <c:pt idx="2">
                  <c:v>1362</c:v>
                </c:pt>
                <c:pt idx="3">
                  <c:v>1435.5</c:v>
                </c:pt>
                <c:pt idx="4">
                  <c:v>1513.6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545.20000000000005</c:v>
                </c:pt>
                <c:pt idx="1">
                  <c:v>492.8</c:v>
                </c:pt>
                <c:pt idx="2">
                  <c:v>530.1</c:v>
                </c:pt>
                <c:pt idx="3">
                  <c:v>521.9</c:v>
                </c:pt>
                <c:pt idx="4">
                  <c:v>469.9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1775.8</c:v>
                </c:pt>
                <c:pt idx="1">
                  <c:v>1677.9</c:v>
                </c:pt>
                <c:pt idx="2">
                  <c:v>1577</c:v>
                </c:pt>
                <c:pt idx="3">
                  <c:v>1692.1</c:v>
                </c:pt>
                <c:pt idx="4">
                  <c:v>1719.3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546.6</c:v>
                </c:pt>
                <c:pt idx="1">
                  <c:v>505</c:v>
                </c:pt>
                <c:pt idx="2">
                  <c:v>574.6</c:v>
                </c:pt>
                <c:pt idx="3">
                  <c:v>684.1</c:v>
                </c:pt>
                <c:pt idx="4">
                  <c:v>804.8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175.3</c:v>
                </c:pt>
                <c:pt idx="1">
                  <c:v>166.5</c:v>
                </c:pt>
                <c:pt idx="2">
                  <c:v>359.1</c:v>
                </c:pt>
                <c:pt idx="3">
                  <c:v>100.1</c:v>
                </c:pt>
                <c:pt idx="4">
                  <c:v>100.1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110.6</c:v>
                </c:pt>
                <c:pt idx="1">
                  <c:v>112.7</c:v>
                </c:pt>
                <c:pt idx="2">
                  <c:v>107.5</c:v>
                </c:pt>
                <c:pt idx="3">
                  <c:v>103.4</c:v>
                </c:pt>
                <c:pt idx="4">
                  <c:v>102.6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219.6</c:v>
                </c:pt>
                <c:pt idx="1">
                  <c:v>210.5</c:v>
                </c:pt>
                <c:pt idx="2">
                  <c:v>41</c:v>
                </c:pt>
                <c:pt idx="3">
                  <c:v>41.2</c:v>
                </c:pt>
                <c:pt idx="4" formatCode="0.0">
                  <c:v>41.5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0600"/>
        <c:axId val="411693736"/>
        <c:axId val="0"/>
      </c:bar3DChart>
      <c:catAx>
        <c:axId val="41169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3736"/>
        <c:crosses val="autoZero"/>
        <c:auto val="1"/>
        <c:lblAlgn val="ctr"/>
        <c:lblOffset val="100"/>
        <c:noMultiLvlLbl val="0"/>
      </c:catAx>
      <c:valAx>
        <c:axId val="41169373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0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20607</c:v>
                </c:pt>
                <c:pt idx="1">
                  <c:v>24956</c:v>
                </c:pt>
                <c:pt idx="2">
                  <c:v>28185</c:v>
                </c:pt>
                <c:pt idx="3">
                  <c:v>12091</c:v>
                </c:pt>
                <c:pt idx="4">
                  <c:v>18393</c:v>
                </c:pt>
                <c:pt idx="5">
                  <c:v>40702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1696480"/>
        <c:axId val="411695696"/>
      </c:barChart>
      <c:catAx>
        <c:axId val="4116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1695696"/>
        <c:crosses val="autoZero"/>
        <c:auto val="1"/>
        <c:lblAlgn val="ctr"/>
        <c:lblOffset val="100"/>
        <c:noMultiLvlLbl val="0"/>
      </c:catAx>
      <c:valAx>
        <c:axId val="41169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169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1041.5999999999999</c:v>
                </c:pt>
                <c:pt idx="1">
                  <c:v>586.29999999999995</c:v>
                </c:pt>
                <c:pt idx="2">
                  <c:v>536.79999999999995</c:v>
                </c:pt>
                <c:pt idx="3">
                  <c:v>647.6</c:v>
                </c:pt>
                <c:pt idx="4">
                  <c:v>377.7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2829.3</c:v>
                </c:pt>
                <c:pt idx="1">
                  <c:v>3095.4</c:v>
                </c:pt>
                <c:pt idx="2">
                  <c:v>2963.3</c:v>
                </c:pt>
                <c:pt idx="3">
                  <c:v>2949</c:v>
                </c:pt>
                <c:pt idx="4">
                  <c:v>2959.8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4641883523868004E-3"/>
                  <c:y val="1.635220006126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351.3</c:v>
                </c:pt>
                <c:pt idx="1">
                  <c:v>11</c:v>
                </c:pt>
                <c:pt idx="2">
                  <c:v>0.7</c:v>
                </c:pt>
                <c:pt idx="3">
                  <c:v>0</c:v>
                </c:pt>
                <c:pt idx="4">
                  <c:v>78.599999999999994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928376704773547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1">
                  <c:v>89.9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2560"/>
        <c:axId val="411694520"/>
        <c:axId val="0"/>
      </c:bar3DChart>
      <c:catAx>
        <c:axId val="41169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4520"/>
        <c:crosses val="autoZero"/>
        <c:auto val="1"/>
        <c:lblAlgn val="ctr"/>
        <c:lblOffset val="100"/>
        <c:noMultiLvlLbl val="0"/>
      </c:catAx>
      <c:valAx>
        <c:axId val="41169452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5214800617497435"/>
                  <c:y val="2.796098536476984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304401504715279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23770801413520412"/>
                  <c:y val="-0.176369292300855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5182640902829167"/>
                  <c:y val="-0.23874379811457264"/>
                </c:manualLayout>
              </c:layout>
              <c:tx>
                <c:rich>
                  <a:bodyPr/>
                  <a:lstStyle/>
                  <a:p>
                    <a:fld id="{7ABE5AD9-E97C-4A9D-9D69-FF1D890BE03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90CAA51-9DBC-437E-85F9-6CEDA17E2A6C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7911521659746547"/>
                  <c:y val="-6.45253508417763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7179064595718877"/>
                  <c:y val="-0.18067115171485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1349.9</c:v>
                </c:pt>
                <c:pt idx="1">
                  <c:v>86.7</c:v>
                </c:pt>
                <c:pt idx="2">
                  <c:v>514.4</c:v>
                </c:pt>
                <c:pt idx="3">
                  <c:v>1041.8</c:v>
                </c:pt>
                <c:pt idx="4">
                  <c:v>10.9</c:v>
                </c:pt>
                <c:pt idx="5">
                  <c:v>4290.1000000000004</c:v>
                </c:pt>
                <c:pt idx="6">
                  <c:v>603.5</c:v>
                </c:pt>
                <c:pt idx="7">
                  <c:v>234</c:v>
                </c:pt>
                <c:pt idx="8">
                  <c:v>228.8</c:v>
                </c:pt>
                <c:pt idx="9">
                  <c:v>67.5</c:v>
                </c:pt>
                <c:pt idx="10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</c:v>
                </c:pt>
                <c:pt idx="1">
                  <c:v>12.2</c:v>
                </c:pt>
                <c:pt idx="2">
                  <c:v>418.9</c:v>
                </c:pt>
                <c:pt idx="3">
                  <c:v>40.799999999999997</c:v>
                </c:pt>
                <c:pt idx="4">
                  <c:v>7</c:v>
                </c:pt>
                <c:pt idx="5">
                  <c:v>866.5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083618213634384"/>
                  <c:y val="-1.1456809119617774E-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051230461395335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30.5</c:v>
                </c:pt>
                <c:pt idx="1">
                  <c:v>56.2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6952216045559"/>
          <c:y val="0.26241768914310898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55931751738043"/>
                  <c:y val="-0.2112928919238418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740747093316197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31935643017175036"/>
                  <c:y val="-1.0319836936825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3465400249472728"/>
                  <c:y val="-0.202268803961777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3.6</c:v>
                </c:pt>
                <c:pt idx="1">
                  <c:v>99.3</c:v>
                </c:pt>
                <c:pt idx="2">
                  <c:v>373.7</c:v>
                </c:pt>
                <c:pt idx="3">
                  <c:v>14</c:v>
                </c:pt>
                <c:pt idx="4">
                  <c:v>23.8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676862293078528"/>
                  <c:y val="-0.20124224089061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7615718136581308"/>
                  <c:y val="-5.71414429735727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7404864371794948"/>
                  <c:y val="-0.583375351456675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92.8</c:v>
                </c:pt>
                <c:pt idx="1">
                  <c:v>406.3</c:v>
                </c:pt>
                <c:pt idx="2">
                  <c:v>542.70000000000005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2033788174139E-2"/>
                  <c:y val="-0.4237111358866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2173489278752435E-2"/>
                  <c:y val="-0.3998598529992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5594541910331383E-2"/>
                  <c:y val="-0.39144197410406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9.0155945419102129E-3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67977.100000000006</c:v>
                </c:pt>
                <c:pt idx="1">
                  <c:v>64024.7</c:v>
                </c:pt>
                <c:pt idx="2">
                  <c:v>65465.3</c:v>
                </c:pt>
                <c:pt idx="3">
                  <c:v>67168.3</c:v>
                </c:pt>
                <c:pt idx="4">
                  <c:v>69912.899999999994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9877072"/>
        <c:axId val="407776384"/>
        <c:axId val="0"/>
      </c:bar3DChart>
      <c:catAx>
        <c:axId val="22987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7776384"/>
        <c:crosses val="autoZero"/>
        <c:auto val="1"/>
        <c:lblAlgn val="ctr"/>
        <c:lblOffset val="100"/>
        <c:noMultiLvlLbl val="0"/>
      </c:catAx>
      <c:valAx>
        <c:axId val="407776384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987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603362701874"/>
                  <c:y val="3.10987845024608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6322955572693929"/>
                  <c:y val="-9.8328531371589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7.7061499168076003E-2"/>
                  <c:y val="-0.24059773608019863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41914905028489419"/>
                  <c:y val="-0.261458335602814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1375.7</c:v>
                </c:pt>
                <c:pt idx="1">
                  <c:v>2482.8000000000002</c:v>
                </c:pt>
                <c:pt idx="2">
                  <c:v>301.39999999999998</c:v>
                </c:pt>
                <c:pt idx="3">
                  <c:v>38.6</c:v>
                </c:pt>
                <c:pt idx="4">
                  <c:v>91.6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9162511185487872"/>
                  <c:y val="-3.0762085866428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575.79999999999995</c:v>
                </c:pt>
                <c:pt idx="1">
                  <c:v>27.7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3052874004990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474435360091698"/>
                  <c:y val="1.43002128892585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954640188121756"/>
                  <c:y val="-0.297921101859553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94.9</c:v>
                </c:pt>
                <c:pt idx="2">
                  <c:v>122.1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228,8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7D2-4E09-9D4B-9976DBA28F04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7D2-4E09-9D4B-9976DBA28F04}"/>
              </c:ext>
            </c:extLst>
          </c:dPt>
          <c:dLbls>
            <c:dLbl>
              <c:idx val="0"/>
              <c:layout>
                <c:manualLayout>
                  <c:x val="0.26053642507154379"/>
                  <c:y val="-2.65717928418931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7D2-4E09-9D4B-9976DBA28F04}"/>
                </c:ex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4509235117609376"/>
                  <c:y val="-0.11828760182526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D2-4E09-9D4B-9976DBA28F0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9323.1</c:v>
                </c:pt>
                <c:pt idx="1">
                  <c:v>8644.5</c:v>
                </c:pt>
                <c:pt idx="2">
                  <c:v>8472.7000000000007</c:v>
                </c:pt>
                <c:pt idx="3">
                  <c:v>8380.4</c:v>
                </c:pt>
                <c:pt idx="4">
                  <c:v>8051.4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41.9</c:v>
                </c:pt>
                <c:pt idx="1">
                  <c:v>55.1</c:v>
                </c:pt>
                <c:pt idx="2">
                  <c:v>29.9</c:v>
                </c:pt>
                <c:pt idx="3">
                  <c:v>194.5</c:v>
                </c:pt>
                <c:pt idx="4">
                  <c:v>266.5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3892344"/>
        <c:axId val="413896656"/>
        <c:axId val="0"/>
      </c:bar3DChart>
      <c:catAx>
        <c:axId val="413892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896656"/>
        <c:crosses val="autoZero"/>
        <c:auto val="1"/>
        <c:lblAlgn val="ctr"/>
        <c:lblOffset val="100"/>
        <c:noMultiLvlLbl val="0"/>
      </c:catAx>
      <c:valAx>
        <c:axId val="4138966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89234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5536062378167637E-3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21247563352826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635477582846003E-2"/>
                  <c:y val="-0.3142757274586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 год 
прогноз</c:v>
                </c:pt>
                <c:pt idx="4">
                  <c:v>2023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264.18</c:v>
                </c:pt>
                <c:pt idx="1">
                  <c:v>291.2</c:v>
                </c:pt>
                <c:pt idx="2">
                  <c:v>310</c:v>
                </c:pt>
                <c:pt idx="3">
                  <c:v>218.77</c:v>
                </c:pt>
                <c:pt idx="4">
                  <c:v>186.7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9438840"/>
        <c:axId val="409447424"/>
        <c:axId val="0"/>
      </c:bar3DChart>
      <c:catAx>
        <c:axId val="409438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447424"/>
        <c:crosses val="autoZero"/>
        <c:auto val="1"/>
        <c:lblAlgn val="ctr"/>
        <c:lblOffset val="100"/>
        <c:noMultiLvlLbl val="0"/>
      </c:catAx>
      <c:valAx>
        <c:axId val="40944742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438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29361654051775E-2"/>
          <c:y val="1.8312201422064214E-2"/>
          <c:w val="0.91311512552567164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43</c:v>
                </c:pt>
                <c:pt idx="1">
                  <c:v>43.74</c:v>
                </c:pt>
                <c:pt idx="2">
                  <c:v>44.61</c:v>
                </c:pt>
                <c:pt idx="3">
                  <c:v>44.82</c:v>
                </c:pt>
                <c:pt idx="4">
                  <c:v>44.94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9619288"/>
        <c:axId val="273615992"/>
        <c:axId val="0"/>
      </c:bar3DChart>
      <c:catAx>
        <c:axId val="409619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3615992"/>
        <c:crosses val="autoZero"/>
        <c:auto val="1"/>
        <c:lblAlgn val="ctr"/>
        <c:lblOffset val="100"/>
        <c:noMultiLvlLbl val="0"/>
      </c:catAx>
      <c:valAx>
        <c:axId val="273615992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619288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 formatCode="General">
                  <c:v>7125</c:v>
                </c:pt>
                <c:pt idx="1">
                  <c:v>7528.1</c:v>
                </c:pt>
                <c:pt idx="2">
                  <c:v>9044.1</c:v>
                </c:pt>
                <c:pt idx="3">
                  <c:v>8150.5</c:v>
                </c:pt>
                <c:pt idx="4">
                  <c:v>8052.1</c:v>
                </c:pt>
                <c:pt idx="5">
                  <c:v>8174.9</c:v>
                </c:pt>
                <c:pt idx="6">
                  <c:v>8168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471044280104143E-2"/>
                  <c:y val="6.9619457487179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30046903001114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1408442540200846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7667</c:v>
                </c:pt>
                <c:pt idx="1">
                  <c:v>7747.2</c:v>
                </c:pt>
                <c:pt idx="2">
                  <c:v>9365</c:v>
                </c:pt>
                <c:pt idx="3">
                  <c:v>8699.6</c:v>
                </c:pt>
                <c:pt idx="4">
                  <c:v>8502.59</c:v>
                </c:pt>
                <c:pt idx="5">
                  <c:v>8574.9</c:v>
                </c:pt>
                <c:pt idx="6">
                  <c:v>8318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9076672640237927E-2"/>
                  <c:y val="3.4810094200059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076672640237927E-2"/>
                  <c:y val="1.8565371391482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-542</c:v>
                </c:pt>
                <c:pt idx="1">
                  <c:v>-219.09999999999945</c:v>
                </c:pt>
                <c:pt idx="2">
                  <c:v>-320.89999999999964</c:v>
                </c:pt>
                <c:pt idx="3">
                  <c:v>-458</c:v>
                </c:pt>
                <c:pt idx="4">
                  <c:v>-450.48999999999978</c:v>
                </c:pt>
                <c:pt idx="5">
                  <c:v>-400</c:v>
                </c:pt>
                <c:pt idx="6">
                  <c:v>-150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8720104"/>
        <c:axId val="408720496"/>
        <c:axId val="0"/>
      </c:bar3DChart>
      <c:catAx>
        <c:axId val="408720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8720496"/>
        <c:crossesAt val="0"/>
        <c:auto val="1"/>
        <c:lblAlgn val="ctr"/>
        <c:lblOffset val="100"/>
        <c:noMultiLvlLbl val="0"/>
      </c:catAx>
      <c:valAx>
        <c:axId val="408720496"/>
        <c:scaling>
          <c:orientation val="minMax"/>
          <c:max val="105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8720104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01.01.2022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01.01.2022</c:v>
                </c:pt>
              </c:strCache>
            </c:strRef>
          </c:tx>
          <c:dLbls>
            <c:dLbl>
              <c:idx val="0"/>
              <c:layout>
                <c:manualLayout>
                  <c:x val="0.24691364100320792"/>
                  <c:y val="-1.9642012018660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2530864197530864"/>
                  <c:y val="4.3493626327397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522.1</c:v>
                </c:pt>
                <c:pt idx="1">
                  <c:v>1297.5999999999999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578,3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751,9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4813.3</c:v>
                </c:pt>
                <c:pt idx="1">
                  <c:v>4384.1000000000004</c:v>
                </c:pt>
                <c:pt idx="2">
                  <c:v>4551.3</c:v>
                </c:pt>
                <c:pt idx="3">
                  <c:v>4578.3</c:v>
                </c:pt>
                <c:pt idx="4">
                  <c:v>4751.8999999999996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4230.8</c:v>
                </c:pt>
                <c:pt idx="1">
                  <c:v>3766.5</c:v>
                </c:pt>
                <c:pt idx="2">
                  <c:v>3500.8</c:v>
                </c:pt>
                <c:pt idx="3">
                  <c:v>3596.6</c:v>
                </c:pt>
                <c:pt idx="4">
                  <c:v>3416.1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6872"/>
        <c:axId val="411690992"/>
        <c:axId val="0"/>
      </c:bar3DChart>
      <c:catAx>
        <c:axId val="411696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0992"/>
        <c:crosses val="autoZero"/>
        <c:auto val="1"/>
        <c:lblAlgn val="ctr"/>
        <c:lblOffset val="100"/>
        <c:noMultiLvlLbl val="0"/>
      </c:catAx>
      <c:valAx>
        <c:axId val="41169099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6872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4551.3</c:v>
                </c:pt>
                <c:pt idx="1">
                  <c:v>3500.8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037433340739915"/>
                  <c:y val="-9.6308585081740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665523275191645"/>
                  <c:y val="-0.164693691749299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3651.6</c:v>
                </c:pt>
                <c:pt idx="1">
                  <c:v>899.7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819,7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0.80427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1093" y="1538299"/>
          <a:ext cx="966652" cy="936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514,4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0.19414</cdr:y>
    </cdr:from>
    <cdr:to>
      <cdr:x>0.39349</cdr:x>
      <cdr:y>0.19626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224136" y="597291"/>
          <a:ext cx="872704" cy="65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0.00691</cdr:x>
      <cdr:y>0.35369</cdr:y>
    </cdr:from>
    <cdr:to>
      <cdr:x>0.2096</cdr:x>
      <cdr:y>0.35877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6822" y="1088161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0.20269</cdr:x>
      <cdr:y>0.31196</cdr:y>
    </cdr:from>
    <cdr:to>
      <cdr:x>0.40539</cdr:x>
      <cdr:y>0.35877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080120" y="959774"/>
          <a:ext cx="108012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0.39187</cdr:x>
      <cdr:y>0.19493</cdr:y>
    </cdr:from>
    <cdr:to>
      <cdr:x>0.44593</cdr:x>
      <cdr:y>0.26515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88232" y="599734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1 041,8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0.7659</cdr:y>
    </cdr:from>
    <cdr:to>
      <cdr:x>0.20545</cdr:x>
      <cdr:y>0.7659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-467545" y="2460791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0.2069</cdr:x>
      <cdr:y>0.72615</cdr:y>
    </cdr:from>
    <cdr:to>
      <cdr:x>0.25093</cdr:x>
      <cdr:y>0.76251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864095" y="2333049"/>
          <a:ext cx="183889" cy="116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0.01724</cdr:x>
      <cdr:y>0.30523</cdr:y>
    </cdr:from>
    <cdr:to>
      <cdr:x>0.22269</cdr:x>
      <cdr:y>0.30523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72007" y="980675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0.21474</cdr:x>
      <cdr:y>0.30523</cdr:y>
    </cdr:from>
    <cdr:to>
      <cdr:x>0.3615</cdr:x>
      <cdr:y>0.36703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896836" y="980675"/>
          <a:ext cx="612937" cy="1985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0.79454</cdr:x>
      <cdr:y>0.21558</cdr:y>
    </cdr:from>
    <cdr:to>
      <cdr:x>1</cdr:x>
      <cdr:y>0.21558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318367" y="692643"/>
          <a:ext cx="858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0.44828</cdr:x>
      <cdr:y>0.21558</cdr:y>
    </cdr:from>
    <cdr:to>
      <cdr:x>0.48275</cdr:x>
      <cdr:y>0.32764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872207" y="692644"/>
          <a:ext cx="143999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0.2931</cdr:x>
      <cdr:y>0.21558</cdr:y>
    </cdr:from>
    <cdr:to>
      <cdr:x>0.48388</cdr:x>
      <cdr:y>0.21558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224135" y="692643"/>
          <a:ext cx="7967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0.77011</cdr:x>
      <cdr:y>0.39933</cdr:y>
    </cdr:from>
    <cdr:to>
      <cdr:x>0.94863</cdr:x>
      <cdr:y>0.39933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824536" y="1483986"/>
          <a:ext cx="11183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0.70115</cdr:x>
      <cdr:y>0.40098</cdr:y>
    </cdr:from>
    <cdr:to>
      <cdr:x>0.76982</cdr:x>
      <cdr:y>0.47271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92488" y="1490131"/>
          <a:ext cx="430197" cy="2665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0.87268</cdr:x>
      <cdr:y>0.703</cdr:y>
    </cdr:from>
    <cdr:to>
      <cdr:x>0.98254</cdr:x>
      <cdr:y>0.79846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81828" y="3847611"/>
          <a:ext cx="904104" cy="522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9 044,1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0.79621</cdr:x>
      <cdr:y>0.57899</cdr:y>
    </cdr:from>
    <cdr:to>
      <cdr:x>0.90121</cdr:x>
      <cdr:y>0.683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552530" y="316889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8 150,6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8 052,1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4 551,3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3 651, 6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0.03606</cdr:x>
      <cdr:y>0.76543</cdr:y>
    </cdr:from>
    <cdr:to>
      <cdr:x>0.23605</cdr:x>
      <cdr:y>0.76543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24544" y="4464496"/>
          <a:ext cx="18001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0.23606</cdr:x>
      <cdr:y>0.76543</cdr:y>
    </cdr:from>
    <cdr:to>
      <cdr:x>0.38388</cdr:x>
      <cdr:y>0.81481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124744" y="4464496"/>
          <a:ext cx="1330527" cy="288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899,7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0.78475</cdr:x>
      <cdr:y>0.10811</cdr:y>
    </cdr:from>
    <cdr:to>
      <cdr:x>0.97417</cdr:x>
      <cdr:y>0.10811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563072" y="576064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0.10811</cdr:y>
    </cdr:from>
    <cdr:to>
      <cdr:x>0.78475</cdr:x>
      <cdr:y>0.39189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59016" y="576064"/>
          <a:ext cx="504056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0.01846</cdr:x>
      <cdr:y>0.37838</cdr:y>
    </cdr:from>
    <cdr:to>
      <cdr:x>0.18205</cdr:x>
      <cdr:y>0.37838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54360" y="2016224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0.18205</cdr:x>
      <cdr:y>0.37838</cdr:y>
    </cdr:from>
    <cdr:to>
      <cdr:x>0.32842</cdr:x>
      <cdr:y>0.59459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22512" y="2016224"/>
          <a:ext cx="1224136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0.04429</cdr:x>
      <cdr:y>0.67568</cdr:y>
    </cdr:from>
    <cdr:to>
      <cdr:x>0.139</cdr:x>
      <cdr:y>0.67568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70384" y="3600400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0.139</cdr:x>
      <cdr:y>0.60811</cdr:y>
    </cdr:from>
    <cdr:to>
      <cdr:x>0.32842</cdr:x>
      <cdr:y>0.67568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162472" y="3240360"/>
          <a:ext cx="158417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0.13039</cdr:x>
      <cdr:y>0.83784</cdr:y>
    </cdr:from>
    <cdr:to>
      <cdr:x>0.30259</cdr:x>
      <cdr:y>0.83784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90464" y="446449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0.30259</cdr:x>
      <cdr:y>0.7027</cdr:y>
    </cdr:from>
    <cdr:to>
      <cdr:x>0.36286</cdr:x>
      <cdr:y>0.83784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530624" y="3744416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0.90541</cdr:y>
    </cdr:from>
    <cdr:to>
      <cdr:x>0.63838</cdr:x>
      <cdr:y>0.90541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610744" y="4824536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0.81081</cdr:y>
    </cdr:from>
    <cdr:to>
      <cdr:x>0.46618</cdr:x>
      <cdr:y>0.90541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610744" y="4320480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</cdr:x>
      <cdr:y>0.2973</cdr:y>
    </cdr:from>
    <cdr:to>
      <cdr:x>1</cdr:x>
      <cdr:y>0.2973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23112" y="158417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0.69865</cdr:x>
      <cdr:y>0.2973</cdr:y>
    </cdr:from>
    <cdr:to>
      <cdr:x>0.8278</cdr:x>
      <cdr:y>0.5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42992" y="1584176"/>
          <a:ext cx="108012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0.87085</cdr:x>
      <cdr:y>0.5</cdr:y>
    </cdr:from>
    <cdr:to>
      <cdr:x>0.97417</cdr:x>
      <cdr:y>0.5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>
          <a:off x="7283152" y="2664296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</cdr:y>
    </cdr:from>
    <cdr:to>
      <cdr:x>0.87085</cdr:x>
      <cdr:y>0.5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 flipH="1">
          <a:off x="6059016" y="266429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0.81919</cdr:x>
      <cdr:y>0.63859</cdr:y>
    </cdr:from>
    <cdr:to>
      <cdr:x>0.96556</cdr:x>
      <cdr:y>0.63859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851104" y="3402765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0.53048</cdr:y>
    </cdr:from>
    <cdr:to>
      <cdr:x>0.81919</cdr:x>
      <cdr:y>0.63859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059016" y="2826701"/>
          <a:ext cx="79208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0.77614</cdr:x>
      <cdr:y>0.86832</cdr:y>
    </cdr:from>
    <cdr:to>
      <cdr:x>0.96556</cdr:x>
      <cdr:y>0.86832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491064" y="4626901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0.70726</cdr:x>
      <cdr:y>0.54399</cdr:y>
    </cdr:from>
    <cdr:to>
      <cdr:x>0.77614</cdr:x>
      <cdr:y>0.86832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15000" y="2898709"/>
          <a:ext cx="576064" cy="17281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0.17391</cdr:x>
      <cdr:y>0.32927</cdr:y>
    </cdr:from>
    <cdr:to>
      <cdr:x>0.27826</cdr:x>
      <cdr:y>0.41971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440160" y="1944216"/>
          <a:ext cx="864140" cy="534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0.0087</cdr:x>
      <cdr:y>0.32927</cdr:y>
    </cdr:from>
    <cdr:to>
      <cdr:x>0.17391</cdr:x>
      <cdr:y>0.32927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72028" y="1944216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0.27764</cdr:x>
      <cdr:y>0.17259</cdr:y>
    </cdr:from>
    <cdr:to>
      <cdr:x>0.29564</cdr:x>
      <cdr:y>0.32927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299170" y="1019094"/>
          <a:ext cx="149102" cy="9251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0.08695</cdr:x>
      <cdr:y>0.17073</cdr:y>
    </cdr:from>
    <cdr:to>
      <cdr:x>0.27894</cdr:x>
      <cdr:y>0.17073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720080" y="1008112"/>
          <a:ext cx="158990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8 502,6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</cdr:x>
      <cdr:y>0.46341</cdr:y>
    </cdr:from>
    <cdr:to>
      <cdr:x>0.60106</cdr:x>
      <cdr:y>0.73425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5874" y="1368151"/>
          <a:ext cx="929235" cy="799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1 349,9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0.54931</cdr:x>
      <cdr:y>0.17073</cdr:y>
    </cdr:from>
    <cdr:to>
      <cdr:x>0.72163</cdr:x>
      <cdr:y>0.17073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983946" y="50405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0.62884</cdr:x>
      <cdr:y>0.17073</cdr:y>
    </cdr:from>
    <cdr:to>
      <cdr:x>0.72163</cdr:x>
      <cdr:y>0.26829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415994" y="504055"/>
          <a:ext cx="50405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0.12512</cdr:x>
      <cdr:y>0.29268</cdr:y>
    </cdr:from>
    <cdr:to>
      <cdr:x>0.27094</cdr:x>
      <cdr:y>0.29268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9690" y="86409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0.27094</cdr:x>
      <cdr:y>0.29268</cdr:y>
    </cdr:from>
    <cdr:to>
      <cdr:x>0.32396</cdr:x>
      <cdr:y>0.39024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71778" y="86409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0.08535</cdr:x>
      <cdr:y>0.60976</cdr:y>
    </cdr:from>
    <cdr:to>
      <cdr:x>0.24442</cdr:x>
      <cdr:y>0.60976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3666" y="1800199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0.24442</cdr:x>
      <cdr:y>0.41463</cdr:y>
    </cdr:from>
    <cdr:to>
      <cdr:x>0.33721</cdr:x>
      <cdr:y>0.60976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327762" y="1224135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0.0721</cdr:x>
      <cdr:y>0.82927</cdr:y>
    </cdr:from>
    <cdr:to>
      <cdr:x>0.21791</cdr:x>
      <cdr:y>0.82927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91658" y="2448271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0.21791</cdr:x>
      <cdr:y>0.70732</cdr:y>
    </cdr:from>
    <cdr:to>
      <cdr:x>0.32396</cdr:x>
      <cdr:y>0.82927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1183746" y="2088231"/>
          <a:ext cx="57606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0.77465</cdr:x>
      <cdr:y>0.39024</cdr:y>
    </cdr:from>
    <cdr:to>
      <cdr:x>0.90721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4208082" y="1152127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0.77465</cdr:x>
      <cdr:y>0.39024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H="1">
          <a:off x="3704026" y="1152127"/>
          <a:ext cx="5040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0.78791</cdr:x>
      <cdr:y>0.60976</cdr:y>
    </cdr:from>
    <cdr:to>
      <cdr:x>0.92047</cdr:x>
      <cdr:y>0.60976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4280090" y="1800199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0.78791</cdr:x>
      <cdr:y>0.60976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704026" y="1152127"/>
          <a:ext cx="57606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0.26584</cdr:x>
      <cdr:y>0.49747</cdr:y>
    </cdr:from>
    <cdr:to>
      <cdr:x>0.31901</cdr:x>
      <cdr:y>0.5642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440160" y="1320490"/>
          <a:ext cx="288047" cy="177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0.05317</cdr:x>
      <cdr:y>0.5642</cdr:y>
    </cdr:from>
    <cdr:to>
      <cdr:x>0.26584</cdr:x>
      <cdr:y>0.5642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8032" y="1497620"/>
          <a:ext cx="1152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22.01.2021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2021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55467"/>
              </p:ext>
            </p:extLst>
          </p:nvPr>
        </p:nvGraphicFramePr>
        <p:xfrm>
          <a:off x="539552" y="836712"/>
          <a:ext cx="8280919" cy="4355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28 400 000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30 600 000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35 100 000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2 019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2 450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73521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1"/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91340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540,78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612,94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646,26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679,54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115,11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117661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33 672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35 134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37 738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40 107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42 184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67532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1151,4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00406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43411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50518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72089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/>
                <a:gridCol w="956918"/>
                <a:gridCol w="953074"/>
                <a:gridCol w="956918"/>
                <a:gridCol w="956918"/>
                <a:gridCol w="818567"/>
                <a:gridCol w="737864"/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9"/>
                <a:gridCol w="968711"/>
                <a:gridCol w="972619"/>
                <a:gridCol w="972619"/>
                <a:gridCol w="831997"/>
                <a:gridCol w="749970"/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650448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1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2022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47414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52296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190,92</a:t>
                      </a:r>
                    </a:p>
                  </a:txBody>
                  <a:tcPr marL="0" marR="0" marT="0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69577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4603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8666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75913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2083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8,953/62,68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11,76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852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25230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14756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630583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90981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33295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06359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764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31963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05547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5531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85036785"/>
              </p:ext>
            </p:extLst>
          </p:nvPr>
        </p:nvGraphicFramePr>
        <p:xfrm>
          <a:off x="609771" y="2021785"/>
          <a:ext cx="7924452" cy="391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30"/>
                <a:gridCol w="933646"/>
                <a:gridCol w="933646"/>
                <a:gridCol w="933646"/>
                <a:gridCol w="933646"/>
                <a:gridCol w="933646"/>
                <a:gridCol w="933646"/>
                <a:gridCol w="933646"/>
              </a:tblGrid>
              <a:tr h="566487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1 529,1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1 819,7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2 109,7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169,7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8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1 297,6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1 697,6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1 847,6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391,7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2 580,3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2 694,7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25509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5186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39998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53424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/>
                <a:gridCol w="972108"/>
                <a:gridCol w="1134126"/>
                <a:gridCol w="2117070"/>
                <a:gridCol w="806239"/>
                <a:gridCol w="726752"/>
                <a:gridCol w="726752"/>
                <a:gridCol w="726752"/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04318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3791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/>
                <a:gridCol w="955491"/>
                <a:gridCol w="1114739"/>
                <a:gridCol w="2080881"/>
                <a:gridCol w="792457"/>
                <a:gridCol w="714329"/>
                <a:gridCol w="714329"/>
                <a:gridCol w="714329"/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936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61070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7 605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47011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/>
                <a:gridCol w="938874"/>
                <a:gridCol w="1095353"/>
                <a:gridCol w="2044692"/>
                <a:gridCol w="778675"/>
                <a:gridCol w="701906"/>
                <a:gridCol w="701906"/>
                <a:gridCol w="701906"/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2 283,50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939874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20272" y="315737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8 052,1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0182" y="254131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8 174,9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73364" y="189473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8 168,0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73594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/>
                <a:gridCol w="963799"/>
                <a:gridCol w="1124433"/>
                <a:gridCol w="2098976"/>
                <a:gridCol w="799349"/>
                <a:gridCol w="720541"/>
                <a:gridCol w="720541"/>
                <a:gridCol w="720541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2 125,95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1277,22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86722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/>
                <a:gridCol w="963800"/>
                <a:gridCol w="1124433"/>
                <a:gridCol w="2098976"/>
                <a:gridCol w="799348"/>
                <a:gridCol w="720541"/>
                <a:gridCol w="720541"/>
                <a:gridCol w="720541"/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3864,3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12489,21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93,29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12017,50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10663,23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51413"/>
              </p:ext>
            </p:extLst>
          </p:nvPr>
        </p:nvGraphicFramePr>
        <p:xfrm>
          <a:off x="251522" y="666921"/>
          <a:ext cx="8640961" cy="594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8"/>
                <a:gridCol w="504056"/>
                <a:gridCol w="864096"/>
                <a:gridCol w="742428"/>
                <a:gridCol w="471503"/>
                <a:gridCol w="635712"/>
                <a:gridCol w="635712"/>
                <a:gridCol w="635712"/>
                <a:gridCol w="635712"/>
                <a:gridCol w="635712"/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мест) (ПИР и строительство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ПИР и строительство общеобразовательной школы на 550 мест по адресу: г.о. Домодедово,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Переселение граждан из аварийного жилищного фонда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67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Ремонт очистных сооружений,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Авиационный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ВЗУ по адресу: г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ул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очистных сооружений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ул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Заборье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2139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помещениями</a:t>
                      </a:r>
                    </a:p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городская поликлиника на 400 посещений в смену, по адресу: Московская область, г.о.  Домодедово,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Южный"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1375148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773810"/>
              </p:ext>
            </p:extLst>
          </p:nvPr>
        </p:nvGraphicFramePr>
        <p:xfrm>
          <a:off x="1297998" y="3503984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2021 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0194864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4072193"/>
              </p:ext>
            </p:extLst>
          </p:nvPr>
        </p:nvGraphicFramePr>
        <p:xfrm>
          <a:off x="395536" y="836712"/>
          <a:ext cx="83632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274042"/>
          </a:xfrm>
        </p:spPr>
        <p:txBody>
          <a:bodyPr>
            <a:normAutofit fontScale="90000"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34076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23928" y="1340768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13431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10377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727939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/>
                <a:gridCol w="2069189"/>
                <a:gridCol w="313692"/>
                <a:gridCol w="5302932"/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98810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/>
                <a:gridCol w="1107651"/>
                <a:gridCol w="1107651"/>
                <a:gridCol w="1000416"/>
                <a:gridCol w="993355"/>
                <a:gridCol w="993355"/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438512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</a:t>
            </a:r>
            <a:r>
              <a:rPr lang="ru-RU" sz="1600" b="1" dirty="0" smtClean="0">
                <a:latin typeface="Georgia" panose="02040502050405020303" pitchFamily="18" charset="0"/>
              </a:rPr>
              <a:t>2021 </a:t>
            </a:r>
            <a:r>
              <a:rPr lang="ru-RU" sz="1600" b="1" dirty="0">
                <a:latin typeface="Georgia" panose="02040502050405020303" pitchFamily="18" charset="0"/>
              </a:rPr>
              <a:t>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3720899"/>
              </p:ext>
            </p:extLst>
          </p:nvPr>
        </p:nvGraphicFramePr>
        <p:xfrm>
          <a:off x="354219" y="3573016"/>
          <a:ext cx="8280920" cy="308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152128"/>
                <a:gridCol w="1368152"/>
                <a:gridCol w="1296144"/>
                <a:gridCol w="864096"/>
                <a:gridCol w="864096"/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1 257,1</a:t>
                      </a: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966,1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1066873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5775158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/>
                <a:gridCol w="1287513"/>
                <a:gridCol w="1287513"/>
                <a:gridCol w="1287513"/>
                <a:gridCol w="1287513"/>
                <a:gridCol w="1287513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3659549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5157054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/>
                <a:gridCol w="1269985"/>
                <a:gridCol w="1269985"/>
                <a:gridCol w="1269985"/>
                <a:gridCol w="1269985"/>
                <a:gridCol w="1269985"/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3959522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808497" y="1916832"/>
            <a:ext cx="50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700808"/>
            <a:ext cx="95657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6784320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1 041,8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4019242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808004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9730988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2021-2023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714011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/>
                <a:gridCol w="1300835"/>
                <a:gridCol w="1300835"/>
                <a:gridCol w="1300835"/>
                <a:gridCol w="1300835"/>
                <a:gridCol w="1300835"/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4 290,1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7386535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290,1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1081942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/>
                <a:gridCol w="1243117"/>
                <a:gridCol w="1243117"/>
                <a:gridCol w="1243117"/>
                <a:gridCol w="1243117"/>
                <a:gridCol w="124311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7696372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603,5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6432010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118225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234,0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6815615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8238892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470683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/>
                <a:gridCol w="1258820"/>
                <a:gridCol w="1258820"/>
                <a:gridCol w="1258820"/>
                <a:gridCol w="1258820"/>
                <a:gridCol w="1258820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7374565"/>
              </p:ext>
            </p:extLst>
          </p:nvPr>
        </p:nvGraphicFramePr>
        <p:xfrm>
          <a:off x="395536" y="692305"/>
          <a:ext cx="5694784" cy="308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440234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4 168,7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4 118,0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674348"/>
              </p:ext>
            </p:extLst>
          </p:nvPr>
        </p:nvGraphicFramePr>
        <p:xfrm>
          <a:off x="467544" y="629105"/>
          <a:ext cx="8352928" cy="606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/>
                <a:gridCol w="1968427"/>
                <a:gridCol w="871384"/>
                <a:gridCol w="1016615"/>
                <a:gridCol w="2033229"/>
                <a:gridCol w="726153"/>
                <a:gridCol w="798769"/>
                <a:gridCol w="728318"/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7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60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«Переселение граждан из аварийного фонда"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41533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32613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5970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903659"/>
              </p:ext>
            </p:extLst>
          </p:nvPr>
        </p:nvGraphicFramePr>
        <p:xfrm>
          <a:off x="457200" y="980728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Численность </a:t>
            </a:r>
            <a:r>
              <a:rPr lang="ru-RU" sz="1400" dirty="0">
                <a:latin typeface="Georgia" panose="02040502050405020303" pitchFamily="18" charset="0"/>
              </a:rPr>
              <a:t>постоянного населения       </a:t>
            </a:r>
            <a:r>
              <a:rPr lang="ru-RU" sz="1400" dirty="0" smtClean="0">
                <a:latin typeface="Georgia" panose="02040502050405020303" pitchFamily="18" charset="0"/>
              </a:rPr>
              <a:t>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48785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8118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96559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98185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24504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21095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10704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41394"/>
              </p:ext>
            </p:extLst>
          </p:nvPr>
        </p:nvGraphicFramePr>
        <p:xfrm>
          <a:off x="539552" y="836712"/>
          <a:ext cx="8424936" cy="5827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уход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347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399391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31259"/>
              </p:ext>
            </p:extLst>
          </p:nvPr>
        </p:nvGraphicFramePr>
        <p:xfrm>
          <a:off x="539552" y="1412776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5881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48154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79589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45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78696"/>
              </p:ext>
            </p:extLst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577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40941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32016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42531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9441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2155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29631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6413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3756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42700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86727"/>
              </p:ext>
            </p:extLst>
          </p:nvPr>
        </p:nvGraphicFramePr>
        <p:xfrm>
          <a:off x="539552" y="836712"/>
          <a:ext cx="8424936" cy="497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600453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9104"/>
              </p:ext>
            </p:extLst>
          </p:nvPr>
        </p:nvGraphicFramePr>
        <p:xfrm>
          <a:off x="461292" y="1340768"/>
          <a:ext cx="81431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64204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31755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7420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5997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8181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3963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6833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207483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14033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410416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63098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98273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72680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2792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33893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/>
                <a:gridCol w="989533"/>
                <a:gridCol w="985558"/>
                <a:gridCol w="989533"/>
                <a:gridCol w="989533"/>
                <a:gridCol w="846467"/>
                <a:gridCol w="763013"/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96860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190,30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05485"/>
              </p:ext>
            </p:extLst>
          </p:nvPr>
        </p:nvGraphicFramePr>
        <p:xfrm>
          <a:off x="539552" y="836712"/>
          <a:ext cx="8280919" cy="5967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36188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30461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79763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63916"/>
              </p:ext>
            </p:extLst>
          </p:nvPr>
        </p:nvGraphicFramePr>
        <p:xfrm>
          <a:off x="539552" y="836712"/>
          <a:ext cx="8280919" cy="4564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65595"/>
              </p:ext>
            </p:extLst>
          </p:nvPr>
        </p:nvGraphicFramePr>
        <p:xfrm>
          <a:off x="539552" y="836712"/>
          <a:ext cx="8280919" cy="455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площади, стелы,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0,7 /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0739"/>
              </p:ext>
            </p:extLst>
          </p:nvPr>
        </p:nvGraphicFramePr>
        <p:xfrm>
          <a:off x="431540" y="332656"/>
          <a:ext cx="8280919" cy="4995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объектов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архитектурно-художественного освещения,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среды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45028"/>
              </p:ext>
            </p:extLst>
          </p:nvPr>
        </p:nvGraphicFramePr>
        <p:xfrm>
          <a:off x="431540" y="332656"/>
          <a:ext cx="8280919" cy="5456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2597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кв.метр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11 990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73667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46707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98322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/>
                <a:gridCol w="972618"/>
                <a:gridCol w="968711"/>
                <a:gridCol w="972618"/>
                <a:gridCol w="972618"/>
                <a:gridCol w="831997"/>
                <a:gridCol w="749970"/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116,9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17335</TotalTime>
  <Words>16421</Words>
  <Application>Microsoft Office PowerPoint</Application>
  <PresentationFormat>Экран (4:3)</PresentationFormat>
  <Paragraphs>5057</Paragraphs>
  <Slides>143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143</vt:i4>
      </vt:variant>
    </vt:vector>
  </HeadingPairs>
  <TitlesOfParts>
    <vt:vector size="15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2021 год и плановый период 2022 и 2023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2021 год и плановый период 2022 и 2023 гг.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млн. 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2019-2023 гг.                                                                                              млн. руб.</vt:lpstr>
      <vt:lpstr>Презентация PowerPoint</vt:lpstr>
      <vt:lpstr>Презентация PowerPoint</vt:lpstr>
      <vt:lpstr>Структура неналоговых доходов</vt:lpstr>
      <vt:lpstr>Изменение структуры налоговых и неналоговых доходов городского округа Домодедово за 2019-2023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2019-2023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2019-2023 годах по программам</vt:lpstr>
      <vt:lpstr>Расходы бюджета городского округа в 2019-2023 годах по программам</vt:lpstr>
      <vt:lpstr>Программные расходы                                                                                                             млн. руб.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2649</cp:revision>
  <cp:lastPrinted>2019-12-23T11:52:48Z</cp:lastPrinted>
  <dcterms:created xsi:type="dcterms:W3CDTF">2015-09-30T07:48:07Z</dcterms:created>
  <dcterms:modified xsi:type="dcterms:W3CDTF">2021-01-22T10:32:03Z</dcterms:modified>
</cp:coreProperties>
</file>