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0"/>
  </p:notesMasterIdLst>
  <p:sldIdLst>
    <p:sldId id="256" r:id="rId2"/>
    <p:sldId id="337" r:id="rId3"/>
    <p:sldId id="355" r:id="rId4"/>
    <p:sldId id="660" r:id="rId5"/>
    <p:sldId id="661" r:id="rId6"/>
    <p:sldId id="662" r:id="rId7"/>
    <p:sldId id="663" r:id="rId8"/>
    <p:sldId id="336" r:id="rId9"/>
    <p:sldId id="335" r:id="rId10"/>
    <p:sldId id="338" r:id="rId11"/>
    <p:sldId id="433" r:id="rId12"/>
    <p:sldId id="434" r:id="rId13"/>
    <p:sldId id="423" r:id="rId14"/>
    <p:sldId id="436" r:id="rId15"/>
    <p:sldId id="437" r:id="rId16"/>
    <p:sldId id="597" r:id="rId17"/>
    <p:sldId id="345" r:id="rId18"/>
    <p:sldId id="638" r:id="rId19"/>
    <p:sldId id="639" r:id="rId20"/>
    <p:sldId id="640" r:id="rId21"/>
    <p:sldId id="641" r:id="rId22"/>
    <p:sldId id="347" r:id="rId23"/>
    <p:sldId id="348" r:id="rId24"/>
    <p:sldId id="354" r:id="rId25"/>
    <p:sldId id="439" r:id="rId26"/>
    <p:sldId id="650" r:id="rId27"/>
    <p:sldId id="651" r:id="rId28"/>
    <p:sldId id="652" r:id="rId29"/>
    <p:sldId id="653" r:id="rId30"/>
    <p:sldId id="654" r:id="rId31"/>
    <p:sldId id="531" r:id="rId32"/>
    <p:sldId id="532" r:id="rId33"/>
    <p:sldId id="667" r:id="rId34"/>
    <p:sldId id="668" r:id="rId35"/>
    <p:sldId id="669" r:id="rId36"/>
    <p:sldId id="670" r:id="rId37"/>
    <p:sldId id="671" r:id="rId38"/>
    <p:sldId id="672" r:id="rId39"/>
    <p:sldId id="673" r:id="rId40"/>
    <p:sldId id="674" r:id="rId41"/>
    <p:sldId id="675" r:id="rId42"/>
    <p:sldId id="676" r:id="rId43"/>
    <p:sldId id="677" r:id="rId44"/>
    <p:sldId id="678" r:id="rId45"/>
    <p:sldId id="679" r:id="rId46"/>
    <p:sldId id="680" r:id="rId47"/>
    <p:sldId id="681" r:id="rId48"/>
    <p:sldId id="682" r:id="rId49"/>
    <p:sldId id="683" r:id="rId50"/>
    <p:sldId id="684" r:id="rId51"/>
    <p:sldId id="685" r:id="rId52"/>
    <p:sldId id="686" r:id="rId53"/>
    <p:sldId id="687" r:id="rId54"/>
    <p:sldId id="688" r:id="rId55"/>
    <p:sldId id="689" r:id="rId56"/>
    <p:sldId id="690" r:id="rId57"/>
    <p:sldId id="691" r:id="rId58"/>
    <p:sldId id="692" r:id="rId59"/>
    <p:sldId id="693" r:id="rId60"/>
    <p:sldId id="694" r:id="rId61"/>
    <p:sldId id="695" r:id="rId62"/>
    <p:sldId id="696" r:id="rId63"/>
    <p:sldId id="697" r:id="rId64"/>
    <p:sldId id="698" r:id="rId65"/>
    <p:sldId id="699" r:id="rId66"/>
    <p:sldId id="700" r:id="rId67"/>
    <p:sldId id="701" r:id="rId68"/>
    <p:sldId id="702" r:id="rId69"/>
    <p:sldId id="703" r:id="rId70"/>
    <p:sldId id="704" r:id="rId71"/>
    <p:sldId id="705" r:id="rId72"/>
    <p:sldId id="706" r:id="rId73"/>
    <p:sldId id="707" r:id="rId74"/>
    <p:sldId id="708" r:id="rId75"/>
    <p:sldId id="709" r:id="rId76"/>
    <p:sldId id="710" r:id="rId77"/>
    <p:sldId id="711" r:id="rId78"/>
    <p:sldId id="712" r:id="rId79"/>
    <p:sldId id="713" r:id="rId80"/>
    <p:sldId id="714" r:id="rId81"/>
    <p:sldId id="715" r:id="rId82"/>
    <p:sldId id="716" r:id="rId83"/>
    <p:sldId id="717" r:id="rId84"/>
    <p:sldId id="718" r:id="rId85"/>
    <p:sldId id="719" r:id="rId86"/>
    <p:sldId id="720" r:id="rId87"/>
    <p:sldId id="721" r:id="rId88"/>
    <p:sldId id="722" r:id="rId89"/>
    <p:sldId id="723" r:id="rId90"/>
    <p:sldId id="724" r:id="rId91"/>
    <p:sldId id="725" r:id="rId92"/>
    <p:sldId id="726" r:id="rId93"/>
    <p:sldId id="727" r:id="rId94"/>
    <p:sldId id="728" r:id="rId95"/>
    <p:sldId id="729" r:id="rId96"/>
    <p:sldId id="730" r:id="rId97"/>
    <p:sldId id="731" r:id="rId98"/>
    <p:sldId id="732" r:id="rId99"/>
    <p:sldId id="733" r:id="rId100"/>
    <p:sldId id="734" r:id="rId101"/>
    <p:sldId id="735" r:id="rId102"/>
    <p:sldId id="736" r:id="rId103"/>
    <p:sldId id="737" r:id="rId104"/>
    <p:sldId id="738" r:id="rId105"/>
    <p:sldId id="739" r:id="rId106"/>
    <p:sldId id="740" r:id="rId107"/>
    <p:sldId id="741" r:id="rId108"/>
    <p:sldId id="742" r:id="rId109"/>
    <p:sldId id="743" r:id="rId110"/>
    <p:sldId id="744" r:id="rId111"/>
    <p:sldId id="745" r:id="rId112"/>
    <p:sldId id="746" r:id="rId113"/>
    <p:sldId id="747" r:id="rId114"/>
    <p:sldId id="748" r:id="rId115"/>
    <p:sldId id="749" r:id="rId116"/>
    <p:sldId id="750" r:id="rId117"/>
    <p:sldId id="751" r:id="rId118"/>
    <p:sldId id="752" r:id="rId119"/>
    <p:sldId id="753" r:id="rId120"/>
    <p:sldId id="754" r:id="rId121"/>
    <p:sldId id="755" r:id="rId122"/>
    <p:sldId id="756" r:id="rId123"/>
    <p:sldId id="757" r:id="rId124"/>
    <p:sldId id="758" r:id="rId125"/>
    <p:sldId id="759" r:id="rId126"/>
    <p:sldId id="760" r:id="rId127"/>
    <p:sldId id="761" r:id="rId128"/>
    <p:sldId id="762" r:id="rId129"/>
    <p:sldId id="763" r:id="rId130"/>
    <p:sldId id="764" r:id="rId131"/>
    <p:sldId id="765" r:id="rId132"/>
    <p:sldId id="766" r:id="rId133"/>
    <p:sldId id="767" r:id="rId134"/>
    <p:sldId id="768" r:id="rId135"/>
    <p:sldId id="769" r:id="rId136"/>
    <p:sldId id="770" r:id="rId137"/>
    <p:sldId id="771" r:id="rId138"/>
    <p:sldId id="772" r:id="rId139"/>
    <p:sldId id="773" r:id="rId140"/>
    <p:sldId id="774" r:id="rId141"/>
    <p:sldId id="775" r:id="rId142"/>
    <p:sldId id="776" r:id="rId143"/>
    <p:sldId id="777" r:id="rId144"/>
    <p:sldId id="778" r:id="rId145"/>
    <p:sldId id="779" r:id="rId146"/>
    <p:sldId id="780" r:id="rId147"/>
    <p:sldId id="781" r:id="rId148"/>
    <p:sldId id="782" r:id="rId149"/>
    <p:sldId id="783" r:id="rId150"/>
    <p:sldId id="784" r:id="rId151"/>
    <p:sldId id="785" r:id="rId152"/>
    <p:sldId id="786" r:id="rId153"/>
    <p:sldId id="787" r:id="rId154"/>
    <p:sldId id="788" r:id="rId155"/>
    <p:sldId id="789" r:id="rId156"/>
    <p:sldId id="790" r:id="rId157"/>
    <p:sldId id="791" r:id="rId158"/>
    <p:sldId id="792" r:id="rId159"/>
    <p:sldId id="793" r:id="rId160"/>
    <p:sldId id="794" r:id="rId161"/>
    <p:sldId id="795" r:id="rId162"/>
    <p:sldId id="796" r:id="rId163"/>
    <p:sldId id="797" r:id="rId164"/>
    <p:sldId id="798" r:id="rId165"/>
    <p:sldId id="799" r:id="rId166"/>
    <p:sldId id="642" r:id="rId167"/>
    <p:sldId id="643" r:id="rId168"/>
    <p:sldId id="644" r:id="rId169"/>
    <p:sldId id="645" r:id="rId170"/>
    <p:sldId id="646" r:id="rId171"/>
    <p:sldId id="647" r:id="rId172"/>
    <p:sldId id="648" r:id="rId173"/>
    <p:sldId id="649" r:id="rId174"/>
    <p:sldId id="655" r:id="rId175"/>
    <p:sldId id="664" r:id="rId176"/>
    <p:sldId id="665" r:id="rId177"/>
    <p:sldId id="666" r:id="rId178"/>
    <p:sldId id="339" r:id="rId179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FA6"/>
    <a:srgbClr val="96969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96433" autoAdjust="0"/>
  </p:normalViewPr>
  <p:slideViewPr>
    <p:cSldViewPr>
      <p:cViewPr varScale="1">
        <p:scale>
          <a:sx n="112" d="100"/>
          <a:sy n="112" d="100"/>
        </p:scale>
        <p:origin x="20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80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234567901234566E-2"/>
                  <c:y val="-0.443353258379102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728395061727828E-3"/>
                  <c:y val="-0.448965324940863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061728395061727E-2"/>
                  <c:y val="-0.451771579169246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4691358024691357E-2"/>
                  <c:y val="-0.460189458064384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 план</c:v>
                </c:pt>
                <c:pt idx="2">
                  <c:v>2020 год оценка</c:v>
                </c:pt>
                <c:pt idx="3">
                  <c:v>2020 год факт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184.2</c:v>
                </c:pt>
                <c:pt idx="1">
                  <c:v>189.9</c:v>
                </c:pt>
                <c:pt idx="2">
                  <c:v>187.7</c:v>
                </c:pt>
                <c:pt idx="3">
                  <c:v>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4644232"/>
        <c:axId val="414648152"/>
        <c:axId val="0"/>
      </c:bar3DChart>
      <c:catAx>
        <c:axId val="414644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8152"/>
        <c:crosses val="autoZero"/>
        <c:auto val="1"/>
        <c:lblAlgn val="ctr"/>
        <c:lblOffset val="100"/>
        <c:noMultiLvlLbl val="0"/>
      </c:catAx>
      <c:valAx>
        <c:axId val="414648152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4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</c:dPt>
          <c:dPt>
            <c:idx val="1"/>
            <c:bubble3D val="0"/>
            <c:explosion val="10"/>
          </c:dPt>
          <c:dPt>
            <c:idx val="2"/>
            <c:bubble3D val="0"/>
            <c:explosion val="6"/>
          </c:dPt>
          <c:dPt>
            <c:idx val="3"/>
            <c:bubble3D val="0"/>
            <c:explosion val="8"/>
          </c:dPt>
          <c:dPt>
            <c:idx val="4"/>
            <c:bubble3D val="0"/>
            <c:explosion val="12"/>
          </c:dPt>
          <c:dPt>
            <c:idx val="5"/>
            <c:bubble3D val="0"/>
            <c:explosion val="34"/>
          </c:dPt>
          <c:dPt>
            <c:idx val="6"/>
            <c:bubble3D val="0"/>
            <c:explosion val="13"/>
          </c:dPt>
          <c:dPt>
            <c:idx val="7"/>
            <c:bubble3D val="0"/>
            <c:explosion val="14"/>
          </c:dPt>
          <c:dPt>
            <c:idx val="8"/>
            <c:bubble3D val="0"/>
            <c:explosion val="14"/>
          </c:dPt>
          <c:dPt>
            <c:idx val="9"/>
            <c:bubble3D val="0"/>
            <c:explosion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0"/>
            <c:bubble3D val="0"/>
            <c:explosion val="22"/>
          </c:dPt>
          <c:dLbls>
            <c:dLbl>
              <c:idx val="4"/>
              <c:layout/>
              <c:tx>
                <c:rich>
                  <a:bodyPr/>
                  <a:lstStyle/>
                  <a:p>
                    <a:fld id="{A532FB48-7182-403F-97B2-986CA352A5C2}" type="VALUE">
                      <a:rPr lang="en-US"/>
                      <a:pPr/>
                      <a:t>[ЗНАЧЕНИЕ]</a:t>
                    </a:fld>
                    <a:r>
                      <a:rPr lang="en-US" baseline="0"/>
                      <a:t>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56AFCA57-9CEE-488E-A787-95FD53503CC2}" type="VALUE">
                      <a:rPr lang="en-US"/>
                      <a:pPr/>
                      <a:t>[ЗНАЧЕНИЕ]</a:t>
                    </a:fld>
                    <a:r>
                      <a:rPr lang="en-US" baseline="0"/>
                      <a:t>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1299.0519999999999</c:v>
                </c:pt>
                <c:pt idx="1">
                  <c:v>75.947000000000003</c:v>
                </c:pt>
                <c:pt idx="2">
                  <c:v>543.73900000000003</c:v>
                </c:pt>
                <c:pt idx="3">
                  <c:v>722.18600000000004</c:v>
                </c:pt>
                <c:pt idx="4">
                  <c:v>47.606000000000002</c:v>
                </c:pt>
                <c:pt idx="5">
                  <c:v>4232.37</c:v>
                </c:pt>
                <c:pt idx="6">
                  <c:v>653.07799999999997</c:v>
                </c:pt>
                <c:pt idx="7">
                  <c:v>234.68</c:v>
                </c:pt>
                <c:pt idx="8">
                  <c:v>220.07</c:v>
                </c:pt>
                <c:pt idx="9">
                  <c:v>74.591999999999999</c:v>
                </c:pt>
                <c:pt idx="10">
                  <c:v>36.155999999999999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83690708252111E-2"/>
                  <c:y val="-0.401262759165896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244314489928524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051332033788173E-2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94541910331383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005847953216373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9005847953216495E-2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 план</c:v>
                </c:pt>
                <c:pt idx="2">
                  <c:v>2020 год оценка</c:v>
                </c:pt>
                <c:pt idx="3">
                  <c:v>2020 год факт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67977.100000000006</c:v>
                </c:pt>
                <c:pt idx="1">
                  <c:v>73252.800000000003</c:v>
                </c:pt>
                <c:pt idx="2">
                  <c:v>64024.7</c:v>
                </c:pt>
                <c:pt idx="3">
                  <c:v>63342.3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4648544"/>
        <c:axId val="414644624"/>
        <c:axId val="0"/>
      </c:bar3DChart>
      <c:catAx>
        <c:axId val="41464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4624"/>
        <c:crosses val="autoZero"/>
        <c:auto val="1"/>
        <c:lblAlgn val="ctr"/>
        <c:lblOffset val="100"/>
        <c:noMultiLvlLbl val="0"/>
      </c:catAx>
      <c:valAx>
        <c:axId val="414644624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8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06533569093499E-2"/>
          <c:y val="3.1572749556698032E-2"/>
          <c:w val="0.90278713600826299"/>
          <c:h val="0.8940575547493406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265708294208E-3"/>
                  <c:y val="-0.30208323103835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613926929815626E-2"/>
                  <c:y val="-0.406689259091159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7157069324986912E-3"/>
                  <c:y val="-0.35175952346693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877429259342568E-2"/>
                  <c:y val="-0.261813949377541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6348278102664063E-3"/>
                  <c:y val="-0.28902142793068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508122157245083E-2"/>
                  <c:y val="-0.28902142793068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 план</c:v>
                </c:pt>
                <c:pt idx="2">
                  <c:v>2020 год оценка</c:v>
                </c:pt>
                <c:pt idx="3">
                  <c:v>2020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264.18</c:v>
                </c:pt>
                <c:pt idx="1">
                  <c:v>350.8</c:v>
                </c:pt>
                <c:pt idx="2">
                  <c:v>291.2</c:v>
                </c:pt>
                <c:pt idx="3">
                  <c:v>191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4646192"/>
        <c:axId val="414646976"/>
        <c:axId val="0"/>
      </c:bar3DChart>
      <c:catAx>
        <c:axId val="414646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6976"/>
        <c:crosses val="autoZero"/>
        <c:auto val="1"/>
        <c:lblAlgn val="ctr"/>
        <c:lblOffset val="100"/>
        <c:noMultiLvlLbl val="0"/>
      </c:catAx>
      <c:valAx>
        <c:axId val="414646976"/>
        <c:scaling>
          <c:orientation val="minMax"/>
          <c:max val="4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619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50487329434698E-2"/>
          <c:y val="3.2676368029603428E-2"/>
          <c:w val="0.91112735542560108"/>
          <c:h val="0.890354360023349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756985055230668E-2"/>
                  <c:y val="-0.395650692604135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995451591942819E-2"/>
                  <c:y val="-0.3984567258850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051332033788173E-2"/>
                  <c:y val="-0.39003884698987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843404808317088E-2"/>
                  <c:y val="-0.3984567258850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 план</c:v>
                </c:pt>
                <c:pt idx="2">
                  <c:v>2020 год оценка</c:v>
                </c:pt>
                <c:pt idx="3">
                  <c:v>2020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43</c:v>
                </c:pt>
                <c:pt idx="1">
                  <c:v>43.22</c:v>
                </c:pt>
                <c:pt idx="2">
                  <c:v>43.74</c:v>
                </c:pt>
                <c:pt idx="3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4648936"/>
        <c:axId val="414645016"/>
        <c:axId val="0"/>
      </c:bar3DChart>
      <c:catAx>
        <c:axId val="414648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5016"/>
        <c:crosses val="autoZero"/>
        <c:auto val="1"/>
        <c:lblAlgn val="ctr"/>
        <c:lblOffset val="100"/>
        <c:noMultiLvlLbl val="0"/>
      </c:catAx>
      <c:valAx>
        <c:axId val="414645016"/>
        <c:scaling>
          <c:orientation val="minMax"/>
          <c:max val="55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8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4831583552056"/>
          <c:y val="2.9594116735567392E-2"/>
          <c:w val="0.72043610868085939"/>
          <c:h val="0.84798582321262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1"/>
              <c:layout>
                <c:manualLayout>
                  <c:x val="-2.4691358024691357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851851851851851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0061728395061727E-2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на 2020 год</c:v>
                </c:pt>
                <c:pt idx="2">
                  <c:v>Уточненный план на 2020 год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9044.1</c:v>
                </c:pt>
                <c:pt idx="1">
                  <c:v>8730.7000000000007</c:v>
                </c:pt>
                <c:pt idx="2">
                  <c:v>8248.2000000000007</c:v>
                </c:pt>
                <c:pt idx="3">
                  <c:v>8598.6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6.0185185185185182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148148148148147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01851851851851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09259259259259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на 2020 год</c:v>
                </c:pt>
                <c:pt idx="2">
                  <c:v>Уточненный план на 2020 год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9365</c:v>
                </c:pt>
                <c:pt idx="1">
                  <c:v>9165.7000000000007</c:v>
                </c:pt>
                <c:pt idx="2">
                  <c:v>8797.2999999999993</c:v>
                </c:pt>
                <c:pt idx="3">
                  <c:v>8139.5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0185185185185182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7098765432098825E-2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728395061728392E-2"/>
                  <c:y val="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864197530864209E-2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на 2020 год</c:v>
                </c:pt>
                <c:pt idx="2">
                  <c:v>Уточненный план на 2020 год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-321</c:v>
                </c:pt>
                <c:pt idx="1">
                  <c:v>-420</c:v>
                </c:pt>
                <c:pt idx="2">
                  <c:v>-549.1</c:v>
                </c:pt>
                <c:pt idx="3">
                  <c:v>458.7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1200456"/>
        <c:axId val="471204376"/>
        <c:axId val="0"/>
      </c:bar3DChart>
      <c:catAx>
        <c:axId val="471200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4376"/>
        <c:crossesAt val="0"/>
        <c:auto val="1"/>
        <c:lblAlgn val="ctr"/>
        <c:lblOffset val="100"/>
        <c:noMultiLvlLbl val="0"/>
      </c:catAx>
      <c:valAx>
        <c:axId val="471204376"/>
        <c:scaling>
          <c:orientation val="minMax"/>
          <c:max val="10000"/>
          <c:min val="-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0456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13"/>
          </c:dPt>
          <c:dPt>
            <c:idx val="6"/>
            <c:bubble3D val="0"/>
            <c:explosion val="16"/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502984698371698E-2"/>
                  <c:y val="-2.02249904331617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800238853735666E-2"/>
                  <c:y val="-8.17617486945896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Налоги на прибыль, доходы: НДФЛ</c:v>
                </c:pt>
                <c:pt idx="1">
                  <c:v>Акцизы</c:v>
                </c:pt>
                <c:pt idx="2">
                  <c:v>Налоги на совокупный доход: УСН, ЕНВД, Патент</c:v>
                </c:pt>
                <c:pt idx="3">
                  <c:v>Налоги на имущество: земельный налог, налог на имущество физических лиц</c:v>
                </c:pt>
                <c:pt idx="4">
                  <c:v>Доходы от использования имущества, в т.ч. аренда земли, аренда недвижимости</c:v>
                </c:pt>
                <c:pt idx="5">
                  <c:v>Доходы от продажи материальных и нематериальных активов</c:v>
                </c:pt>
                <c:pt idx="6">
                  <c:v>Прочие (гос.пошлина, штрафы, плата за негативное воздействие на окружающую среду)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1297.3</c:v>
                </c:pt>
                <c:pt idx="1">
                  <c:v>100.7</c:v>
                </c:pt>
                <c:pt idx="2">
                  <c:v>553.5</c:v>
                </c:pt>
                <c:pt idx="3" formatCode="#,##0.00">
                  <c:v>1783.9</c:v>
                </c:pt>
                <c:pt idx="4">
                  <c:v>621.79999999999995</c:v>
                </c:pt>
                <c:pt idx="5">
                  <c:v>191.2</c:v>
                </c:pt>
                <c:pt idx="6">
                  <c:v>261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704212644064131"/>
          <c:y val="0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прибыль, доходы: 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1440.2</c:v>
                </c:pt>
                <c:pt idx="1">
                  <c:v>1591.5</c:v>
                </c:pt>
                <c:pt idx="2">
                  <c:v>1218.7</c:v>
                </c:pt>
                <c:pt idx="3">
                  <c:v>1297.3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110.6</c:v>
                </c:pt>
                <c:pt idx="1">
                  <c:v>112.7</c:v>
                </c:pt>
                <c:pt idx="2">
                  <c:v>102.5</c:v>
                </c:pt>
                <c:pt idx="3">
                  <c:v>100.7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доход: УСН, ЕНВД, Патент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546.6</c:v>
                </c:pt>
                <c:pt idx="1">
                  <c:v>664</c:v>
                </c:pt>
                <c:pt idx="2">
                  <c:v>522</c:v>
                </c:pt>
                <c:pt idx="3">
                  <c:v>553.5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1775.8</c:v>
                </c:pt>
                <c:pt idx="1">
                  <c:v>1867</c:v>
                </c:pt>
                <c:pt idx="2">
                  <c:v>1713.4</c:v>
                </c:pt>
                <c:pt idx="3">
                  <c:v>1783.9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545.20000000000005</c:v>
                </c:pt>
                <c:pt idx="1">
                  <c:v>593.1</c:v>
                </c:pt>
                <c:pt idx="2">
                  <c:v>502.8</c:v>
                </c:pt>
                <c:pt idx="3">
                  <c:v>621.79999999999995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175.4</c:v>
                </c:pt>
                <c:pt idx="1">
                  <c:v>130.1</c:v>
                </c:pt>
                <c:pt idx="2">
                  <c:v>169.2</c:v>
                </c:pt>
                <c:pt idx="3">
                  <c:v>191.2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Прочие (гос.пошлина, штрафы, плата за негативное воздействие на окружающую среду)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219.5</c:v>
                </c:pt>
                <c:pt idx="1">
                  <c:v>40.5</c:v>
                </c:pt>
                <c:pt idx="2">
                  <c:v>217.5</c:v>
                </c:pt>
                <c:pt idx="3">
                  <c:v>261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1201240"/>
        <c:axId val="471204768"/>
        <c:axId val="0"/>
      </c:bar3DChart>
      <c:catAx>
        <c:axId val="471201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4768"/>
        <c:crosses val="autoZero"/>
        <c:auto val="1"/>
        <c:lblAlgn val="ctr"/>
        <c:lblOffset val="100"/>
        <c:noMultiLvlLbl val="0"/>
      </c:catAx>
      <c:valAx>
        <c:axId val="471204768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1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 факт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098E-3"/>
                  <c:y val="-2.526673314271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345679012345678E-2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5493827160493825E-2"/>
                  <c:y val="-1.2633366571356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г.о.Реутов</c:v>
                </c:pt>
                <c:pt idx="3">
                  <c:v>г.о.Протвино</c:v>
                </c:pt>
                <c:pt idx="4">
                  <c:v>г.о. Химки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22465</c:v>
                </c:pt>
                <c:pt idx="1">
                  <c:v>26276.400000000001</c:v>
                </c:pt>
                <c:pt idx="2">
                  <c:v>15117</c:v>
                </c:pt>
                <c:pt idx="3">
                  <c:v>20126</c:v>
                </c:pt>
                <c:pt idx="4">
                  <c:v>30906.29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cylinder"/>
        <c:axId val="471201632"/>
        <c:axId val="471198104"/>
        <c:axId val="0"/>
      </c:bar3DChart>
      <c:catAx>
        <c:axId val="47120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1198104"/>
        <c:crosses val="autoZero"/>
        <c:auto val="1"/>
        <c:lblAlgn val="ctr"/>
        <c:lblOffset val="100"/>
        <c:noMultiLvlLbl val="0"/>
      </c:catAx>
      <c:valAx>
        <c:axId val="471198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1201632"/>
        <c:crosses val="autoZero"/>
        <c:crossBetween val="between"/>
      </c:valAx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711,1</a:t>
                    </a:r>
                    <a:endParaRPr lang="en-US" dirty="0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1041.5999999999999</c:v>
                </c:pt>
                <c:pt idx="1">
                  <c:v>711.1</c:v>
                </c:pt>
                <c:pt idx="2">
                  <c:v>589.41399999999999</c:v>
                </c:pt>
                <c:pt idx="3">
                  <c:v>587.64499999999998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Лист1!$C$2:$C$5</c:f>
              <c:numCache>
                <c:formatCode>#\ ##0.0</c:formatCode>
                <c:ptCount val="4"/>
                <c:pt idx="0">
                  <c:v>2829.3</c:v>
                </c:pt>
                <c:pt idx="1">
                  <c:v>3020.6</c:v>
                </c:pt>
                <c:pt idx="2">
                  <c:v>3091.3359999999998</c:v>
                </c:pt>
                <c:pt idx="3">
                  <c:v>3037.5120000000002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539034296241E-2"/>
                  <c:y val="2.6298185498830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49863693341522E-2"/>
                  <c:y val="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Лист1!$D$2:$D$5</c:f>
              <c:numCache>
                <c:formatCode>#\ ##0.0</c:formatCode>
                <c:ptCount val="4"/>
                <c:pt idx="0">
                  <c:v>351.3</c:v>
                </c:pt>
                <c:pt idx="1">
                  <c:v>0</c:v>
                </c:pt>
                <c:pt idx="2">
                  <c:v>41.415999999999997</c:v>
                </c:pt>
                <c:pt idx="3">
                  <c:v>40.380000000000003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2" formatCode="#\ ##0.0">
                  <c:v>93.951999999999998</c:v>
                </c:pt>
                <c:pt idx="3" formatCode="#\ ##0.0">
                  <c:v>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1202808"/>
        <c:axId val="471203200"/>
        <c:axId val="0"/>
      </c:bar3DChart>
      <c:catAx>
        <c:axId val="471202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3200"/>
        <c:crosses val="autoZero"/>
        <c:auto val="1"/>
        <c:lblAlgn val="ctr"/>
        <c:lblOffset val="100"/>
        <c:noMultiLvlLbl val="0"/>
      </c:catAx>
      <c:valAx>
        <c:axId val="47120320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2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16"/>
          <c:y val="0.31393800216514872"/>
          <c:w val="0.21114214071511392"/>
          <c:h val="0.3857084964012488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651 656,3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4 087 299,1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140 118,2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210 474,4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45 728,0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138 227,9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83 522,0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36EB3-85CD-4D02-B7AF-E6D0F341B58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643 596,1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9AEF67-A73F-49AF-A062-318FBACA4640}" type="par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B3F5B2-FC06-40C0-8BE1-230926FF125E}" type="sib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3 102,6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1 089 684,7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130 969,3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487 164,9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19 392,6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167 017,3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(77,5%)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F8C5B-B73B-4056-BFE4-BAE22502B92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 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CE98A-B9A5-44B1-832F-21121771DAAE}" type="par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8A5AE9-3D21-43F5-A38B-16E7E6C034C0}" type="sib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 городского округа Домодедово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2B0A8C-50FE-4EF6-9381-85167FA4C0C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7 635,2   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(85,2%)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C3D5C-7552-45B4-901A-E7E73B305449}" type="parTrans" cxnId="{0DDF2BE6-3EC9-4C4B-B62C-03E8EA59404C}">
      <dgm:prSet/>
      <dgm:spPr/>
      <dgm:t>
        <a:bodyPr/>
        <a:lstStyle/>
        <a:p>
          <a:endParaRPr lang="ru-RU"/>
        </a:p>
      </dgm:t>
    </dgm:pt>
    <dgm:pt modelId="{2F80B51B-DB00-4D34-A1A8-9A3B22C358F2}" type="sibTrans" cxnId="{0DDF2BE6-3EC9-4C4B-B62C-03E8EA59404C}">
      <dgm:prSet/>
      <dgm:spPr/>
      <dgm:t>
        <a:bodyPr/>
        <a:lstStyle/>
        <a:p>
          <a:endParaRPr lang="ru-RU"/>
        </a:p>
      </dgm:t>
    </dgm:pt>
    <dgm:pt modelId="{B0EAF1A2-5426-4BA1-A3AC-FE0A978207ED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 городского округа Домодедово</a:t>
          </a:r>
          <a:endParaRPr lang="ru-RU" sz="1100" dirty="0"/>
        </a:p>
      </dgm:t>
    </dgm:pt>
    <dgm:pt modelId="{A87FB07A-1FA1-4074-B8B6-D8F63C4F6F4F}" type="parTrans" cxnId="{754B6E53-80B1-46B2-BF0C-C52A74EDE211}">
      <dgm:prSet/>
      <dgm:spPr/>
      <dgm:t>
        <a:bodyPr/>
        <a:lstStyle/>
        <a:p>
          <a:endParaRPr lang="ru-RU"/>
        </a:p>
      </dgm:t>
    </dgm:pt>
    <dgm:pt modelId="{8CFC0F73-9353-41B0-A5A9-903B3EC1C4CB}" type="sibTrans" cxnId="{754B6E53-80B1-46B2-BF0C-C52A74EDE211}">
      <dgm:prSet/>
      <dgm:spPr/>
      <dgm:t>
        <a:bodyPr/>
        <a:lstStyle/>
        <a:p>
          <a:endParaRPr lang="ru-RU"/>
        </a:p>
      </dgm:t>
    </dgm:pt>
    <dgm:pt modelId="{3FBBBFDF-8A70-4024-92D9-BC032B964AB1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4 510,3  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(65,8%)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3D831-F654-4CC1-A9BC-C8F3DF099E43}" type="parTrans" cxnId="{D1661B00-D8ED-4E2E-A849-A1A3BCA2C19C}">
      <dgm:prSet/>
      <dgm:spPr/>
      <dgm:t>
        <a:bodyPr/>
        <a:lstStyle/>
        <a:p>
          <a:endParaRPr lang="ru-RU"/>
        </a:p>
      </dgm:t>
    </dgm:pt>
    <dgm:pt modelId="{E5B98069-D6D0-40B9-878B-B57D61546D56}" type="sibTrans" cxnId="{D1661B00-D8ED-4E2E-A849-A1A3BCA2C19C}">
      <dgm:prSet/>
      <dgm:spPr/>
      <dgm:t>
        <a:bodyPr/>
        <a:lstStyle/>
        <a:p>
          <a:endParaRPr lang="ru-RU"/>
        </a:p>
      </dgm:t>
    </dgm:pt>
    <dgm:pt modelId="{3DEF8A63-0A15-47D9-BA92-1B4C44D829B3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сельского хозяйства городского округа Домодедово</a:t>
          </a:r>
          <a:endParaRPr lang="ru-RU" sz="1000" dirty="0"/>
        </a:p>
      </dgm:t>
    </dgm:pt>
    <dgm:pt modelId="{B784E0AA-261C-4DDE-8066-06F752D9E06A}" type="parTrans" cxnId="{A0A21693-40E3-4323-A5DE-DDE27AC39B2D}">
      <dgm:prSet/>
      <dgm:spPr/>
      <dgm:t>
        <a:bodyPr/>
        <a:lstStyle/>
        <a:p>
          <a:endParaRPr lang="ru-RU"/>
        </a:p>
      </dgm:t>
    </dgm:pt>
    <dgm:pt modelId="{FAFBEAAA-4995-44D3-92EE-FDF55D85AF34}" type="sibTrans" cxnId="{A0A21693-40E3-4323-A5DE-DDE27AC39B2D}">
      <dgm:prSet/>
      <dgm:spPr/>
      <dgm:t>
        <a:bodyPr/>
        <a:lstStyle/>
        <a:p>
          <a:endParaRPr lang="ru-RU"/>
        </a:p>
      </dgm:t>
    </dgm:pt>
    <dgm:pt modelId="{52957ACE-88C5-4CA9-85E1-89396917234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180 273,4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(90,9%)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C63265-D643-4392-94E9-91181E6CA632}" type="parTrans" cxnId="{A3B28784-CCCC-4F5D-84B1-231417FC83A0}">
      <dgm:prSet/>
      <dgm:spPr/>
      <dgm:t>
        <a:bodyPr/>
        <a:lstStyle/>
        <a:p>
          <a:endParaRPr lang="ru-RU"/>
        </a:p>
      </dgm:t>
    </dgm:pt>
    <dgm:pt modelId="{AE7770F3-C908-4933-8627-DFBE10A627DD}" type="sibTrans" cxnId="{A3B28784-CCCC-4F5D-84B1-231417FC83A0}">
      <dgm:prSet/>
      <dgm:spPr/>
      <dgm:t>
        <a:bodyPr/>
        <a:lstStyle/>
        <a:p>
          <a:endParaRPr lang="ru-RU"/>
        </a:p>
      </dgm:t>
    </dgm:pt>
    <dgm:pt modelId="{BFC63203-3AAE-4ED2-9DC6-2B4AE3C57542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 городского округа Домодедово</a:t>
          </a:r>
          <a:endParaRPr lang="ru-RU" dirty="0"/>
        </a:p>
      </dgm:t>
    </dgm:pt>
    <dgm:pt modelId="{B25E4C43-9912-4EB6-9B9C-DC1D5EDE1067}" type="parTrans" cxnId="{0CBD54EF-0BA1-4081-81AA-C89F1C3817FA}">
      <dgm:prSet/>
      <dgm:spPr/>
      <dgm:t>
        <a:bodyPr/>
        <a:lstStyle/>
        <a:p>
          <a:endParaRPr lang="ru-RU"/>
        </a:p>
      </dgm:t>
    </dgm:pt>
    <dgm:pt modelId="{E8A89DC1-797C-4D9B-8326-806C672B6B5D}" type="sibTrans" cxnId="{0CBD54EF-0BA1-4081-81AA-C89F1C3817FA}">
      <dgm:prSet/>
      <dgm:spPr/>
      <dgm:t>
        <a:bodyPr/>
        <a:lstStyle/>
        <a:p>
          <a:endParaRPr lang="ru-RU"/>
        </a:p>
      </dgm:t>
    </dgm:pt>
    <dgm:pt modelId="{48E25E06-F372-4D8E-927C-5D8C9C4DE73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17 709,5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(16,1%)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731D35-10A7-412F-8606-3B27DF82A7E3}" type="parTrans" cxnId="{1FAD3CC7-2998-4EA7-973D-A4387ED8CF1E}">
      <dgm:prSet/>
      <dgm:spPr/>
      <dgm:t>
        <a:bodyPr/>
        <a:lstStyle/>
        <a:p>
          <a:endParaRPr lang="ru-RU"/>
        </a:p>
      </dgm:t>
    </dgm:pt>
    <dgm:pt modelId="{D96BD7E7-B031-4E39-A47A-44F225CC8057}" type="sibTrans" cxnId="{1FAD3CC7-2998-4EA7-973D-A4387ED8CF1E}">
      <dgm:prSet/>
      <dgm:spPr/>
      <dgm:t>
        <a:bodyPr/>
        <a:lstStyle/>
        <a:p>
          <a:endParaRPr lang="ru-RU"/>
        </a:p>
      </dgm:t>
    </dgm:pt>
    <dgm:pt modelId="{9042EFF7-80AC-4BC9-B979-8FF9D67B1149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</a:t>
          </a:r>
          <a:r>
            <a:rPr lang="ru-RU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энергоэффективности</a:t>
          </a:r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городского округа Домодедово</a:t>
          </a:r>
          <a:endParaRPr lang="ru-RU" sz="1000" dirty="0"/>
        </a:p>
      </dgm:t>
    </dgm:pt>
    <dgm:pt modelId="{C5186B30-C2FE-4426-8FBE-F77A331AB968}" type="parTrans" cxnId="{BB7E5226-B54B-4157-8E6E-B1BA8A777105}">
      <dgm:prSet/>
      <dgm:spPr/>
      <dgm:t>
        <a:bodyPr/>
        <a:lstStyle/>
        <a:p>
          <a:endParaRPr lang="ru-RU"/>
        </a:p>
      </dgm:t>
    </dgm:pt>
    <dgm:pt modelId="{7540201D-2976-4829-B996-4C5A9116D70B}" type="sibTrans" cxnId="{BB7E5226-B54B-4157-8E6E-B1BA8A777105}">
      <dgm:prSet/>
      <dgm:spPr/>
      <dgm:t>
        <a:bodyPr/>
        <a:lstStyle/>
        <a:p>
          <a:endParaRPr lang="ru-RU"/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65861B4-B8EA-470D-9D14-6885570253CD}" type="pres">
      <dgm:prSet presAssocID="{882B0A8C-50FE-4EF6-9381-85167FA4C0CC}" presName="linNode" presStyleCnt="0"/>
      <dgm:spPr/>
    </dgm:pt>
    <dgm:pt modelId="{A4DA6644-823F-4DA4-B441-51C150CCC0D9}" type="pres">
      <dgm:prSet presAssocID="{882B0A8C-50FE-4EF6-9381-85167FA4C0CC}" presName="parentShp" presStyleLbl="node1" presStyleIdx="0" presStyleCnt="18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DFC7-3EBC-4168-BAF1-24B99E3D5869}" type="pres">
      <dgm:prSet presAssocID="{882B0A8C-50FE-4EF6-9381-85167FA4C0CC}" presName="childShp" presStyleLbl="bgAccFollowNode1" presStyleIdx="0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CAD1B-60DA-4DAE-ACE1-33D9ED0FBC9D}" type="pres">
      <dgm:prSet presAssocID="{2F80B51B-DB00-4D34-A1A8-9A3B22C358F2}" presName="spacing" presStyleCnt="0"/>
      <dgm:spPr/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1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1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2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2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3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3" presStyleCnt="18" custLinFactNeighborX="0" custLinFactNeighborY="1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4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4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3AE19C34-7799-44E1-8928-8BF36DFAB7EF}" type="pres">
      <dgm:prSet presAssocID="{3FBBBFDF-8A70-4024-92D9-BC032B964AB1}" presName="linNode" presStyleCnt="0"/>
      <dgm:spPr/>
    </dgm:pt>
    <dgm:pt modelId="{E33EA90F-447E-4F76-B37B-7FD82A37B967}" type="pres">
      <dgm:prSet presAssocID="{3FBBBFDF-8A70-4024-92D9-BC032B964AB1}" presName="parentShp" presStyleLbl="node1" presStyleIdx="5" presStyleCnt="18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393D1-1264-4922-B0AC-4B76854C2717}" type="pres">
      <dgm:prSet presAssocID="{3FBBBFDF-8A70-4024-92D9-BC032B964AB1}" presName="childShp" presStyleLbl="bgAccFollowNode1" presStyleIdx="5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F54AA-EF3E-4D54-9EF5-5A5C084BBB30}" type="pres">
      <dgm:prSet presAssocID="{E5B98069-D6D0-40B9-878B-B57D61546D56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6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6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7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7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300E99BF-A664-45A9-B24F-505CD7419DD3}" type="pres">
      <dgm:prSet presAssocID="{48E25E06-F372-4D8E-927C-5D8C9C4DE736}" presName="linNode" presStyleCnt="0"/>
      <dgm:spPr/>
    </dgm:pt>
    <dgm:pt modelId="{54B95005-01C7-4F66-8E7D-8888F194BF36}" type="pres">
      <dgm:prSet presAssocID="{48E25E06-F372-4D8E-927C-5D8C9C4DE736}" presName="parentShp" presStyleLbl="node1" presStyleIdx="8" presStyleCnt="18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B660F-B438-49B0-B30E-8D3E93DBBB86}" type="pres">
      <dgm:prSet presAssocID="{48E25E06-F372-4D8E-927C-5D8C9C4DE736}" presName="childShp" presStyleLbl="bgAccFollowNode1" presStyleIdx="8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A250F-EE3D-438D-B5D4-C867B4EC6BF6}" type="pres">
      <dgm:prSet presAssocID="{D96BD7E7-B031-4E39-A47A-44F225CC8057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9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9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D02AF2FD-29F1-40CA-815C-FF901984CC49}" type="pres">
      <dgm:prSet presAssocID="{01A36EB3-85CD-4D02-B7AF-E6D0F341B586}" presName="linNode" presStyleCnt="0"/>
      <dgm:spPr/>
    </dgm:pt>
    <dgm:pt modelId="{2A8E806F-F526-469B-AE4C-35243E8C6613}" type="pres">
      <dgm:prSet presAssocID="{01A36EB3-85CD-4D02-B7AF-E6D0F341B586}" presName="parentShp" presStyleLbl="node1" presStyleIdx="10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293A5-F934-459F-9DD6-32330AEA4D63}" type="pres">
      <dgm:prSet presAssocID="{01A36EB3-85CD-4D02-B7AF-E6D0F341B586}" presName="childShp" presStyleLbl="bgAccFollowNode1" presStyleIdx="10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BC9F5-C784-4495-B383-F31BB84166EC}" type="pres">
      <dgm:prSet presAssocID="{5DB3F5B2-FC06-40C0-8BE1-230926FF125E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11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11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12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12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3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3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4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4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7A36DD8B-FE68-4724-A778-6A4C502D2565}" type="pres">
      <dgm:prSet presAssocID="{52957ACE-88C5-4CA9-85E1-89396917234B}" presName="linNode" presStyleCnt="0"/>
      <dgm:spPr/>
    </dgm:pt>
    <dgm:pt modelId="{AAB11081-101E-41FF-B7B7-865D6B61DD85}" type="pres">
      <dgm:prSet presAssocID="{52957ACE-88C5-4CA9-85E1-89396917234B}" presName="parentShp" presStyleLbl="node1" presStyleIdx="15" presStyleCnt="18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8DE69-75B3-4F56-BFCB-25EE430959A6}" type="pres">
      <dgm:prSet presAssocID="{52957ACE-88C5-4CA9-85E1-89396917234B}" presName="childShp" presStyleLbl="bgAccFollowNode1" presStyleIdx="15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74A55-AF3C-4FB6-BD04-4515ADF87CA7}" type="pres">
      <dgm:prSet presAssocID="{AE7770F3-C908-4933-8627-DFBE10A627DD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6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6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7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7" presStyleCnt="18" custLinFactNeighborX="0" custLinFactNeighborY="-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E9B976-E714-4911-BB5C-B9C96335A21E}" type="presOf" srcId="{FDD7B9DB-F02E-45A7-B71C-1A1A97760772}" destId="{5E217489-CCF2-4916-B892-F4E1AAA78862}" srcOrd="0" destOrd="0" presId="urn:microsoft.com/office/officeart/2005/8/layout/vList6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8D29C44C-72B5-4035-9E80-0775436CC509}" srcId="{BEBF7754-E73D-4B37-8915-032C34913796}" destId="{EDB49135-924D-4410-864C-DC3B35CE6A0C}" srcOrd="13" destOrd="0" parTransId="{DC88CADB-11E3-48A6-B23C-190240065ED1}" sibTransId="{98B12A3F-38C7-44BE-BDB9-7DE9D2A0A84F}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1267CA65-58E3-47EC-B79A-4B431C77E079}" type="presOf" srcId="{7DBD030D-9C5F-4EB4-9505-EFC4E6EF5A9F}" destId="{BBD27A67-F735-4CA4-86EF-D7E124A055E2}" srcOrd="0" destOrd="0" presId="urn:microsoft.com/office/officeart/2005/8/layout/vList6"/>
    <dgm:cxn modelId="{0E5DC66F-FA6B-44FE-908E-791B072F4741}" type="presOf" srcId="{EDB49135-924D-4410-864C-DC3B35CE6A0C}" destId="{A0A7F83F-A92F-4C2E-9EE6-6A08C5DE8711}" srcOrd="0" destOrd="0" presId="urn:microsoft.com/office/officeart/2005/8/layout/vList6"/>
    <dgm:cxn modelId="{4E3D795B-76EB-428E-99C3-329BA6927A54}" type="presOf" srcId="{48E25E06-F372-4D8E-927C-5D8C9C4DE736}" destId="{54B95005-01C7-4F66-8E7D-8888F194BF36}" srcOrd="0" destOrd="0" presId="urn:microsoft.com/office/officeart/2005/8/layout/vList6"/>
    <dgm:cxn modelId="{0944236E-990C-42C9-8151-F37A2106148F}" srcId="{BEBF7754-E73D-4B37-8915-032C34913796}" destId="{D75C6903-BF34-4842-A691-C9B34297E4D3}" srcOrd="17" destOrd="0" parTransId="{62C2D9E0-2C9D-4E71-89B5-B308228BF7B9}" sibTransId="{D47320CE-2B2E-4EE0-AE4E-BBEDB681EBA4}"/>
    <dgm:cxn modelId="{BB7E5226-B54B-4157-8E6E-B1BA8A777105}" srcId="{48E25E06-F372-4D8E-927C-5D8C9C4DE736}" destId="{9042EFF7-80AC-4BC9-B979-8FF9D67B1149}" srcOrd="0" destOrd="0" parTransId="{C5186B30-C2FE-4426-8FBE-F77A331AB968}" sibTransId="{7540201D-2976-4829-B996-4C5A9116D70B}"/>
    <dgm:cxn modelId="{CED3F5EE-BCB6-4B1D-82B7-F11ECF73F5AF}" type="presOf" srcId="{7AEF409E-1059-4155-ABD2-808C91B953B3}" destId="{2746F9D5-A47B-460D-BFBA-9B05FD60A746}" srcOrd="0" destOrd="0" presId="urn:microsoft.com/office/officeart/2005/8/layout/vList6"/>
    <dgm:cxn modelId="{509079BB-A2DA-482C-B6AF-9588D70944A1}" srcId="{BEBF7754-E73D-4B37-8915-032C34913796}" destId="{5D971D9C-4032-4072-8691-FA129038664C}" srcOrd="16" destOrd="0" parTransId="{263579CB-01D0-4EBD-8F87-68635B503BF0}" sibTransId="{53841779-E5F8-4F9E-B888-127E9666DEF9}"/>
    <dgm:cxn modelId="{565FCE90-2EFA-40EF-A6C0-9F7A93A00497}" type="presOf" srcId="{BFC63203-3AAE-4ED2-9DC6-2B4AE3C57542}" destId="{9658DE69-75B3-4F56-BFCB-25EE430959A6}" srcOrd="0" destOrd="0" presId="urn:microsoft.com/office/officeart/2005/8/layout/vList6"/>
    <dgm:cxn modelId="{88DB0612-6834-4332-8E02-5D90FA42BB52}" type="presOf" srcId="{9042EFF7-80AC-4BC9-B979-8FF9D67B1149}" destId="{D40B660F-B438-49B0-B30E-8D3E93DBBB86}" srcOrd="0" destOrd="0" presId="urn:microsoft.com/office/officeart/2005/8/layout/vList6"/>
    <dgm:cxn modelId="{DD7DF3F8-EF30-4A85-851C-847BE7704343}" type="presOf" srcId="{1274C059-36E6-4535-B2DB-303390EF6667}" destId="{AB6F5C39-3946-413A-BE2D-C758954BC2C3}" srcOrd="0" destOrd="0" presId="urn:microsoft.com/office/officeart/2005/8/layout/vList6"/>
    <dgm:cxn modelId="{F6332A60-3D64-4626-8984-C96B6133C55B}" type="presOf" srcId="{3DEF8A63-0A15-47D9-BA92-1B4C44D829B3}" destId="{6CA393D1-1264-4922-B0AC-4B76854C2717}" srcOrd="0" destOrd="0" presId="urn:microsoft.com/office/officeart/2005/8/layout/vList6"/>
    <dgm:cxn modelId="{AF253422-B69D-4BCB-AB85-5064DB80F487}" srcId="{BEBF7754-E73D-4B37-8915-032C34913796}" destId="{07A7ABCE-E5E8-40F8-A9C8-18DF633A7D1F}" srcOrd="11" destOrd="0" parTransId="{6440E0E2-1D83-412C-9371-70AF3421BD42}" sibTransId="{66EB06D8-69DA-4CD9-B786-A1B1EEBE6A3E}"/>
    <dgm:cxn modelId="{FBF42949-219E-420D-8BB4-5FDF0435DE4C}" type="presOf" srcId="{CA0FC13D-BDA9-4B84-8862-AD4538097B4E}" destId="{93408D8F-19D4-4E09-821E-A6B5FECD5777}" srcOrd="0" destOrd="0" presId="urn:microsoft.com/office/officeart/2005/8/layout/vList6"/>
    <dgm:cxn modelId="{390242DE-E5D0-4791-9881-BF38E25D6A4E}" srcId="{BEBF7754-E73D-4B37-8915-032C34913796}" destId="{A0A0482E-8B9C-46E1-8D8C-1080BE625320}" srcOrd="7" destOrd="0" parTransId="{F3481C5A-CDCB-43EE-A21A-96581D30EE11}" sibTransId="{D359E2CB-6DA8-4382-A480-DB175E9D9550}"/>
    <dgm:cxn modelId="{1B46F0A7-E902-428A-B790-785698B25425}" type="presOf" srcId="{D75C6903-BF34-4842-A691-C9B34297E4D3}" destId="{EC5AD70E-A664-4540-A139-B29EABA64396}" srcOrd="0" destOrd="0" presId="urn:microsoft.com/office/officeart/2005/8/layout/vList6"/>
    <dgm:cxn modelId="{72162175-84EC-4DA1-9773-3EDE6139AAFA}" type="presOf" srcId="{07A7ABCE-E5E8-40F8-A9C8-18DF633A7D1F}" destId="{8A4D6183-13B5-4AF5-BAA8-F0659EA8EFA5}" srcOrd="0" destOrd="0" presId="urn:microsoft.com/office/officeart/2005/8/layout/vList6"/>
    <dgm:cxn modelId="{0EB3C5B6-A32F-42E1-A39D-E27FE6101BE0}" srcId="{BEBF7754-E73D-4B37-8915-032C34913796}" destId="{4804BB88-2E7A-4823-AF70-33C990ADC28B}" srcOrd="14" destOrd="0" parTransId="{C5F2600F-2D45-44B6-9AA3-01A8C74B3DAB}" sibTransId="{BE6574E6-42B6-469C-8192-77BA9171B50F}"/>
    <dgm:cxn modelId="{9078BB89-90E6-49D9-965C-16AC28A15F04}" type="presOf" srcId="{09AF48FD-DE5F-41CB-A458-D9A3A53E7B32}" destId="{371324B0-DF91-4526-BDEC-3E3B999A7926}" srcOrd="0" destOrd="0" presId="urn:microsoft.com/office/officeart/2005/8/layout/vList6"/>
    <dgm:cxn modelId="{E9FCD744-9A7D-4E49-B583-666D0B80C996}" srcId="{BEBF7754-E73D-4B37-8915-032C34913796}" destId="{55B40C7F-BE56-4119-9603-D74869A34F3C}" srcOrd="1" destOrd="0" parTransId="{548F95C1-A6DA-428D-B968-964F1BC5C991}" sibTransId="{D577B46E-21F7-4338-AC12-77FE4B9F9B4B}"/>
    <dgm:cxn modelId="{10766BA9-84E0-4A68-9FCB-28DAB0031F40}" srcId="{01A36EB3-85CD-4D02-B7AF-E6D0F341B586}" destId="{5FEF8C5B-B73B-4056-BFE4-BAE22502B92A}" srcOrd="0" destOrd="0" parTransId="{8C2CE98A-B9A5-44B1-832F-21121771DAAE}" sibTransId="{1A8A5AE9-3D21-43F5-A38B-16E7E6C034C0}"/>
    <dgm:cxn modelId="{0CBD54EF-0BA1-4081-81AA-C89F1C3817FA}" srcId="{52957ACE-88C5-4CA9-85E1-89396917234B}" destId="{BFC63203-3AAE-4ED2-9DC6-2B4AE3C57542}" srcOrd="0" destOrd="0" parTransId="{B25E4C43-9912-4EB6-9B9C-DC1D5EDE1067}" sibTransId="{E8A89DC1-797C-4D9B-8326-806C672B6B5D}"/>
    <dgm:cxn modelId="{650F4720-F87A-4E93-9911-7A5C906A9C6A}" type="presOf" srcId="{BEBF7754-E73D-4B37-8915-032C34913796}" destId="{F7D013E3-007A-45F4-8E80-510FE121A8AD}" srcOrd="0" destOrd="0" presId="urn:microsoft.com/office/officeart/2005/8/layout/vList6"/>
    <dgm:cxn modelId="{A01DF509-E793-40AB-92E8-37FBBC2875A2}" type="presOf" srcId="{A57A9414-A04F-4899-B7F3-87365A672744}" destId="{CF2BE204-88D3-4FA7-9860-4E0B3A915A4F}" srcOrd="0" destOrd="0" presId="urn:microsoft.com/office/officeart/2005/8/layout/vList6"/>
    <dgm:cxn modelId="{E9E5D25E-64F0-4C02-B9CE-67083A9160BF}" type="presOf" srcId="{93A7763F-B607-4F8C-9939-C5366770D233}" destId="{552B8F96-9A59-431D-8AAA-1B48BE21527B}" srcOrd="0" destOrd="0" presId="urn:microsoft.com/office/officeart/2005/8/layout/vList6"/>
    <dgm:cxn modelId="{1FAD3CC7-2998-4EA7-973D-A4387ED8CF1E}" srcId="{BEBF7754-E73D-4B37-8915-032C34913796}" destId="{48E25E06-F372-4D8E-927C-5D8C9C4DE736}" srcOrd="8" destOrd="0" parTransId="{85731D35-10A7-412F-8606-3B27DF82A7E3}" sibTransId="{D96BD7E7-B031-4E39-A47A-44F225CC8057}"/>
    <dgm:cxn modelId="{0DDF2BE6-3EC9-4C4B-B62C-03E8EA59404C}" srcId="{BEBF7754-E73D-4B37-8915-032C34913796}" destId="{882B0A8C-50FE-4EF6-9381-85167FA4C0CC}" srcOrd="0" destOrd="0" parTransId="{CF2C3D5C-7552-45B4-901A-E7E73B305449}" sibTransId="{2F80B51B-DB00-4D34-A1A8-9A3B22C358F2}"/>
    <dgm:cxn modelId="{4976F84B-965E-4AF8-AE23-41E210655D5A}" type="presOf" srcId="{D35E82A9-ECE4-4C51-B367-6BC24FD0C449}" destId="{EF3E8D9B-4D5C-472B-B350-46FA45F038D6}" srcOrd="0" destOrd="0" presId="urn:microsoft.com/office/officeart/2005/8/layout/vList6"/>
    <dgm:cxn modelId="{A0A21693-40E3-4323-A5DE-DDE27AC39B2D}" srcId="{3FBBBFDF-8A70-4024-92D9-BC032B964AB1}" destId="{3DEF8A63-0A15-47D9-BA92-1B4C44D829B3}" srcOrd="0" destOrd="0" parTransId="{B784E0AA-261C-4DDE-8066-06F752D9E06A}" sibTransId="{FAFBEAAA-4995-44D3-92EE-FDF55D85AF34}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2C6BF956-2012-444B-BA83-F5248C2169D9}" type="presOf" srcId="{3FBBBFDF-8A70-4024-92D9-BC032B964AB1}" destId="{E33EA90F-447E-4F76-B37B-7FD82A37B967}" srcOrd="0" destOrd="0" presId="urn:microsoft.com/office/officeart/2005/8/layout/vList6"/>
    <dgm:cxn modelId="{4DC2F356-546F-4A73-9AAA-443B8E00C28B}" type="presOf" srcId="{130A1B7D-FE7D-4119-BF9D-2CC844002CE7}" destId="{7B522791-F7AA-44F1-B236-64551612DCC3}" srcOrd="0" destOrd="0" presId="urn:microsoft.com/office/officeart/2005/8/layout/vList6"/>
    <dgm:cxn modelId="{F1783782-99F8-4B80-97CD-DC277F9C2324}" srcId="{BEBF7754-E73D-4B37-8915-032C34913796}" destId="{7AEF409E-1059-4155-ABD2-808C91B953B3}" srcOrd="4" destOrd="0" parTransId="{44B62C65-C764-4E8E-8D20-E64B890D29F1}" sibTransId="{165E731F-E2DB-4F5D-A0C2-2F09B238D803}"/>
    <dgm:cxn modelId="{60DE8C04-347D-481D-AC7F-CA03C066A2EE}" type="presOf" srcId="{5E6F66F3-6498-45FF-B239-043AA5DE6FB9}" destId="{C7A7C9B9-834E-4C1B-8B4A-4F8B3046732A}" srcOrd="0" destOrd="0" presId="urn:microsoft.com/office/officeart/2005/8/layout/vList6"/>
    <dgm:cxn modelId="{028B38FA-43AA-4377-B1C5-5CFBD06D60ED}" type="presOf" srcId="{01A36EB3-85CD-4D02-B7AF-E6D0F341B586}" destId="{2A8E806F-F526-469B-AE4C-35243E8C6613}" srcOrd="0" destOrd="0" presId="urn:microsoft.com/office/officeart/2005/8/layout/vList6"/>
    <dgm:cxn modelId="{B0793E92-9470-4887-B224-9C6CF97B19BB}" type="presOf" srcId="{4804BB88-2E7A-4823-AF70-33C990ADC28B}" destId="{8B9495AA-4D88-4DAE-AB47-FB7568C5B6CF}" srcOrd="0" destOrd="0" presId="urn:microsoft.com/office/officeart/2005/8/layout/vList6"/>
    <dgm:cxn modelId="{70799E2E-A14F-4DA6-BC46-E80A7153F112}" type="presOf" srcId="{8F589BF4-A35B-45A9-9F98-0DEAB79857C3}" destId="{0FB3533A-8BBE-462E-B518-BE8FDBD01567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3F9BB6FB-ABAA-459F-867E-3D9DC801A908}" type="presOf" srcId="{6A530E85-5388-414D-8F19-A18D348902AC}" destId="{72629B72-585F-4A9E-BF0C-F5CFB7AC3AF2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4D39068B-9841-4541-8551-0BF8AB72947F}" type="presOf" srcId="{5FEF8C5B-B73B-4056-BFE4-BAE22502B92A}" destId="{CA3293A5-F934-459F-9DD6-32330AEA4D63}" srcOrd="0" destOrd="0" presId="urn:microsoft.com/office/officeart/2005/8/layout/vList6"/>
    <dgm:cxn modelId="{85CDF0A0-9ACB-4D3A-880F-446505CAA737}" srcId="{BEBF7754-E73D-4B37-8915-032C34913796}" destId="{5E6F66F3-6498-45FF-B239-043AA5DE6FB9}" srcOrd="12" destOrd="0" parTransId="{7A844107-D5A1-4095-955A-E0F6DCB91D7E}" sibTransId="{08016D3E-81AB-48D5-AE6F-3FE495E1DDD7}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07CBF874-CE3E-4267-BABD-CCF9F711E4D1}" type="presOf" srcId="{882B0A8C-50FE-4EF6-9381-85167FA4C0CC}" destId="{A4DA6644-823F-4DA4-B441-51C150CCC0D9}" srcOrd="0" destOrd="0" presId="urn:microsoft.com/office/officeart/2005/8/layout/vList6"/>
    <dgm:cxn modelId="{A3B28784-CCCC-4F5D-84B1-231417FC83A0}" srcId="{BEBF7754-E73D-4B37-8915-032C34913796}" destId="{52957ACE-88C5-4CA9-85E1-89396917234B}" srcOrd="15" destOrd="0" parTransId="{68C63265-D643-4392-94E9-91181E6CA632}" sibTransId="{AE7770F3-C908-4933-8627-DFBE10A627DD}"/>
    <dgm:cxn modelId="{98005252-859A-4594-976C-1EE2DBD08CA1}" type="presOf" srcId="{D67F3B16-2123-4BB3-8CFE-5DB68E59592A}" destId="{F05E8430-1947-4C52-BAD2-4F643AB377B4}" srcOrd="0" destOrd="0" presId="urn:microsoft.com/office/officeart/2005/8/layout/vList6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EB8C02D1-BA37-48B1-A937-04A604288791}" type="presOf" srcId="{52957ACE-88C5-4CA9-85E1-89396917234B}" destId="{AAB11081-101E-41FF-B7B7-865D6B61DD85}" srcOrd="0" destOrd="0" presId="urn:microsoft.com/office/officeart/2005/8/layout/vList6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754B6E53-80B1-46B2-BF0C-C52A74EDE211}" srcId="{882B0A8C-50FE-4EF6-9381-85167FA4C0CC}" destId="{B0EAF1A2-5426-4BA1-A3AC-FE0A978207ED}" srcOrd="0" destOrd="0" parTransId="{A87FB07A-1FA1-4074-B8B6-D8F63C4F6F4F}" sibTransId="{8CFC0F73-9353-41B0-A5A9-903B3EC1C4CB}"/>
    <dgm:cxn modelId="{816549EF-C7F4-4DEE-946E-FB4D76B1D302}" srcId="{BEBF7754-E73D-4B37-8915-032C34913796}" destId="{1274C059-36E6-4535-B2DB-303390EF6667}" srcOrd="2" destOrd="0" parTransId="{59442070-C0A0-4336-82CA-B2BF9706179B}" sibTransId="{915CE115-8E90-4BF4-9C96-CAB43B0D0F90}"/>
    <dgm:cxn modelId="{F7948679-DEB1-4013-8303-E5D03E626D1E}" srcId="{BEBF7754-E73D-4B37-8915-032C34913796}" destId="{D67F3B16-2123-4BB3-8CFE-5DB68E59592A}" srcOrd="6" destOrd="0" parTransId="{AF50C047-EC30-4F09-AA33-5504787983D7}" sibTransId="{7F7EC0F6-9AD5-4EFB-AF4F-1BF827715192}"/>
    <dgm:cxn modelId="{93F5D560-D995-4EE7-BAE6-78641456681C}" type="presOf" srcId="{2BC6DF0D-4922-445C-B91D-7823C31C4B7C}" destId="{4CD15835-AAA5-4109-B440-B4F911A4DEEC}" srcOrd="0" destOrd="0" presId="urn:microsoft.com/office/officeart/2005/8/layout/vList6"/>
    <dgm:cxn modelId="{F260697D-EBC6-4EA4-8846-B9DF85A2670D}" type="presOf" srcId="{BBB31A40-45FF-4721-9CCF-B736B97DE01A}" destId="{41E9F16E-2082-42A5-8541-3D27CBED19A5}" srcOrd="0" destOrd="0" presId="urn:microsoft.com/office/officeart/2005/8/layout/vList6"/>
    <dgm:cxn modelId="{3415AE8C-C696-467B-A9C4-5759C34F23F7}" type="presOf" srcId="{55B40C7F-BE56-4119-9603-D74869A34F3C}" destId="{CB5544C9-DEFB-49CA-8789-E60BBE9ED6F6}" srcOrd="0" destOrd="0" presId="urn:microsoft.com/office/officeart/2005/8/layout/vList6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5CDAFCD6-2592-4B41-A2AC-470A068BC5FE}" srcId="{BEBF7754-E73D-4B37-8915-032C34913796}" destId="{FDD7B9DB-F02E-45A7-B71C-1A1A97760772}" srcOrd="9" destOrd="0" parTransId="{C120F24F-9C92-4893-A711-6CF0BD55AA87}" sibTransId="{2A9D7771-35F3-4EEB-B2FE-58222D066AA7}"/>
    <dgm:cxn modelId="{C92122E7-B674-4A67-9E8A-656D095732BB}" srcId="{BEBF7754-E73D-4B37-8915-032C34913796}" destId="{01A36EB3-85CD-4D02-B7AF-E6D0F341B586}" srcOrd="10" destOrd="0" parTransId="{A69AEF67-A73F-49AF-A062-318FBACA4640}" sibTransId="{5DB3F5B2-FC06-40C0-8BE1-230926FF125E}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ED5BA6B1-E99A-4F3B-B74B-10904EFCCB60}" srcId="{BEBF7754-E73D-4B37-8915-032C34913796}" destId="{189D7460-B527-481A-9E20-59F0CA07E8DF}" srcOrd="3" destOrd="0" parTransId="{E1BAC930-A6B0-49B2-90F7-AB0AEF64073C}" sibTransId="{831F6320-CDA5-4809-A962-A7124DDC8909}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1CFB36CF-7064-4AF6-8728-85C5F4F0ABC8}" type="presOf" srcId="{B0EAF1A2-5426-4BA1-A3AC-FE0A978207ED}" destId="{A9F4DFC7-3EBC-4168-BAF1-24B99E3D5869}" srcOrd="0" destOrd="0" presId="urn:microsoft.com/office/officeart/2005/8/layout/vList6"/>
    <dgm:cxn modelId="{9AB0EF85-C702-46C4-933F-9554BB7661A0}" type="presOf" srcId="{5D971D9C-4032-4072-8691-FA129038664C}" destId="{792FE208-16B4-424C-95BE-16EBC87E5300}" srcOrd="0" destOrd="0" presId="urn:microsoft.com/office/officeart/2005/8/layout/vList6"/>
    <dgm:cxn modelId="{10B781A4-E894-4731-BB81-A3EB20E75436}" type="presOf" srcId="{A0A0482E-8B9C-46E1-8D8C-1080BE625320}" destId="{77BE2F95-FE92-4D4A-BE2D-C9D18E836906}" srcOrd="0" destOrd="0" presId="urn:microsoft.com/office/officeart/2005/8/layout/vList6"/>
    <dgm:cxn modelId="{903FD078-EDFB-45DA-AFB0-3972FB2CEDA1}" type="presOf" srcId="{2F564D35-5BAD-400F-9237-C9DA23479E0D}" destId="{370869FB-CF7A-4F26-BF37-68484D261832}" srcOrd="0" destOrd="0" presId="urn:microsoft.com/office/officeart/2005/8/layout/vList6"/>
    <dgm:cxn modelId="{B38BCE58-8D7F-4A8D-98FA-646EC25A5F38}" type="presOf" srcId="{7E583A7B-D11B-49E6-A9CF-F40173E7BB49}" destId="{F8BD5563-281E-4387-9BFA-9755847DC452}" srcOrd="0" destOrd="0" presId="urn:microsoft.com/office/officeart/2005/8/layout/vList6"/>
    <dgm:cxn modelId="{D1661B00-D8ED-4E2E-A849-A1A3BCA2C19C}" srcId="{BEBF7754-E73D-4B37-8915-032C34913796}" destId="{3FBBBFDF-8A70-4024-92D9-BC032B964AB1}" srcOrd="5" destOrd="0" parTransId="{5343D831-F654-4CC1-A9BC-C8F3DF099E43}" sibTransId="{E5B98069-D6D0-40B9-878B-B57D61546D56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BC66F418-3570-414E-BC42-8DD89F044EF9}" type="presOf" srcId="{189D7460-B527-481A-9E20-59F0CA07E8DF}" destId="{B4B64F95-4CC2-4E68-AFEF-AF3B7CF5228C}" srcOrd="0" destOrd="0" presId="urn:microsoft.com/office/officeart/2005/8/layout/vList6"/>
    <dgm:cxn modelId="{5884FFB6-CCED-4AE4-A240-AB8FBCF4AA0C}" type="presParOf" srcId="{F7D013E3-007A-45F4-8E80-510FE121A8AD}" destId="{A65861B4-B8EA-470D-9D14-6885570253CD}" srcOrd="0" destOrd="0" presId="urn:microsoft.com/office/officeart/2005/8/layout/vList6"/>
    <dgm:cxn modelId="{7D04120E-6E01-461D-B78A-9804FAFF08C8}" type="presParOf" srcId="{A65861B4-B8EA-470D-9D14-6885570253CD}" destId="{A4DA6644-823F-4DA4-B441-51C150CCC0D9}" srcOrd="0" destOrd="0" presId="urn:microsoft.com/office/officeart/2005/8/layout/vList6"/>
    <dgm:cxn modelId="{AEADC52D-44EB-4DB0-9CD9-AF7B93ACF78A}" type="presParOf" srcId="{A65861B4-B8EA-470D-9D14-6885570253CD}" destId="{A9F4DFC7-3EBC-4168-BAF1-24B99E3D5869}" srcOrd="1" destOrd="0" presId="urn:microsoft.com/office/officeart/2005/8/layout/vList6"/>
    <dgm:cxn modelId="{518C46D4-4F1E-4AEE-8872-8052F49431D7}" type="presParOf" srcId="{F7D013E3-007A-45F4-8E80-510FE121A8AD}" destId="{1F7CAD1B-60DA-4DAE-ACE1-33D9ED0FBC9D}" srcOrd="1" destOrd="0" presId="urn:microsoft.com/office/officeart/2005/8/layout/vList6"/>
    <dgm:cxn modelId="{E8E84333-7EF2-4AA4-BB3A-F29D62DD7B41}" type="presParOf" srcId="{F7D013E3-007A-45F4-8E80-510FE121A8AD}" destId="{FA34D62A-6300-46D6-AC77-8B0D7DE754BC}" srcOrd="2" destOrd="0" presId="urn:microsoft.com/office/officeart/2005/8/layout/vList6"/>
    <dgm:cxn modelId="{41E9CB2A-D6E1-4AF7-9C3F-18FFB873B6BD}" type="presParOf" srcId="{FA34D62A-6300-46D6-AC77-8B0D7DE754BC}" destId="{CB5544C9-DEFB-49CA-8789-E60BBE9ED6F6}" srcOrd="0" destOrd="0" presId="urn:microsoft.com/office/officeart/2005/8/layout/vList6"/>
    <dgm:cxn modelId="{F0326C80-829C-4D1D-8D98-DFED60C8394F}" type="presParOf" srcId="{FA34D62A-6300-46D6-AC77-8B0D7DE754BC}" destId="{EF3E8D9B-4D5C-472B-B350-46FA45F038D6}" srcOrd="1" destOrd="0" presId="urn:microsoft.com/office/officeart/2005/8/layout/vList6"/>
    <dgm:cxn modelId="{0C4AD6D8-9B90-456A-BF94-3045AE065020}" type="presParOf" srcId="{F7D013E3-007A-45F4-8E80-510FE121A8AD}" destId="{9795A377-510F-44A8-BF50-3115FCC8A514}" srcOrd="3" destOrd="0" presId="urn:microsoft.com/office/officeart/2005/8/layout/vList6"/>
    <dgm:cxn modelId="{2AFDA373-7E41-4FAC-A9AD-593E0DEFCA49}" type="presParOf" srcId="{F7D013E3-007A-45F4-8E80-510FE121A8AD}" destId="{0DDBD27E-842A-45E6-8E69-44644C02D0C7}" srcOrd="4" destOrd="0" presId="urn:microsoft.com/office/officeart/2005/8/layout/vList6"/>
    <dgm:cxn modelId="{B98917F5-12A8-411D-861A-C6F6FDD913A5}" type="presParOf" srcId="{0DDBD27E-842A-45E6-8E69-44644C02D0C7}" destId="{AB6F5C39-3946-413A-BE2D-C758954BC2C3}" srcOrd="0" destOrd="0" presId="urn:microsoft.com/office/officeart/2005/8/layout/vList6"/>
    <dgm:cxn modelId="{827B7991-22FA-4471-BBB9-62D8CA9AFFE7}" type="presParOf" srcId="{0DDBD27E-842A-45E6-8E69-44644C02D0C7}" destId="{0FB3533A-8BBE-462E-B518-BE8FDBD01567}" srcOrd="1" destOrd="0" presId="urn:microsoft.com/office/officeart/2005/8/layout/vList6"/>
    <dgm:cxn modelId="{F6A3B661-82A0-4972-A5E2-E454C86DBCAD}" type="presParOf" srcId="{F7D013E3-007A-45F4-8E80-510FE121A8AD}" destId="{F4AF3711-1C5C-44C8-870A-7527705C9EC9}" srcOrd="5" destOrd="0" presId="urn:microsoft.com/office/officeart/2005/8/layout/vList6"/>
    <dgm:cxn modelId="{DA0FF98E-4184-43C4-A228-0DB7E573F706}" type="presParOf" srcId="{F7D013E3-007A-45F4-8E80-510FE121A8AD}" destId="{00A0A57C-DFB1-4A38-9179-0B651CB1A349}" srcOrd="6" destOrd="0" presId="urn:microsoft.com/office/officeart/2005/8/layout/vList6"/>
    <dgm:cxn modelId="{02228286-4830-4DAE-8319-A4EE21E8FA4F}" type="presParOf" srcId="{00A0A57C-DFB1-4A38-9179-0B651CB1A349}" destId="{B4B64F95-4CC2-4E68-AFEF-AF3B7CF5228C}" srcOrd="0" destOrd="0" presId="urn:microsoft.com/office/officeart/2005/8/layout/vList6"/>
    <dgm:cxn modelId="{9AA6E6EF-D06B-4E2F-8C16-1F13AEB32C2E}" type="presParOf" srcId="{00A0A57C-DFB1-4A38-9179-0B651CB1A349}" destId="{370869FB-CF7A-4F26-BF37-68484D261832}" srcOrd="1" destOrd="0" presId="urn:microsoft.com/office/officeart/2005/8/layout/vList6"/>
    <dgm:cxn modelId="{F53C1092-9FD2-43CF-8232-A4D624FD163C}" type="presParOf" srcId="{F7D013E3-007A-45F4-8E80-510FE121A8AD}" destId="{183C3590-4F83-4B08-8441-6769DABB1510}" srcOrd="7" destOrd="0" presId="urn:microsoft.com/office/officeart/2005/8/layout/vList6"/>
    <dgm:cxn modelId="{A0D15F12-473D-43E7-BB57-EE434879821C}" type="presParOf" srcId="{F7D013E3-007A-45F4-8E80-510FE121A8AD}" destId="{F87DDF0E-7BA1-4503-9911-DB89D8035E37}" srcOrd="8" destOrd="0" presId="urn:microsoft.com/office/officeart/2005/8/layout/vList6"/>
    <dgm:cxn modelId="{56A6E059-D31F-4D93-A07C-EE68B690ECE4}" type="presParOf" srcId="{F87DDF0E-7BA1-4503-9911-DB89D8035E37}" destId="{2746F9D5-A47B-460D-BFBA-9B05FD60A746}" srcOrd="0" destOrd="0" presId="urn:microsoft.com/office/officeart/2005/8/layout/vList6"/>
    <dgm:cxn modelId="{6685C021-E366-480B-A836-9FC5E19C89C7}" type="presParOf" srcId="{F87DDF0E-7BA1-4503-9911-DB89D8035E37}" destId="{F8BD5563-281E-4387-9BFA-9755847DC452}" srcOrd="1" destOrd="0" presId="urn:microsoft.com/office/officeart/2005/8/layout/vList6"/>
    <dgm:cxn modelId="{ED78DBED-7C73-493D-A89C-F42427ADCDE6}" type="presParOf" srcId="{F7D013E3-007A-45F4-8E80-510FE121A8AD}" destId="{107B6298-0903-4314-8377-4D11A481B3F4}" srcOrd="9" destOrd="0" presId="urn:microsoft.com/office/officeart/2005/8/layout/vList6"/>
    <dgm:cxn modelId="{D0D3E907-7265-4B8C-AE25-EAE5D7F0C0B4}" type="presParOf" srcId="{F7D013E3-007A-45F4-8E80-510FE121A8AD}" destId="{3AE19C34-7799-44E1-8928-8BF36DFAB7EF}" srcOrd="10" destOrd="0" presId="urn:microsoft.com/office/officeart/2005/8/layout/vList6"/>
    <dgm:cxn modelId="{806FEC14-F900-4AFE-AB8E-68390433B44E}" type="presParOf" srcId="{3AE19C34-7799-44E1-8928-8BF36DFAB7EF}" destId="{E33EA90F-447E-4F76-B37B-7FD82A37B967}" srcOrd="0" destOrd="0" presId="urn:microsoft.com/office/officeart/2005/8/layout/vList6"/>
    <dgm:cxn modelId="{540C6279-F730-4BF2-B686-2D815387DBED}" type="presParOf" srcId="{3AE19C34-7799-44E1-8928-8BF36DFAB7EF}" destId="{6CA393D1-1264-4922-B0AC-4B76854C2717}" srcOrd="1" destOrd="0" presId="urn:microsoft.com/office/officeart/2005/8/layout/vList6"/>
    <dgm:cxn modelId="{A7148592-80CA-402A-9280-559DD4E60039}" type="presParOf" srcId="{F7D013E3-007A-45F4-8E80-510FE121A8AD}" destId="{651F54AA-EF3E-4D54-9EF5-5A5C084BBB30}" srcOrd="11" destOrd="0" presId="urn:microsoft.com/office/officeart/2005/8/layout/vList6"/>
    <dgm:cxn modelId="{1C179E40-AD31-4F4F-95D0-E46C56534AC0}" type="presParOf" srcId="{F7D013E3-007A-45F4-8E80-510FE121A8AD}" destId="{45F24874-8733-4E23-A399-308379A2DC31}" srcOrd="12" destOrd="0" presId="urn:microsoft.com/office/officeart/2005/8/layout/vList6"/>
    <dgm:cxn modelId="{0A29648B-7104-425C-B951-5465BDC2AEC8}" type="presParOf" srcId="{45F24874-8733-4E23-A399-308379A2DC31}" destId="{F05E8430-1947-4C52-BAD2-4F643AB377B4}" srcOrd="0" destOrd="0" presId="urn:microsoft.com/office/officeart/2005/8/layout/vList6"/>
    <dgm:cxn modelId="{F4B8414D-F817-4A32-8EE4-15EC7A0E9BA4}" type="presParOf" srcId="{45F24874-8733-4E23-A399-308379A2DC31}" destId="{CF2BE204-88D3-4FA7-9860-4E0B3A915A4F}" srcOrd="1" destOrd="0" presId="urn:microsoft.com/office/officeart/2005/8/layout/vList6"/>
    <dgm:cxn modelId="{81A4BB4E-C817-4A3D-8EDB-103E003771E3}" type="presParOf" srcId="{F7D013E3-007A-45F4-8E80-510FE121A8AD}" destId="{05492E05-4F44-42FE-B54C-1386E85BCA5E}" srcOrd="13" destOrd="0" presId="urn:microsoft.com/office/officeart/2005/8/layout/vList6"/>
    <dgm:cxn modelId="{546F7618-741B-4342-8158-A40DF33F6CFF}" type="presParOf" srcId="{F7D013E3-007A-45F4-8E80-510FE121A8AD}" destId="{DC3C8B72-50B9-4234-A9D9-120A0F0DFEF8}" srcOrd="14" destOrd="0" presId="urn:microsoft.com/office/officeart/2005/8/layout/vList6"/>
    <dgm:cxn modelId="{DF8CD1CA-0BEC-488B-BE31-204238B8B178}" type="presParOf" srcId="{DC3C8B72-50B9-4234-A9D9-120A0F0DFEF8}" destId="{77BE2F95-FE92-4D4A-BE2D-C9D18E836906}" srcOrd="0" destOrd="0" presId="urn:microsoft.com/office/officeart/2005/8/layout/vList6"/>
    <dgm:cxn modelId="{CD96408E-577A-4FA1-8840-1291F29B15F1}" type="presParOf" srcId="{DC3C8B72-50B9-4234-A9D9-120A0F0DFEF8}" destId="{72629B72-585F-4A9E-BF0C-F5CFB7AC3AF2}" srcOrd="1" destOrd="0" presId="urn:microsoft.com/office/officeart/2005/8/layout/vList6"/>
    <dgm:cxn modelId="{BE6723DF-7EAF-41CE-A917-C87F57EE71B6}" type="presParOf" srcId="{F7D013E3-007A-45F4-8E80-510FE121A8AD}" destId="{B8AFF08F-0BF5-4E6F-B738-DD445A96C076}" srcOrd="15" destOrd="0" presId="urn:microsoft.com/office/officeart/2005/8/layout/vList6"/>
    <dgm:cxn modelId="{85E93F99-88CE-4BC8-849E-2F7DED7FAB4E}" type="presParOf" srcId="{F7D013E3-007A-45F4-8E80-510FE121A8AD}" destId="{300E99BF-A664-45A9-B24F-505CD7419DD3}" srcOrd="16" destOrd="0" presId="urn:microsoft.com/office/officeart/2005/8/layout/vList6"/>
    <dgm:cxn modelId="{37DA5638-ACD8-4572-B1F9-168EBD35F332}" type="presParOf" srcId="{300E99BF-A664-45A9-B24F-505CD7419DD3}" destId="{54B95005-01C7-4F66-8E7D-8888F194BF36}" srcOrd="0" destOrd="0" presId="urn:microsoft.com/office/officeart/2005/8/layout/vList6"/>
    <dgm:cxn modelId="{BDD4CD0A-DA04-4B4E-9DAF-0FC2E54D1E1E}" type="presParOf" srcId="{300E99BF-A664-45A9-B24F-505CD7419DD3}" destId="{D40B660F-B438-49B0-B30E-8D3E93DBBB86}" srcOrd="1" destOrd="0" presId="urn:microsoft.com/office/officeart/2005/8/layout/vList6"/>
    <dgm:cxn modelId="{A9C48D0C-85E3-4ED5-A315-26E4D729FDBE}" type="presParOf" srcId="{F7D013E3-007A-45F4-8E80-510FE121A8AD}" destId="{C3BA250F-EE3D-438D-B5D4-C867B4EC6BF6}" srcOrd="17" destOrd="0" presId="urn:microsoft.com/office/officeart/2005/8/layout/vList6"/>
    <dgm:cxn modelId="{7691610C-8CB5-4642-B7A2-C1E52EDD4A56}" type="presParOf" srcId="{F7D013E3-007A-45F4-8E80-510FE121A8AD}" destId="{7ECC6C4A-51CA-4BBA-8EF8-F1E1C5BF5068}" srcOrd="18" destOrd="0" presId="urn:microsoft.com/office/officeart/2005/8/layout/vList6"/>
    <dgm:cxn modelId="{C18AFFA0-B9E0-454D-A365-DF52BD50AECD}" type="presParOf" srcId="{7ECC6C4A-51CA-4BBA-8EF8-F1E1C5BF5068}" destId="{5E217489-CCF2-4916-B892-F4E1AAA78862}" srcOrd="0" destOrd="0" presId="urn:microsoft.com/office/officeart/2005/8/layout/vList6"/>
    <dgm:cxn modelId="{0AC4250E-CD6D-4A46-A25B-D08ADFEDA144}" type="presParOf" srcId="{7ECC6C4A-51CA-4BBA-8EF8-F1E1C5BF5068}" destId="{371324B0-DF91-4526-BDEC-3E3B999A7926}" srcOrd="1" destOrd="0" presId="urn:microsoft.com/office/officeart/2005/8/layout/vList6"/>
    <dgm:cxn modelId="{A61B438E-4DD9-4623-A18A-115A764E9BFD}" type="presParOf" srcId="{F7D013E3-007A-45F4-8E80-510FE121A8AD}" destId="{58504831-11C3-4F11-9C77-816ECDDE5945}" srcOrd="19" destOrd="0" presId="urn:microsoft.com/office/officeart/2005/8/layout/vList6"/>
    <dgm:cxn modelId="{C9483295-527B-43B7-91E4-3F90C1D5127E}" type="presParOf" srcId="{F7D013E3-007A-45F4-8E80-510FE121A8AD}" destId="{D02AF2FD-29F1-40CA-815C-FF901984CC49}" srcOrd="20" destOrd="0" presId="urn:microsoft.com/office/officeart/2005/8/layout/vList6"/>
    <dgm:cxn modelId="{5CE76AB6-8127-4653-B54C-AB435393FA21}" type="presParOf" srcId="{D02AF2FD-29F1-40CA-815C-FF901984CC49}" destId="{2A8E806F-F526-469B-AE4C-35243E8C6613}" srcOrd="0" destOrd="0" presId="urn:microsoft.com/office/officeart/2005/8/layout/vList6"/>
    <dgm:cxn modelId="{C03A2244-0070-44A2-A9E9-423E7F88A703}" type="presParOf" srcId="{D02AF2FD-29F1-40CA-815C-FF901984CC49}" destId="{CA3293A5-F934-459F-9DD6-32330AEA4D63}" srcOrd="1" destOrd="0" presId="urn:microsoft.com/office/officeart/2005/8/layout/vList6"/>
    <dgm:cxn modelId="{6EC8D3DD-4217-4EB3-B48B-C5FE114B9496}" type="presParOf" srcId="{F7D013E3-007A-45F4-8E80-510FE121A8AD}" destId="{FAFBC9F5-C784-4495-B383-F31BB84166EC}" srcOrd="21" destOrd="0" presId="urn:microsoft.com/office/officeart/2005/8/layout/vList6"/>
    <dgm:cxn modelId="{63C450F7-BA29-4B81-A628-303BCD0AA795}" type="presParOf" srcId="{F7D013E3-007A-45F4-8E80-510FE121A8AD}" destId="{E3FD8822-96AC-4171-80A3-3F9BF987506C}" srcOrd="22" destOrd="0" presId="urn:microsoft.com/office/officeart/2005/8/layout/vList6"/>
    <dgm:cxn modelId="{2D06AA13-4859-45C1-939E-34260920CD75}" type="presParOf" srcId="{E3FD8822-96AC-4171-80A3-3F9BF987506C}" destId="{8A4D6183-13B5-4AF5-BAA8-F0659EA8EFA5}" srcOrd="0" destOrd="0" presId="urn:microsoft.com/office/officeart/2005/8/layout/vList6"/>
    <dgm:cxn modelId="{65D24376-FB5F-484F-B0E1-3D70537D1371}" type="presParOf" srcId="{E3FD8822-96AC-4171-80A3-3F9BF987506C}" destId="{BBD27A67-F735-4CA4-86EF-D7E124A055E2}" srcOrd="1" destOrd="0" presId="urn:microsoft.com/office/officeart/2005/8/layout/vList6"/>
    <dgm:cxn modelId="{A85CF25C-EE69-4F54-8EAD-D29F20A000A8}" type="presParOf" srcId="{F7D013E3-007A-45F4-8E80-510FE121A8AD}" destId="{4130F41F-F0C7-4563-87CB-23E775B6343B}" srcOrd="23" destOrd="0" presId="urn:microsoft.com/office/officeart/2005/8/layout/vList6"/>
    <dgm:cxn modelId="{BF56CF92-C1D6-4A5E-A452-1B7C3A2D4C5E}" type="presParOf" srcId="{F7D013E3-007A-45F4-8E80-510FE121A8AD}" destId="{E82B70BB-8862-4830-9946-44F6EDF52F2B}" srcOrd="24" destOrd="0" presId="urn:microsoft.com/office/officeart/2005/8/layout/vList6"/>
    <dgm:cxn modelId="{CF9669EB-DFA2-477E-B59F-DB300B51CE9D}" type="presParOf" srcId="{E82B70BB-8862-4830-9946-44F6EDF52F2B}" destId="{C7A7C9B9-834E-4C1B-8B4A-4F8B3046732A}" srcOrd="0" destOrd="0" presId="urn:microsoft.com/office/officeart/2005/8/layout/vList6"/>
    <dgm:cxn modelId="{813C8739-3665-4EB9-BF5F-DB58C59AE5D9}" type="presParOf" srcId="{E82B70BB-8862-4830-9946-44F6EDF52F2B}" destId="{41E9F16E-2082-42A5-8541-3D27CBED19A5}" srcOrd="1" destOrd="0" presId="urn:microsoft.com/office/officeart/2005/8/layout/vList6"/>
    <dgm:cxn modelId="{E2F0AFBD-FA8B-4F3B-8F65-E48503ECFB0F}" type="presParOf" srcId="{F7D013E3-007A-45F4-8E80-510FE121A8AD}" destId="{7C321FA1-9200-4364-ABEC-145DC3BDA20E}" srcOrd="25" destOrd="0" presId="urn:microsoft.com/office/officeart/2005/8/layout/vList6"/>
    <dgm:cxn modelId="{D9C7E1D1-94BE-4854-BC97-9AF6DDBA94EA}" type="presParOf" srcId="{F7D013E3-007A-45F4-8E80-510FE121A8AD}" destId="{509C5EC1-24C2-4EBA-9AE4-B9285F148BC6}" srcOrd="26" destOrd="0" presId="urn:microsoft.com/office/officeart/2005/8/layout/vList6"/>
    <dgm:cxn modelId="{7543E1CA-A677-4D98-AA9B-F1B66BABDD2E}" type="presParOf" srcId="{509C5EC1-24C2-4EBA-9AE4-B9285F148BC6}" destId="{A0A7F83F-A92F-4C2E-9EE6-6A08C5DE8711}" srcOrd="0" destOrd="0" presId="urn:microsoft.com/office/officeart/2005/8/layout/vList6"/>
    <dgm:cxn modelId="{1E2BCBE0-3026-4B1E-88A3-E20793B42DAC}" type="presParOf" srcId="{509C5EC1-24C2-4EBA-9AE4-B9285F148BC6}" destId="{552B8F96-9A59-431D-8AAA-1B48BE21527B}" srcOrd="1" destOrd="0" presId="urn:microsoft.com/office/officeart/2005/8/layout/vList6"/>
    <dgm:cxn modelId="{175177F2-8CC3-4328-8B51-194F3287CA6D}" type="presParOf" srcId="{F7D013E3-007A-45F4-8E80-510FE121A8AD}" destId="{697CA102-041A-4607-B521-073A5225255F}" srcOrd="27" destOrd="0" presId="urn:microsoft.com/office/officeart/2005/8/layout/vList6"/>
    <dgm:cxn modelId="{CA377B68-E0C6-482F-B404-EFCB940197A1}" type="presParOf" srcId="{F7D013E3-007A-45F4-8E80-510FE121A8AD}" destId="{19A660EF-FF81-4E96-87F9-B646AC3D0E18}" srcOrd="28" destOrd="0" presId="urn:microsoft.com/office/officeart/2005/8/layout/vList6"/>
    <dgm:cxn modelId="{51099001-9C08-405C-BA10-072D074B6621}" type="presParOf" srcId="{19A660EF-FF81-4E96-87F9-B646AC3D0E18}" destId="{8B9495AA-4D88-4DAE-AB47-FB7568C5B6CF}" srcOrd="0" destOrd="0" presId="urn:microsoft.com/office/officeart/2005/8/layout/vList6"/>
    <dgm:cxn modelId="{D76B3162-8AED-44F6-90D6-6201E37E6CC2}" type="presParOf" srcId="{19A660EF-FF81-4E96-87F9-B646AC3D0E18}" destId="{4CD15835-AAA5-4109-B440-B4F911A4DEEC}" srcOrd="1" destOrd="0" presId="urn:microsoft.com/office/officeart/2005/8/layout/vList6"/>
    <dgm:cxn modelId="{8CED173C-8549-4C70-855E-FA3F317C8AF1}" type="presParOf" srcId="{F7D013E3-007A-45F4-8E80-510FE121A8AD}" destId="{94D5B9CE-8806-4238-A541-21404876D5BF}" srcOrd="29" destOrd="0" presId="urn:microsoft.com/office/officeart/2005/8/layout/vList6"/>
    <dgm:cxn modelId="{95540A21-ECFC-4E79-B4B5-7971D123AD96}" type="presParOf" srcId="{F7D013E3-007A-45F4-8E80-510FE121A8AD}" destId="{7A36DD8B-FE68-4724-A778-6A4C502D2565}" srcOrd="30" destOrd="0" presId="urn:microsoft.com/office/officeart/2005/8/layout/vList6"/>
    <dgm:cxn modelId="{A9A03FE0-2AE1-4912-BE63-C35DDB0B6740}" type="presParOf" srcId="{7A36DD8B-FE68-4724-A778-6A4C502D2565}" destId="{AAB11081-101E-41FF-B7B7-865D6B61DD85}" srcOrd="0" destOrd="0" presId="urn:microsoft.com/office/officeart/2005/8/layout/vList6"/>
    <dgm:cxn modelId="{84B510FC-78F7-4012-9AB2-4C8A87DB61F4}" type="presParOf" srcId="{7A36DD8B-FE68-4724-A778-6A4C502D2565}" destId="{9658DE69-75B3-4F56-BFCB-25EE430959A6}" srcOrd="1" destOrd="0" presId="urn:microsoft.com/office/officeart/2005/8/layout/vList6"/>
    <dgm:cxn modelId="{190DAC3B-BFA8-43F6-9FCA-1BEE2A4F23DE}" type="presParOf" srcId="{F7D013E3-007A-45F4-8E80-510FE121A8AD}" destId="{8B274A55-AF3C-4FB6-BD04-4515ADF87CA7}" srcOrd="31" destOrd="0" presId="urn:microsoft.com/office/officeart/2005/8/layout/vList6"/>
    <dgm:cxn modelId="{BDC6AEE2-E5CF-485B-81FF-6263907CD047}" type="presParOf" srcId="{F7D013E3-007A-45F4-8E80-510FE121A8AD}" destId="{1B88F344-B0F7-4CA8-A647-0301E38BB82A}" srcOrd="32" destOrd="0" presId="urn:microsoft.com/office/officeart/2005/8/layout/vList6"/>
    <dgm:cxn modelId="{5AA3FA59-2C9E-49C0-8779-54B3292FD1BC}" type="presParOf" srcId="{1B88F344-B0F7-4CA8-A647-0301E38BB82A}" destId="{792FE208-16B4-424C-95BE-16EBC87E5300}" srcOrd="0" destOrd="0" presId="urn:microsoft.com/office/officeart/2005/8/layout/vList6"/>
    <dgm:cxn modelId="{9E23EF71-A7DB-45B0-8967-4B5E523AF0ED}" type="presParOf" srcId="{1B88F344-B0F7-4CA8-A647-0301E38BB82A}" destId="{93408D8F-19D4-4E09-821E-A6B5FECD5777}" srcOrd="1" destOrd="0" presId="urn:microsoft.com/office/officeart/2005/8/layout/vList6"/>
    <dgm:cxn modelId="{958A7237-3236-4BC2-830F-764E30168A2A}" type="presParOf" srcId="{F7D013E3-007A-45F4-8E80-510FE121A8AD}" destId="{C80C1C43-C566-4AA1-9F6B-6B0DD0A6136E}" srcOrd="33" destOrd="0" presId="urn:microsoft.com/office/officeart/2005/8/layout/vList6"/>
    <dgm:cxn modelId="{8BD8C123-6E64-4D87-BAD4-28F8DC59EB28}" type="presParOf" srcId="{F7D013E3-007A-45F4-8E80-510FE121A8AD}" destId="{84240FB3-6CCF-46A3-8C2B-F941386550FE}" srcOrd="34" destOrd="0" presId="urn:microsoft.com/office/officeart/2005/8/layout/vList6"/>
    <dgm:cxn modelId="{9900168E-FF73-419D-88F9-4BEBDC7F3C1D}" type="presParOf" srcId="{84240FB3-6CCF-46A3-8C2B-F941386550FE}" destId="{EC5AD70E-A664-4540-A139-B29EABA64396}" srcOrd="0" destOrd="0" presId="urn:microsoft.com/office/officeart/2005/8/layout/vList6"/>
    <dgm:cxn modelId="{76CE6419-17BD-494E-90A8-B21E64064D1D}" type="presParOf" srcId="{84240FB3-6CCF-46A3-8C2B-F941386550FE}" destId="{7B522791-F7AA-44F1-B236-64551612DC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4DFC7-3EBC-4168-BAF1-24B99E3D5869}">
      <dsp:nvSpPr>
        <dsp:cNvPr id="0" name=""/>
        <dsp:cNvSpPr/>
      </dsp:nvSpPr>
      <dsp:spPr>
        <a:xfrm>
          <a:off x="2520288" y="2250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 городского округа Домодедово</a:t>
          </a:r>
          <a:endParaRPr lang="ru-RU" sz="1100" kern="1200" dirty="0"/>
        </a:p>
      </dsp:txBody>
      <dsp:txXfrm>
        <a:off x="2520288" y="37403"/>
        <a:ext cx="4789096" cy="210918"/>
      </dsp:txXfrm>
    </dsp:sp>
    <dsp:sp modelId="{A4DA6644-823F-4DA4-B441-51C150CCC0D9}">
      <dsp:nvSpPr>
        <dsp:cNvPr id="0" name=""/>
        <dsp:cNvSpPr/>
      </dsp:nvSpPr>
      <dsp:spPr>
        <a:xfrm>
          <a:off x="742748" y="2250"/>
          <a:ext cx="1777539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7 635,2   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(85,2%)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6476" y="15978"/>
        <a:ext cx="1750083" cy="253768"/>
      </dsp:txXfrm>
    </dsp:sp>
    <dsp:sp modelId="{EF3E8D9B-4D5C-472B-B350-46FA45F038D6}">
      <dsp:nvSpPr>
        <dsp:cNvPr id="0" name=""/>
        <dsp:cNvSpPr/>
      </dsp:nvSpPr>
      <dsp:spPr>
        <a:xfrm>
          <a:off x="2498229" y="311596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346749"/>
        <a:ext cx="4789096" cy="210918"/>
      </dsp:txXfrm>
    </dsp:sp>
    <dsp:sp modelId="{CB5544C9-DEFB-49CA-8789-E60BBE9ED6F6}">
      <dsp:nvSpPr>
        <dsp:cNvPr id="0" name=""/>
        <dsp:cNvSpPr/>
      </dsp:nvSpPr>
      <dsp:spPr>
        <a:xfrm>
          <a:off x="764806" y="311596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651 656,3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325324"/>
        <a:ext cx="1705967" cy="253768"/>
      </dsp:txXfrm>
    </dsp:sp>
    <dsp:sp modelId="{0FB3533A-8BBE-462E-B518-BE8FDBD01567}">
      <dsp:nvSpPr>
        <dsp:cNvPr id="0" name=""/>
        <dsp:cNvSpPr/>
      </dsp:nvSpPr>
      <dsp:spPr>
        <a:xfrm>
          <a:off x="2498229" y="620943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656096"/>
        <a:ext cx="4789096" cy="210918"/>
      </dsp:txXfrm>
    </dsp:sp>
    <dsp:sp modelId="{AB6F5C39-3946-413A-BE2D-C758954BC2C3}">
      <dsp:nvSpPr>
        <dsp:cNvPr id="0" name=""/>
        <dsp:cNvSpPr/>
      </dsp:nvSpPr>
      <dsp:spPr>
        <a:xfrm>
          <a:off x="764806" y="620943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4 087 299,1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634671"/>
        <a:ext cx="1705967" cy="253768"/>
      </dsp:txXfrm>
    </dsp:sp>
    <dsp:sp modelId="{370869FB-CF7A-4F26-BF37-68484D261832}">
      <dsp:nvSpPr>
        <dsp:cNvPr id="0" name=""/>
        <dsp:cNvSpPr/>
      </dsp:nvSpPr>
      <dsp:spPr>
        <a:xfrm>
          <a:off x="2498229" y="933147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968300"/>
        <a:ext cx="4789096" cy="210918"/>
      </dsp:txXfrm>
    </dsp:sp>
    <dsp:sp modelId="{B4B64F95-4CC2-4E68-AFEF-AF3B7CF5228C}">
      <dsp:nvSpPr>
        <dsp:cNvPr id="0" name=""/>
        <dsp:cNvSpPr/>
      </dsp:nvSpPr>
      <dsp:spPr>
        <a:xfrm>
          <a:off x="764806" y="930290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140 118,2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944018"/>
        <a:ext cx="1705967" cy="253768"/>
      </dsp:txXfrm>
    </dsp:sp>
    <dsp:sp modelId="{F8BD5563-281E-4387-9BFA-9755847DC452}">
      <dsp:nvSpPr>
        <dsp:cNvPr id="0" name=""/>
        <dsp:cNvSpPr/>
      </dsp:nvSpPr>
      <dsp:spPr>
        <a:xfrm>
          <a:off x="2498229" y="1239636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1274789"/>
        <a:ext cx="4789096" cy="210918"/>
      </dsp:txXfrm>
    </dsp:sp>
    <dsp:sp modelId="{2746F9D5-A47B-460D-BFBA-9B05FD60A746}">
      <dsp:nvSpPr>
        <dsp:cNvPr id="0" name=""/>
        <dsp:cNvSpPr/>
      </dsp:nvSpPr>
      <dsp:spPr>
        <a:xfrm>
          <a:off x="764806" y="1239636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210 474,4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(96,4%)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1253364"/>
        <a:ext cx="1705967" cy="253768"/>
      </dsp:txXfrm>
    </dsp:sp>
    <dsp:sp modelId="{6CA393D1-1264-4922-B0AC-4B76854C2717}">
      <dsp:nvSpPr>
        <dsp:cNvPr id="0" name=""/>
        <dsp:cNvSpPr/>
      </dsp:nvSpPr>
      <dsp:spPr>
        <a:xfrm>
          <a:off x="2520288" y="1548983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сельского хозяйства городского округа Домодедово</a:t>
          </a:r>
          <a:endParaRPr lang="ru-RU" sz="1000" kern="1200" dirty="0"/>
        </a:p>
      </dsp:txBody>
      <dsp:txXfrm>
        <a:off x="2520288" y="1584136"/>
        <a:ext cx="4789096" cy="210918"/>
      </dsp:txXfrm>
    </dsp:sp>
    <dsp:sp modelId="{E33EA90F-447E-4F76-B37B-7FD82A37B967}">
      <dsp:nvSpPr>
        <dsp:cNvPr id="0" name=""/>
        <dsp:cNvSpPr/>
      </dsp:nvSpPr>
      <dsp:spPr>
        <a:xfrm>
          <a:off x="742748" y="1548983"/>
          <a:ext cx="1777539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4 510,3  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(65,8%)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6476" y="1562711"/>
        <a:ext cx="1750083" cy="253768"/>
      </dsp:txXfrm>
    </dsp:sp>
    <dsp:sp modelId="{CF2BE204-88D3-4FA7-9860-4E0B3A915A4F}">
      <dsp:nvSpPr>
        <dsp:cNvPr id="0" name=""/>
        <dsp:cNvSpPr/>
      </dsp:nvSpPr>
      <dsp:spPr>
        <a:xfrm>
          <a:off x="2498229" y="1858329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1893482"/>
        <a:ext cx="4789096" cy="210918"/>
      </dsp:txXfrm>
    </dsp:sp>
    <dsp:sp modelId="{F05E8430-1947-4C52-BAD2-4F643AB377B4}">
      <dsp:nvSpPr>
        <dsp:cNvPr id="0" name=""/>
        <dsp:cNvSpPr/>
      </dsp:nvSpPr>
      <dsp:spPr>
        <a:xfrm>
          <a:off x="764806" y="1858329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45 728,0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1872057"/>
        <a:ext cx="1705967" cy="253768"/>
      </dsp:txXfrm>
    </dsp:sp>
    <dsp:sp modelId="{72629B72-585F-4A9E-BF0C-F5CFB7AC3AF2}">
      <dsp:nvSpPr>
        <dsp:cNvPr id="0" name=""/>
        <dsp:cNvSpPr/>
      </dsp:nvSpPr>
      <dsp:spPr>
        <a:xfrm>
          <a:off x="2498229" y="2167676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2202829"/>
        <a:ext cx="4789096" cy="210918"/>
      </dsp:txXfrm>
    </dsp:sp>
    <dsp:sp modelId="{77BE2F95-FE92-4D4A-BE2D-C9D18E836906}">
      <dsp:nvSpPr>
        <dsp:cNvPr id="0" name=""/>
        <dsp:cNvSpPr/>
      </dsp:nvSpPr>
      <dsp:spPr>
        <a:xfrm>
          <a:off x="764806" y="2167676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138 227,9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2181404"/>
        <a:ext cx="1705967" cy="253768"/>
      </dsp:txXfrm>
    </dsp:sp>
    <dsp:sp modelId="{D40B660F-B438-49B0-B30E-8D3E93DBBB86}">
      <dsp:nvSpPr>
        <dsp:cNvPr id="0" name=""/>
        <dsp:cNvSpPr/>
      </dsp:nvSpPr>
      <dsp:spPr>
        <a:xfrm>
          <a:off x="2520288" y="2477022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</a:t>
          </a:r>
          <a:r>
            <a:rPr lang="ru-RU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энергоэффективности</a:t>
          </a: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городского округа Домодедово</a:t>
          </a:r>
          <a:endParaRPr lang="ru-RU" sz="1000" kern="1200" dirty="0"/>
        </a:p>
      </dsp:txBody>
      <dsp:txXfrm>
        <a:off x="2520288" y="2512175"/>
        <a:ext cx="4789096" cy="210918"/>
      </dsp:txXfrm>
    </dsp:sp>
    <dsp:sp modelId="{54B95005-01C7-4F66-8E7D-8888F194BF36}">
      <dsp:nvSpPr>
        <dsp:cNvPr id="0" name=""/>
        <dsp:cNvSpPr/>
      </dsp:nvSpPr>
      <dsp:spPr>
        <a:xfrm>
          <a:off x="742748" y="2477022"/>
          <a:ext cx="1777539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17 709,5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(16,1%)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6476" y="2490750"/>
        <a:ext cx="1750083" cy="253768"/>
      </dsp:txXfrm>
    </dsp:sp>
    <dsp:sp modelId="{371324B0-DF91-4526-BDEC-3E3B999A7926}">
      <dsp:nvSpPr>
        <dsp:cNvPr id="0" name=""/>
        <dsp:cNvSpPr/>
      </dsp:nvSpPr>
      <dsp:spPr>
        <a:xfrm>
          <a:off x="2498229" y="2786369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2821522"/>
        <a:ext cx="4789096" cy="210918"/>
      </dsp:txXfrm>
    </dsp:sp>
    <dsp:sp modelId="{5E217489-CCF2-4916-B892-F4E1AAA78862}">
      <dsp:nvSpPr>
        <dsp:cNvPr id="0" name=""/>
        <dsp:cNvSpPr/>
      </dsp:nvSpPr>
      <dsp:spPr>
        <a:xfrm>
          <a:off x="764806" y="2786369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83 522,0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2800097"/>
        <a:ext cx="1705967" cy="253768"/>
      </dsp:txXfrm>
    </dsp:sp>
    <dsp:sp modelId="{CA3293A5-F934-459F-9DD6-32330AEA4D63}">
      <dsp:nvSpPr>
        <dsp:cNvPr id="0" name=""/>
        <dsp:cNvSpPr/>
      </dsp:nvSpPr>
      <dsp:spPr>
        <a:xfrm>
          <a:off x="2498229" y="3095715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 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3130868"/>
        <a:ext cx="4789096" cy="210918"/>
      </dsp:txXfrm>
    </dsp:sp>
    <dsp:sp modelId="{2A8E806F-F526-469B-AE4C-35243E8C6613}">
      <dsp:nvSpPr>
        <dsp:cNvPr id="0" name=""/>
        <dsp:cNvSpPr/>
      </dsp:nvSpPr>
      <dsp:spPr>
        <a:xfrm>
          <a:off x="764806" y="3095715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643 596,1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3109443"/>
        <a:ext cx="1705967" cy="253768"/>
      </dsp:txXfrm>
    </dsp:sp>
    <dsp:sp modelId="{BBD27A67-F735-4CA4-86EF-D7E124A055E2}">
      <dsp:nvSpPr>
        <dsp:cNvPr id="0" name=""/>
        <dsp:cNvSpPr/>
      </dsp:nvSpPr>
      <dsp:spPr>
        <a:xfrm>
          <a:off x="2498229" y="3405062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3440215"/>
        <a:ext cx="4789096" cy="210918"/>
      </dsp:txXfrm>
    </dsp:sp>
    <dsp:sp modelId="{8A4D6183-13B5-4AF5-BAA8-F0659EA8EFA5}">
      <dsp:nvSpPr>
        <dsp:cNvPr id="0" name=""/>
        <dsp:cNvSpPr/>
      </dsp:nvSpPr>
      <dsp:spPr>
        <a:xfrm>
          <a:off x="764806" y="3405062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3 102,6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3418790"/>
        <a:ext cx="1705967" cy="253768"/>
      </dsp:txXfrm>
    </dsp:sp>
    <dsp:sp modelId="{41E9F16E-2082-42A5-8541-3D27CBED19A5}">
      <dsp:nvSpPr>
        <dsp:cNvPr id="0" name=""/>
        <dsp:cNvSpPr/>
      </dsp:nvSpPr>
      <dsp:spPr>
        <a:xfrm>
          <a:off x="2498229" y="3714408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 городского округа Домодедово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3749561"/>
        <a:ext cx="4789096" cy="210918"/>
      </dsp:txXfrm>
    </dsp:sp>
    <dsp:sp modelId="{C7A7C9B9-834E-4C1B-8B4A-4F8B3046732A}">
      <dsp:nvSpPr>
        <dsp:cNvPr id="0" name=""/>
        <dsp:cNvSpPr/>
      </dsp:nvSpPr>
      <dsp:spPr>
        <a:xfrm>
          <a:off x="764806" y="3714408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1 089 684,7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3728136"/>
        <a:ext cx="1705967" cy="253768"/>
      </dsp:txXfrm>
    </dsp:sp>
    <dsp:sp modelId="{552B8F96-9A59-431D-8AAA-1B48BE21527B}">
      <dsp:nvSpPr>
        <dsp:cNvPr id="0" name=""/>
        <dsp:cNvSpPr/>
      </dsp:nvSpPr>
      <dsp:spPr>
        <a:xfrm>
          <a:off x="2498229" y="4023755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4058908"/>
        <a:ext cx="4789096" cy="210918"/>
      </dsp:txXfrm>
    </dsp:sp>
    <dsp:sp modelId="{A0A7F83F-A92F-4C2E-9EE6-6A08C5DE8711}">
      <dsp:nvSpPr>
        <dsp:cNvPr id="0" name=""/>
        <dsp:cNvSpPr/>
      </dsp:nvSpPr>
      <dsp:spPr>
        <a:xfrm>
          <a:off x="764806" y="4023755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130 969,3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4037483"/>
        <a:ext cx="1705967" cy="253768"/>
      </dsp:txXfrm>
    </dsp:sp>
    <dsp:sp modelId="{4CD15835-AAA5-4109-B440-B4F911A4DEEC}">
      <dsp:nvSpPr>
        <dsp:cNvPr id="0" name=""/>
        <dsp:cNvSpPr/>
      </dsp:nvSpPr>
      <dsp:spPr>
        <a:xfrm>
          <a:off x="2498229" y="4333101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4368254"/>
        <a:ext cx="4789096" cy="210918"/>
      </dsp:txXfrm>
    </dsp:sp>
    <dsp:sp modelId="{8B9495AA-4D88-4DAE-AB47-FB7568C5B6CF}">
      <dsp:nvSpPr>
        <dsp:cNvPr id="0" name=""/>
        <dsp:cNvSpPr/>
      </dsp:nvSpPr>
      <dsp:spPr>
        <a:xfrm>
          <a:off x="764806" y="4333101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487 164,9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4346829"/>
        <a:ext cx="1705967" cy="253768"/>
      </dsp:txXfrm>
    </dsp:sp>
    <dsp:sp modelId="{9658DE69-75B3-4F56-BFCB-25EE430959A6}">
      <dsp:nvSpPr>
        <dsp:cNvPr id="0" name=""/>
        <dsp:cNvSpPr/>
      </dsp:nvSpPr>
      <dsp:spPr>
        <a:xfrm>
          <a:off x="2520288" y="4642448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 городского округа Домодедово</a:t>
          </a:r>
          <a:endParaRPr lang="ru-RU" sz="1000" kern="1200" dirty="0"/>
        </a:p>
      </dsp:txBody>
      <dsp:txXfrm>
        <a:off x="2520288" y="4677601"/>
        <a:ext cx="4789096" cy="210918"/>
      </dsp:txXfrm>
    </dsp:sp>
    <dsp:sp modelId="{AAB11081-101E-41FF-B7B7-865D6B61DD85}">
      <dsp:nvSpPr>
        <dsp:cNvPr id="0" name=""/>
        <dsp:cNvSpPr/>
      </dsp:nvSpPr>
      <dsp:spPr>
        <a:xfrm>
          <a:off x="742748" y="4642448"/>
          <a:ext cx="1777539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180 273,4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(90,9%)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6476" y="4656176"/>
        <a:ext cx="1750083" cy="253768"/>
      </dsp:txXfrm>
    </dsp:sp>
    <dsp:sp modelId="{93408D8F-19D4-4E09-821E-A6B5FECD5777}">
      <dsp:nvSpPr>
        <dsp:cNvPr id="0" name=""/>
        <dsp:cNvSpPr/>
      </dsp:nvSpPr>
      <dsp:spPr>
        <a:xfrm>
          <a:off x="2498229" y="4951794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4986947"/>
        <a:ext cx="4789096" cy="210918"/>
      </dsp:txXfrm>
    </dsp:sp>
    <dsp:sp modelId="{792FE208-16B4-424C-95BE-16EBC87E5300}">
      <dsp:nvSpPr>
        <dsp:cNvPr id="0" name=""/>
        <dsp:cNvSpPr/>
      </dsp:nvSpPr>
      <dsp:spPr>
        <a:xfrm>
          <a:off x="764806" y="4951794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19 392,6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4965522"/>
        <a:ext cx="1705967" cy="253768"/>
      </dsp:txXfrm>
    </dsp:sp>
    <dsp:sp modelId="{7B522791-F7AA-44F1-B236-64551612DCC3}">
      <dsp:nvSpPr>
        <dsp:cNvPr id="0" name=""/>
        <dsp:cNvSpPr/>
      </dsp:nvSpPr>
      <dsp:spPr>
        <a:xfrm>
          <a:off x="2498229" y="5260775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5295928"/>
        <a:ext cx="4789096" cy="210918"/>
      </dsp:txXfrm>
    </dsp:sp>
    <dsp:sp modelId="{EC5AD70E-A664-4540-A139-B29EABA64396}">
      <dsp:nvSpPr>
        <dsp:cNvPr id="0" name=""/>
        <dsp:cNvSpPr/>
      </dsp:nvSpPr>
      <dsp:spPr>
        <a:xfrm>
          <a:off x="764806" y="5261141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167 017,3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(77,5%)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5274869"/>
        <a:ext cx="1705967" cy="253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0.00087</cdr:x>
      <cdr:y>0</cdr:y>
    </cdr:from>
    <cdr:to>
      <cdr:x>0.11476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88" y="-1052736"/>
          <a:ext cx="936091" cy="432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2020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87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078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190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781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877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62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0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74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589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15.06.2021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mailto:dmdd_finuprv@mosreg.ru" TargetMode="External"/><Relationship Id="rId2" Type="http://schemas.openxmlformats.org/officeDocument/2006/relationships/hyperlink" Target="mailto:finupr@domod.r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279038E7A039D1852E6695F77BB2F1748ACE4E09F6EC7D6B864247EDD032CCE845EE08D03B618FFB6A52A9310J4fD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основании проекта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Решения Совета депутатов городского округа Домодедово </a:t>
            </a:r>
            <a:r>
              <a:rPr lang="ru-RU" sz="2400" dirty="0">
                <a:latin typeface="Georgia" panose="02040502050405020303" pitchFamily="18" charset="0"/>
              </a:rPr>
              <a:t>«Об отчете об исполнении бюджета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городского округа Домодедово за </a:t>
            </a:r>
            <a:r>
              <a:rPr lang="ru-RU" sz="2400" dirty="0" smtClean="0">
                <a:latin typeface="Georgia" panose="02040502050405020303" pitchFamily="18" charset="0"/>
              </a:rPr>
              <a:t>2020 </a:t>
            </a:r>
            <a:r>
              <a:rPr lang="ru-RU" sz="2400" dirty="0">
                <a:latin typeface="Georgia" panose="02040502050405020303" pitchFamily="18" charset="0"/>
              </a:rPr>
              <a:t>год»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266589"/>
              </p:ext>
            </p:extLst>
          </p:nvPr>
        </p:nvGraphicFramePr>
        <p:xfrm>
          <a:off x="395536" y="908720"/>
          <a:ext cx="8208911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199"/>
                <a:gridCol w="1212512"/>
                <a:gridCol w="1217404"/>
                <a:gridCol w="1217405"/>
                <a:gridCol w="1041391"/>
              </a:tblGrid>
              <a:tr h="11584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7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63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- 1 089 684,7 тыс. руб.             (95,95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10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08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было допущено 67 инцидентов при подготовке проекта решения.  Ведется работа по улучшению качества предоставления услуг</a:t>
                      </a:r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</a:tr>
              <a:tr h="5924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38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48047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022511"/>
              </p:ext>
            </p:extLst>
          </p:nvPr>
        </p:nvGraphicFramePr>
        <p:xfrm>
          <a:off x="395536" y="908721"/>
          <a:ext cx="8424935" cy="4693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6"/>
                <a:gridCol w="1244420"/>
                <a:gridCol w="1249441"/>
                <a:gridCol w="1249442"/>
                <a:gridCol w="1068796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- 1 089 684,7 тыс. руб.               (95,95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3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605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объектов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недвижимости,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95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проведение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аукционов на право заключения договоров аренды земельных участков для субъектов малого и среднего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предпринимательства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проводилось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8792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6334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713883"/>
              </p:ext>
            </p:extLst>
          </p:nvPr>
        </p:nvGraphicFramePr>
        <p:xfrm>
          <a:off x="395535" y="908721"/>
          <a:ext cx="8136906" cy="5002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965"/>
                <a:gridCol w="947989"/>
                <a:gridCol w="1105987"/>
                <a:gridCol w="947989"/>
                <a:gridCol w="1015394"/>
                <a:gridCol w="1038582"/>
              </a:tblGrid>
              <a:tr h="8244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019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48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- 1 089 684,7 тыс. руб.                 (95,95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02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III  «Совершенствование муниципальной службы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3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25,58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572">
                <a:tc gridSpan="6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IV  «Управление муниципальными финансами 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</a:tr>
              <a:tr h="12548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налоговых доходов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-0,026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налоговых доходов за 2020 год по сравнению с 2019 годом связано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пандемией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COVID-19, которая повлекла за собой значительное снижение поступлений налоговых платежей в бюджеты всех уровней.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96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78676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835"/>
              </p:ext>
            </p:extLst>
          </p:nvPr>
        </p:nvGraphicFramePr>
        <p:xfrm>
          <a:off x="395535" y="908721"/>
          <a:ext cx="8424937" cy="509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8551"/>
                <a:gridCol w="1444275"/>
                <a:gridCol w="1203562"/>
                <a:gridCol w="1043087"/>
                <a:gridCol w="1845462"/>
              </a:tblGrid>
              <a:tr h="8424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65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3189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- 1 089 684,7 тыс. руб.               (95,95 %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8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III  «Совершенствование муниципальной службы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402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вызванной  распространением  новой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инфекции ,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увеличилась задолженность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плательщиков, 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также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был наложен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мораторий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проведение комиссий по увеличению налогового потенциала в части снижения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налоговой задолженности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</a:tr>
              <a:tr h="1008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555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7962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337300"/>
              </p:ext>
            </p:extLst>
          </p:nvPr>
        </p:nvGraphicFramePr>
        <p:xfrm>
          <a:off x="395535" y="908721"/>
          <a:ext cx="8208912" cy="4657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370"/>
                <a:gridCol w="1174337"/>
                <a:gridCol w="1065191"/>
                <a:gridCol w="1074063"/>
                <a:gridCol w="1485951"/>
              </a:tblGrid>
              <a:tr h="7962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802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36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- 145 774,76 тыс. руб. (96,1%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4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147,94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46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Демонтаж 5-ти рекламных конструкций перенесен на 2021 год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98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Имеется задолженность в муниципальный бюджет по платежам за установку и эксплуатацию рекламных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конструкций.  Рассматривается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дело о взыскании задолженности в судебном порядке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 возбуждено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исполнительное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производство.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15942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23950"/>
              </p:ext>
            </p:extLst>
          </p:nvPr>
        </p:nvGraphicFramePr>
        <p:xfrm>
          <a:off x="323527" y="908721"/>
          <a:ext cx="8280920" cy="5333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/>
                <a:gridCol w="1211458"/>
                <a:gridCol w="1216346"/>
                <a:gridCol w="1032698"/>
                <a:gridCol w="1224135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 145 774,76 тыс. руб. (96,1%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«Эффективное местное самоуправление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06207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«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вызванной  распространением 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инфекции 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 граждан были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вовлечены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добровольческую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деятельность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(план -29466 человек).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58914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789305"/>
              </p:ext>
            </p:extLst>
          </p:nvPr>
        </p:nvGraphicFramePr>
        <p:xfrm>
          <a:off x="395535" y="908721"/>
          <a:ext cx="8352928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13057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95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171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- 145 774,76 тыс. руб. (96,1%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4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1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студентов, вовлеченных в клубное студенческое движение,  от общего числа студентов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30536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</a:tr>
              <a:tr h="7444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03960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334685"/>
              </p:ext>
            </p:extLst>
          </p:nvPr>
        </p:nvGraphicFramePr>
        <p:xfrm>
          <a:off x="395535" y="908719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3545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67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924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- 487 164,9 тыс. руб. (96,8%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357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26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поездок, оплаченных посредством безналичных расчётов, в общем количестве оплаченных пассажирами поездок на конец года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204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Соблюдение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расписания на автобусных маршрутах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48789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654487"/>
              </p:ext>
            </p:extLst>
          </p:nvPr>
        </p:nvGraphicFramePr>
        <p:xfrm>
          <a:off x="395535" y="908721"/>
          <a:ext cx="8280920" cy="5328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0553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1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319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487 164,9 тыс. руб. (96,8%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330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8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(капитальный ремонт) сети автомобильных дорог общего пользования местного значения (оценивается на конец года)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км/тыс.кв.м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8,953/62,68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11,06/72,96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3645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чел./100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Превышение показателя связано с большим количеством погибших на федеральных (39,3%) и региональных (50%) дорогах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  <a:tr h="793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парковочного пространства на улично-дорожной сети (оценивается на конец года)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м/места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12882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253748"/>
              </p:ext>
            </p:extLst>
          </p:nvPr>
        </p:nvGraphicFramePr>
        <p:xfrm>
          <a:off x="395535" y="908721"/>
          <a:ext cx="8280920" cy="5400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0449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677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1165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73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58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58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минута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296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54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96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781633"/>
              </p:ext>
            </p:extLst>
          </p:nvPr>
        </p:nvGraphicFramePr>
        <p:xfrm>
          <a:off x="457200" y="1481138"/>
          <a:ext cx="8579296" cy="4468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652"/>
                <a:gridCol w="1232417"/>
                <a:gridCol w="1211845"/>
                <a:gridCol w="1270925"/>
                <a:gridCol w="1107305"/>
                <a:gridCol w="1202490"/>
                <a:gridCol w="1266662"/>
              </a:tblGrid>
              <a:tr h="1153909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5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9 044 075,4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8 730 654,7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8 248 188,8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8 598 201,6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95,1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104,2%</a:t>
                      </a:r>
                    </a:p>
                  </a:txBody>
                  <a:tcPr marL="0" marR="0" marT="0" marB="0" anchor="ctr"/>
                </a:tc>
              </a:tr>
              <a:tr h="404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</a:tr>
              <a:tr h="7859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4 813 305,8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4 998 890,7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4 446 105,7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4 809 433,6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99,9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108,2%</a:t>
                      </a:r>
                    </a:p>
                  </a:txBody>
                  <a:tcPr marL="0" marR="0" marT="0" marB="0" anchor="ctr"/>
                </a:tc>
              </a:tr>
              <a:tr h="5613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4 230 769,6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3 731 764,1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3 802 083,0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3 788 768,0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89,6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99,6%</a:t>
                      </a:r>
                    </a:p>
                  </a:txBody>
                  <a:tcPr marL="0" marR="0" marT="0" marB="0" anchor="ctr"/>
                </a:tc>
              </a:tr>
              <a:tr h="541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9 365 046,8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9 165 654,7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8 797 287,9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8 139 480,4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86,9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0" marR="0" marT="0" marB="0" anchor="ctr"/>
                </a:tc>
              </a:tr>
              <a:tr h="606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-320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971,4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-435 000,0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-549 099,2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458 721,2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Основные параметры </a:t>
            </a:r>
            <a:r>
              <a:rPr lang="ru-RU" altLang="ru-RU" sz="2000" dirty="0" smtClean="0">
                <a:latin typeface="Georgia" panose="02040502050405020303" pitchFamily="18" charset="0"/>
              </a:rPr>
              <a:t>отчета об исполнении бюджета </a:t>
            </a:r>
            <a:r>
              <a:rPr lang="ru-RU" altLang="ru-RU" sz="2000" dirty="0">
                <a:latin typeface="Georgia" panose="02040502050405020303" pitchFamily="18" charset="0"/>
              </a:rPr>
              <a:t>городского округа  Домодедово </a:t>
            </a:r>
            <a:r>
              <a:rPr lang="ru-RU" altLang="ru-RU" sz="2000" dirty="0" smtClean="0">
                <a:latin typeface="Georgia" panose="02040502050405020303" pitchFamily="18" charset="0"/>
              </a:rPr>
              <a:t>за 2020 год (тыс. руб.)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176757"/>
              </p:ext>
            </p:extLst>
          </p:nvPr>
        </p:nvGraphicFramePr>
        <p:xfrm>
          <a:off x="395535" y="908720"/>
          <a:ext cx="8424936" cy="55780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/>
                <a:gridCol w="1244420"/>
                <a:gridCol w="1249441"/>
                <a:gridCol w="1249442"/>
                <a:gridCol w="1068796"/>
              </a:tblGrid>
              <a:tr h="1087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2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284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6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7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53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20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56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5144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977496"/>
              </p:ext>
            </p:extLst>
          </p:nvPr>
        </p:nvGraphicFramePr>
        <p:xfrm>
          <a:off x="395536" y="908721"/>
          <a:ext cx="8352927" cy="5677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7"/>
                <a:gridCol w="1233784"/>
                <a:gridCol w="1238762"/>
                <a:gridCol w="1238763"/>
                <a:gridCol w="1059661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21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12795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172976"/>
              </p:ext>
            </p:extLst>
          </p:nvPr>
        </p:nvGraphicFramePr>
        <p:xfrm>
          <a:off x="395535" y="908721"/>
          <a:ext cx="8280920" cy="5256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1188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37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07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65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77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72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58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Отложенные решения – Доля отложенных решений от числа ответов, предоставленных на портале «Добродел» (два и более раз)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377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Ответь вовремя –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16086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233753"/>
              </p:ext>
            </p:extLst>
          </p:nvPr>
        </p:nvGraphicFramePr>
        <p:xfrm>
          <a:off x="395535" y="908721"/>
          <a:ext cx="8352928" cy="49540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349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МО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Мбит/с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48139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63212"/>
              </p:ext>
            </p:extLst>
          </p:nvPr>
        </p:nvGraphicFramePr>
        <p:xfrm>
          <a:off x="395535" y="908721"/>
          <a:ext cx="8424936" cy="5814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/>
                <a:gridCol w="1244420"/>
                <a:gridCol w="1128761"/>
                <a:gridCol w="894270"/>
                <a:gridCol w="1544648"/>
              </a:tblGrid>
              <a:tr h="7683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043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269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98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174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2020 году количество используемых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общеобразовательных организациях  современных компьютеров (со сроком эксплуатации не более семи лет) составило 3 068 ед. при плане          3 553 ед. на 25 749 учащихся.</a:t>
                      </a:r>
                    </a:p>
                  </a:txBody>
                  <a:tcPr marL="9525" marR="9525" marT="9525" marB="0" anchor="ctr"/>
                </a:tc>
              </a:tr>
              <a:tr h="533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информации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5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муниципальных образований Московской области, в которых внедрена целевая модель цифровой образовательной среды в образовательных организациях, реализующих образовательные программы общего образования и среднего профессионального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5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96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96927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17232"/>
              </p:ext>
            </p:extLst>
          </p:nvPr>
        </p:nvGraphicFramePr>
        <p:xfrm>
          <a:off x="395535" y="908721"/>
          <a:ext cx="8208912" cy="554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2530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10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36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градостроительство» - 19 392,6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тыс. руб. (92,8%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606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«Разработка Генерального плана развития городского округа»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70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95882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683507"/>
              </p:ext>
            </p:extLst>
          </p:nvPr>
        </p:nvGraphicFramePr>
        <p:xfrm>
          <a:off x="395535" y="908721"/>
          <a:ext cx="7992889" cy="4464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7564"/>
                <a:gridCol w="1180604"/>
                <a:gridCol w="1185367"/>
                <a:gridCol w="1185368"/>
                <a:gridCol w="1013986"/>
              </a:tblGrid>
              <a:tr h="15669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515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173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«Архитектура и градостроительство» - 19 392,6 тыс. руб. (92,8%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9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политики пространственного развития»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47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ликвидированных самовольных, недостроенных и аварийных объектов на территории городского округа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3570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17385"/>
              </p:ext>
            </p:extLst>
          </p:nvPr>
        </p:nvGraphicFramePr>
        <p:xfrm>
          <a:off x="395535" y="908721"/>
          <a:ext cx="8280920" cy="5140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9602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38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859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- 644 806,77 тыс. руб.         (90,8%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1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32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реализованных мероприятий по благоустройству общественных территорий, в том числе: пешеходные зоны, набережные, скверы, зоны отдыха, площади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разработанных концепций благоустройства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91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обустроенными дворовыми территориями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90021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17797"/>
              </p:ext>
            </p:extLst>
          </p:nvPr>
        </p:nvGraphicFramePr>
        <p:xfrm>
          <a:off x="395535" y="908721"/>
          <a:ext cx="8280920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9597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997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- 644 806,77 тыс. руб.         (90,8%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31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62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объектов электросетевого хозяйства,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86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объектов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428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522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проекты победителей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Всероссийского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конкурса лучших проектов создания комфортной городской среды в малых городах и исторических поселениях, не менее 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70245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459380"/>
              </p:ext>
            </p:extLst>
          </p:nvPr>
        </p:nvGraphicFramePr>
        <p:xfrm>
          <a:off x="395536" y="908721"/>
          <a:ext cx="8280919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8"/>
                <a:gridCol w="1223148"/>
                <a:gridCol w="1228083"/>
                <a:gridCol w="1228084"/>
                <a:gridCol w="1050526"/>
              </a:tblGrid>
              <a:tr h="10228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92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69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- 644 806,77 тыс. руб.         (90,8%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5420"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Соответствие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нормативу обеспеченности парками культуры и отдыха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653,55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устано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вленных детских игровых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площадок в парках культуры и отдыха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208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12 654,90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12 654,90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509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49741"/>
              </p:ext>
            </p:extLst>
          </p:nvPr>
        </p:nvGraphicFramePr>
        <p:xfrm>
          <a:off x="467544" y="1052736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Доходы/расходы 2019 – 2020 годы (млн. руб.)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6088"/>
              </p:ext>
            </p:extLst>
          </p:nvPr>
        </p:nvGraphicFramePr>
        <p:xfrm>
          <a:off x="395535" y="908721"/>
          <a:ext cx="8208912" cy="4608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1178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931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3232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- 644 806,77 тыс. руб.         (90,8%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59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II 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 территорий»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2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значениям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89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светильников наружного освещения, управление которыми осуществляется с использованием автоматизированных систем управления наружным освещением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7324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487321"/>
              </p:ext>
            </p:extLst>
          </p:nvPr>
        </p:nvGraphicFramePr>
        <p:xfrm>
          <a:off x="395535" y="908719"/>
          <a:ext cx="8280920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3404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51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6812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- 644 806,77 тыс. руб.         (90,8%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87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обеспечения комфортного проживания жителей в многоквартирных домах»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740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740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МКД, в которых проведен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в рамках региональной программы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18590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942698"/>
              </p:ext>
            </p:extLst>
          </p:nvPr>
        </p:nvGraphicFramePr>
        <p:xfrm>
          <a:off x="395535" y="908721"/>
          <a:ext cx="8208912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0071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69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5980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«Строительство объектов социальной инфраструктуры» - 167 017,3 тыс. руб.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(77,5%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2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(реконструкция) объектов образования»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23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18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18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02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95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70485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341037"/>
              </p:ext>
            </p:extLst>
          </p:nvPr>
        </p:nvGraphicFramePr>
        <p:xfrm>
          <a:off x="395536" y="764704"/>
          <a:ext cx="8424935" cy="5961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9751"/>
                <a:gridCol w="1273797"/>
                <a:gridCol w="1437689"/>
                <a:gridCol w="1191848"/>
                <a:gridCol w="1191850"/>
              </a:tblGrid>
              <a:tr h="540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31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«Здравоохранение»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235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1427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8 964,10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7 635,20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6856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8 964,10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7 635,20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«Финансовое обеспечение системы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медицинской помощи»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8 964,10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7 635,20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8 964,10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7 635,20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«Культура»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90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649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132 649,62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540 886,09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519 006,73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673 535,71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651 656,34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49210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275328"/>
              </p:ext>
            </p:extLst>
          </p:nvPr>
        </p:nvGraphicFramePr>
        <p:xfrm>
          <a:off x="251521" y="1052739"/>
          <a:ext cx="8435280" cy="5041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5979"/>
                <a:gridCol w="1390375"/>
                <a:gridCol w="1390375"/>
                <a:gridCol w="1390375"/>
                <a:gridCol w="1108176"/>
              </a:tblGrid>
              <a:tr h="508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/>
                </a:tc>
              </a:tr>
              <a:tr h="4585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музейного дела и народных художественных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промыслов»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585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585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6 902,05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2056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393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901,29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585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библиотечного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58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07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64 695,0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64 039,34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39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393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64 695,0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64 039,34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564500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611649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профессионального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искусства, гастрольно-концертной и культурно-досуговой деятельности, кинематографии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317 115,45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299 104,34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317 115,45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299 104,34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«Укрепление материально-технической базы государственных и муниципальных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учреждений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128 403,62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403,62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69 321,61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69 320,92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197 725,23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197 724,53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17993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489079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архивного дела»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4 246,00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4 246,00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2 109,30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355,30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4 246,00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27 106,94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26 169,38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27 106,94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26 169,38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89385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489839"/>
              </p:ext>
            </p:extLst>
          </p:nvPr>
        </p:nvGraphicFramePr>
        <p:xfrm>
          <a:off x="395535" y="908721"/>
          <a:ext cx="8352928" cy="3314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парков культуры и отдыха»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53 473,19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470,69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53 473,19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53 470,69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0650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813235"/>
              </p:ext>
            </p:extLst>
          </p:nvPr>
        </p:nvGraphicFramePr>
        <p:xfrm>
          <a:off x="395535" y="908721"/>
          <a:ext cx="8352928" cy="5961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«Образование»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образования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53 079,75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50 759,51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2 993 221,75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2 944 152,63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1 123 523,26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1 092 386,94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218 708,00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168 490,19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</a:t>
                      </a: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4 388 532,76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4 255 789,27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«Дошкольное образование»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1 084 163,00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1 066 020,75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380 838,04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368 642,27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</a:tr>
              <a:tr h="498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129 577,85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1 640 101,04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1 564 240,87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02823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45746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образование»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53 079,75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50 759,51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1 898 026,25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1 867 099,38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9525" marR="9525" marT="9525" marB="0" anchor="ctr"/>
                </a:tc>
              </a:tr>
              <a:tr h="658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352 405,15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346 215,98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38 822,78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</a:p>
                  </a:txBody>
                  <a:tcPr marL="9525" marR="9525" marT="9525" marB="0" anchor="ctr"/>
                </a:tc>
              </a:tr>
              <a:tr h="3378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2 347 011,15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2 302 897,65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ctr"/>
                </a:tc>
              </a:tr>
              <a:tr h="360040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11 032,50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11 032,50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329 794,72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320 338,55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9525" marR="9525" marT="9525" marB="0"/>
                </a:tc>
              </a:tr>
              <a:tr h="410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</a:p>
                  </a:txBody>
                  <a:tcPr marL="9525" marR="9525" marT="9525" marB="0"/>
                </a:tc>
              </a:tr>
              <a:tr h="3499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340 935,22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331 460,61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592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1793" y="119675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10263255"/>
              </p:ext>
            </p:extLst>
          </p:nvPr>
        </p:nvGraphicFramePr>
        <p:xfrm>
          <a:off x="107505" y="1628799"/>
          <a:ext cx="8712968" cy="4004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72"/>
                <a:gridCol w="1575274"/>
                <a:gridCol w="1575274"/>
                <a:gridCol w="1575274"/>
                <a:gridCol w="1575274"/>
              </a:tblGrid>
              <a:tr h="72822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3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756,6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862,6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597,9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13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548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166,0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937,0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277,6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696,6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660,9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381,6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228,9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900122"/>
              </p:ext>
            </p:extLst>
          </p:nvPr>
        </p:nvGraphicFramePr>
        <p:xfrm>
          <a:off x="395535" y="908721"/>
          <a:ext cx="8352928" cy="338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60 485,35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57 190,14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20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60 485,35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57 190,14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423594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411129"/>
              </p:ext>
            </p:extLst>
          </p:nvPr>
        </p:nvGraphicFramePr>
        <p:xfrm>
          <a:off x="395535" y="908721"/>
          <a:ext cx="8352928" cy="5647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214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64 466,7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169,53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586,6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76 948,62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71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147 053,3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140 118,15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«Социальная поддержка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55 312,7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54 252,32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60 586,6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56 445,95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115 899,3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110 698,27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94302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096032"/>
              </p:ext>
            </p:extLst>
          </p:nvPr>
        </p:nvGraphicFramePr>
        <p:xfrm>
          <a:off x="395535" y="908721"/>
          <a:ext cx="8352928" cy="5601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«Доступная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1 895,02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1 895,02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816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системы отдыха и оздоровления детей»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9 154,0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8 917,21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18 607,64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29 154,0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27 524,85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44075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175185"/>
              </p:ext>
            </p:extLst>
          </p:nvPr>
        </p:nvGraphicFramePr>
        <p:xfrm>
          <a:off x="395535" y="908721"/>
          <a:ext cx="8352927" cy="5960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«Спорт»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218 251,60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474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218 251,60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210 474,39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физической культуры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151 779,60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145 437,14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151 779,60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145 437,14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34494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736281"/>
              </p:ext>
            </p:extLst>
          </p:nvPr>
        </p:nvGraphicFramePr>
        <p:xfrm>
          <a:off x="395535" y="908721"/>
          <a:ext cx="8352926" cy="5597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5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«Подготовка спортивного резерва»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53 972,00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51 955,84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53 972,00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51 955,84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13 081,41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13 081,41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30099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951983"/>
              </p:ext>
            </p:extLst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сельского хозяйства»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2 631,97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1 878,29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6 851,00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4 510,26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мелиорации земель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сельскохозяйственного назначения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1 878,29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1 878,29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87573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670417"/>
              </p:ext>
            </p:extLst>
          </p:nvPr>
        </p:nvGraphicFramePr>
        <p:xfrm>
          <a:off x="395535" y="908721"/>
          <a:ext cx="8352928" cy="3232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эпизоотического и ветеринарно-санитарного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благополучия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2 631,97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2 631,97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40494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73494"/>
              </p:ext>
            </p:extLst>
          </p:nvPr>
        </p:nvGraphicFramePr>
        <p:xfrm>
          <a:off x="395535" y="908721"/>
          <a:ext cx="8352928" cy="569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 «Экология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окружающая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25 933,73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22 654,73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19 794,27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48 588,73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45 728,00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 окружающей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среды»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84754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992860"/>
              </p:ext>
            </p:extLst>
          </p:nvPr>
        </p:nvGraphicFramePr>
        <p:xfrm>
          <a:off x="395535" y="908721"/>
          <a:ext cx="8352928" cy="3300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водохозяйственного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25 933,73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22 054,73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19 257,27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47 988,73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45 191,00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84968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837771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по территориальной безопасности, ГО и ЧС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145 330,10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136 491,45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62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147 072,10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138 227,94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«Профилактика преступлений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иных правонарушений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116 741,40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108 841,29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47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19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118 483,40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110 577,77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92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9436528"/>
              </p:ext>
            </p:extLst>
          </p:nvPr>
        </p:nvGraphicFramePr>
        <p:xfrm>
          <a:off x="467544" y="8712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253078"/>
              </p:ext>
            </p:extLst>
          </p:nvPr>
        </p:nvGraphicFramePr>
        <p:xfrm>
          <a:off x="395536" y="3573017"/>
          <a:ext cx="8568953" cy="307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/>
                <a:gridCol w="1255918"/>
                <a:gridCol w="1534629"/>
                <a:gridCol w="1549548"/>
                <a:gridCol w="1599726"/>
              </a:tblGrid>
              <a:tr h="6987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доходы: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440,2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591,5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297,3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УСН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522,0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553,5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775,8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783,9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546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545,2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593,1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621,8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175,4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130,1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169,2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191,2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9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(гос.пошлина,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219,5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217,5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261,0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«Снижение рисков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возникновения и смягчение последствий чрезвычайных ситуаций природного и техногенного характера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 совершенствование систем оповещения и информирования населения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2 094,37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2 094,37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42947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99641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пожарной безопасности на территории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846,65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846,65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24 829,60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24 535,95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24 829,60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24 535,95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4141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236376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«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управлению имуществом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1 860,30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1 782,21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80 317,90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80 214,53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1 597,45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1 525,30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16 209,18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99 984,83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91 649,23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«Комплексное освоение земельных участков в целях жилищного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строительства и развитие застроенных территорий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5 588,68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5 588,68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71736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321098"/>
              </p:ext>
            </p:extLst>
          </p:nvPr>
        </p:nvGraphicFramePr>
        <p:xfrm>
          <a:off x="395535" y="908721"/>
          <a:ext cx="8352928" cy="576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молодых семей»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1 496,14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16 209,18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</a:p>
                  </a:txBody>
                  <a:tcPr marL="9525" marR="9525" marT="9525" marB="0" anchor="ctr"/>
                </a:tc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19 743,52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11 588,17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</a:t>
                      </a: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оставшихся без попечения родителей, лиц из числа детей-сирот и детей, оставшихся без попечения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родителей»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63 173,00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63 172,67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078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63 173,00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63 172,67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593220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984129"/>
              </p:ext>
            </p:extLst>
          </p:nvPr>
        </p:nvGraphicFramePr>
        <p:xfrm>
          <a:off x="395535" y="876314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«Улучшение жилищных условий отдельных категорий многодетных семей»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10 030,00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10 029,18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10 131,30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10 130,49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отдельных категорий граждан, установленных федеральным законодательством»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1 169,24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8191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1 169,24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79200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74271"/>
              </p:ext>
            </p:extLst>
          </p:nvPr>
        </p:nvGraphicFramePr>
        <p:xfrm>
          <a:off x="395535" y="887908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инженерной инфраструктуры и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100 532,00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9 294,40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7 077,54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110 326,40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18 209,54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«Чистая вода»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935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01835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81140"/>
              </p:ext>
            </p:extLst>
          </p:nvPr>
        </p:nvGraphicFramePr>
        <p:xfrm>
          <a:off x="395535" y="908721"/>
          <a:ext cx="8352928" cy="5616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«Системы водоотведения»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89 900,00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4 043,45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94 950,00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4 043,45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условий для обеспечения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качественными коммунальными услугами»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72417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996751"/>
              </p:ext>
            </p:extLst>
          </p:nvPr>
        </p:nvGraphicFramePr>
        <p:xfrm>
          <a:off x="395535" y="908721"/>
          <a:ext cx="8352928" cy="5616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газификации»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2 657,70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2 046,97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2 657,70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2 046,97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586,70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1 218,70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5222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412298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«Предпринимательство»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экономике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1 839,24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1 263,31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3 418,00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3 102,56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потребительского рынка и услуг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1 839,24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1 263,31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418,00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3 102,56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01797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244836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«Управление имуществом и муниципальными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финансами»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16 309,00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16 309,00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1 119 558,20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1 073 375,68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1 135 867,20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1 089 684,68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имущественного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16 309,00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16 309,00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116 804,50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103 311,58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133 113,50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119 620,58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875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926821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2019-2020 годы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04904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«Совершенствование муниципальной службы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«Управление муниципальными финансами"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51 529,00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36 156,83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51 529,00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36 156,83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10338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217970"/>
              </p:ext>
            </p:extLst>
          </p:nvPr>
        </p:nvGraphicFramePr>
        <p:xfrm>
          <a:off x="395535" y="908721"/>
          <a:ext cx="8352928" cy="324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93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03456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814636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институтов гражданского общества,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эффективности местного самоуправления и реализации молодежной политики»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7 275,86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7 241,63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128 665,18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123 727,70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15 750,80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14 805,43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151 699,84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145 774,76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Московской области, создание доступной современной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медиасреды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85 535,00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83 029,45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85 535,00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83 029,45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33197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197728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«Эффективное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местное самоуправление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7 275,86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7 241,63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4 164,14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4 144,58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11 440,00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11 386,21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«Молодежь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38 966,04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36 553,67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38 966,04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36 553,67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05745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965513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271320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284089"/>
              </p:ext>
            </p:extLst>
          </p:nvPr>
        </p:nvGraphicFramePr>
        <p:xfrm>
          <a:off x="395535" y="908721"/>
          <a:ext cx="8352928" cy="553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функционирование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дорожно-транспортного комплекса»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150 431,00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150 346,65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760,95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336 818,23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191,95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487 164,88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«Пассажирский транспорт общего пользования»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96 851,00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96 850,66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1 171,72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98 059,00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98 022,38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82868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039499"/>
              </p:ext>
            </p:extLst>
          </p:nvPr>
        </p:nvGraphicFramePr>
        <p:xfrm>
          <a:off x="395535" y="908721"/>
          <a:ext cx="8352927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«Дороги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53 580,00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53 496,00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351 552,95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335 646,51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405 132,95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389 142,50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32198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262413"/>
              </p:ext>
            </p:extLst>
          </p:nvPr>
        </p:nvGraphicFramePr>
        <p:xfrm>
          <a:off x="395535" y="908721"/>
          <a:ext cx="8352927" cy="5377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«Цифровое муниципальное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образование»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10 451,00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10 248,8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187 771,30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198 222,30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180 273,42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«Снижение административных барьеров,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качества и доступности предоставления государственных и муниципальных услуг в том числе на базе многофункциональных центров предоставления государственных и муниципальных услуг»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6 062,00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5 931,92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166 654,00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151 666,62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172 716,00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157 598,54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604144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91711"/>
              </p:ext>
            </p:extLst>
          </p:nvPr>
        </p:nvGraphicFramePr>
        <p:xfrm>
          <a:off x="395535" y="908721"/>
          <a:ext cx="8352927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информационной и технологической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экосистемы цифровой экономики муниципального образования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4 314,59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21 117,30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18 360,29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25 506,30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22 674,88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761615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664328"/>
              </p:ext>
            </p:extLst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«Архитектура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градостроительство»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16 625,90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15 125,74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20 892,90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19 392,64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«Реализация политики пространственного развития»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4 933,80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416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065713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5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984999"/>
              </p:ext>
            </p:extLst>
          </p:nvPr>
        </p:nvGraphicFramePr>
        <p:xfrm>
          <a:off x="395535" y="908721"/>
          <a:ext cx="8352927" cy="32158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15 959,10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15 125,74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15 959,10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15 125,74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826844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899085"/>
              </p:ext>
            </p:extLst>
          </p:nvPr>
        </p:nvGraphicFramePr>
        <p:xfrm>
          <a:off x="395535" y="908721"/>
          <a:ext cx="8352928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«Формирование современной комфортной городской среды»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60 558,01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60 577,97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86 334,01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85 362,22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562 358,99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497 675,90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710 461,71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644 806,77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«Комфортная городская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60 558,01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60 577,97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84 701,66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84 467,26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75 499,87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74 959,15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220 759,54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219 984,38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546635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303115"/>
              </p:ext>
            </p:extLst>
          </p:nvPr>
        </p:nvGraphicFramePr>
        <p:xfrm>
          <a:off x="395535" y="908721"/>
          <a:ext cx="8352929" cy="5812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1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«Благоустройство территорий»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481 469,85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421 447,00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481 469,85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421 447,00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обеспечения комфортного проживания жителей в многоквартирных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домах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1 632,35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389,27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1 269,76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8 232,32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3 375,41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710132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104947"/>
              </p:ext>
            </p:extLst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/>
                <a:gridCol w="1191132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«Строительство объектов социальной инфраструктуры»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5 145,65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145,65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10 676,87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10 559,48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199 744,16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151 312,14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215 566,69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167 017,28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(реконструкция) объектов образования»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5 145,65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145,65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10 676,87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10 559,48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162 738,66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114 899,39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178 561,19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130 604,52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467602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834234"/>
              </p:ext>
            </p:extLst>
          </p:nvPr>
        </p:nvGraphicFramePr>
        <p:xfrm>
          <a:off x="395535" y="908721"/>
          <a:ext cx="8352928" cy="34353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/>
                <a:gridCol w="1191132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37 005,50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36 412,75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37 005,50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36 412,75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469577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937707"/>
              </p:ext>
            </p:extLst>
          </p:nvPr>
        </p:nvGraphicFramePr>
        <p:xfrm>
          <a:off x="395535" y="908721"/>
          <a:ext cx="8352928" cy="3300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муниципальным программам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120 651,71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118 245,34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3 691 415,71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3 547 294,16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9525" marR="9525" marT="9525" marB="0" anchor="ctr"/>
                </a:tc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4 724 035,02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4 442 541,60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252 378,68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193 133,52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8 788 481,12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8 301 214,62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6096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01607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26.12.2019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71"Об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115,5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г.о. Домодедово МО от  03.11.2020 № 166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462710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503500"/>
              </p:ext>
            </p:extLst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/>
                <a:gridCol w="972108"/>
                <a:gridCol w="1134126"/>
                <a:gridCol w="2117070"/>
                <a:gridCol w="806239"/>
                <a:gridCol w="726752"/>
                <a:gridCol w="726752"/>
                <a:gridCol w="726752"/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26.11.2020 №  187 "Об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28.01.2020 №  18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80945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04041"/>
              </p:ext>
            </p:extLst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03.02.2020 №  23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25.02.2020 №  37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50214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370914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23.03.2019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3 942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95,69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073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060717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2019-2020 годах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231585"/>
              </p:ext>
            </p:extLst>
          </p:nvPr>
        </p:nvGraphicFramePr>
        <p:xfrm>
          <a:off x="539552" y="836712"/>
          <a:ext cx="8136904" cy="2307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14 084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13 951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038987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14549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10.07.2017 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10.07.2017 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2999,50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27390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609819"/>
              </p:ext>
            </p:extLst>
          </p:nvPr>
        </p:nvGraphicFramePr>
        <p:xfrm>
          <a:off x="539552" y="836712"/>
          <a:ext cx="8352930" cy="4942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/>
                <a:gridCol w="963799"/>
                <a:gridCol w="1124433"/>
                <a:gridCol w="2098976"/>
                <a:gridCol w="799349"/>
                <a:gridCol w="720541"/>
                <a:gridCol w="720541"/>
                <a:gridCol w="720541"/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2540,00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2245,95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88,4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МО от 20.12.2019 № 1-4/1010 «О бюджете городского округа Домодедово на 2020 год и плановый период 2021 и 2022 годов».</a:t>
                      </a:r>
                      <a:endParaRPr kumimoji="0"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1722,1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70,69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6 527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5 612,25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213517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50313"/>
              </p:ext>
            </p:extLst>
          </p:nvPr>
        </p:nvGraphicFramePr>
        <p:xfrm>
          <a:off x="539552" y="836712"/>
          <a:ext cx="8352929" cy="5331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/>
                <a:gridCol w="963800"/>
                <a:gridCol w="1124433"/>
                <a:gridCol w="2098976"/>
                <a:gridCol w="799348"/>
                <a:gridCol w="720541"/>
                <a:gridCol w="720541"/>
                <a:gridCol w="720541"/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4600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4301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12498,0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12488,1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14367,5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14366,8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176815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00891"/>
              </p:ext>
            </p:extLst>
          </p:nvPr>
        </p:nvGraphicFramePr>
        <p:xfrm>
          <a:off x="251522" y="678706"/>
          <a:ext cx="8784973" cy="5293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9467"/>
                <a:gridCol w="823591"/>
                <a:gridCol w="823591"/>
                <a:gridCol w="732081"/>
                <a:gridCol w="640571"/>
                <a:gridCol w="732081"/>
                <a:gridCol w="823591"/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</a:tr>
              <a:tr h="20736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Разработка и проведение экспертизы проектно-сметной документации по объекту: "Строительство государственного бюджетного учреждения здравоохранения Московской области "Домодедовская центральная городская больница" </a:t>
                      </a:r>
                      <a:endParaRPr lang="ru-RU" sz="11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поликлиника на 400 посещений в смену, по адресу: Московская область, г.о.  Домодедово, </a:t>
                      </a:r>
                      <a:r>
                        <a:rPr lang="ru-RU" sz="11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Южный», </a:t>
                      </a:r>
                    </a:p>
                    <a:p>
                      <a:pPr marL="0" indent="0" algn="ctr" fontAlgn="b">
                        <a:buFontTx/>
                        <a:buNone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первого корпуса – 2022 год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1 728,51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1 728,51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56232">
                <a:tc>
                  <a:txBody>
                    <a:bodyPr/>
                    <a:lstStyle/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r>
                        <a:rPr kumimoji="0" lang="ru-RU" sz="11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Строительство детского сада на 190 мест </a:t>
                      </a: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endParaRPr kumimoji="0" lang="ru-RU" sz="11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 адресу: Московская область, г. Домодедово, ул. </a:t>
                      </a:r>
                      <a:r>
                        <a:rPr kumimoji="0" lang="ru-RU" sz="1100" b="0" i="0" u="none" strike="noStrike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Дружбы </a:t>
                      </a:r>
                      <a:r>
                        <a:rPr kumimoji="0" lang="ru-RU" sz="1100" b="0" i="0" u="none" strike="noStrike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с.4</a:t>
                      </a:r>
                      <a:endParaRPr kumimoji="0" lang="ru-RU" sz="11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endParaRPr kumimoji="0" lang="ru-RU" sz="11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Объект введен в эксплуатацию в 2020 году</a:t>
                      </a:r>
                      <a:endParaRPr kumimoji="0" lang="ru-RU" sz="11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113 473,19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15 822,53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97 650,66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112 610,94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15 705,14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96 905,81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686184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654963"/>
              </p:ext>
            </p:extLst>
          </p:nvPr>
        </p:nvGraphicFramePr>
        <p:xfrm>
          <a:off x="251520" y="666921"/>
          <a:ext cx="8712969" cy="4965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/>
                <a:gridCol w="816841"/>
                <a:gridCol w="816841"/>
                <a:gridCol w="726081"/>
                <a:gridCol w="635321"/>
                <a:gridCol w="726081"/>
                <a:gridCol w="816841"/>
              </a:tblGrid>
              <a:tr h="28941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44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44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6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6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6416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школы МАОУ «</a:t>
                      </a:r>
                      <a:r>
                        <a:rPr lang="ru-RU" sz="11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Востряковская</a:t>
                      </a: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СОШ №2»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адресу: Московская область, г. Домодедово,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Востряково, ул. Парковая, д. 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2020 году.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Школа рассчитана на 425 мест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79 617,0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50 636,0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79 508,23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50 567,24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416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2020 году выполнены завершающие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работы и в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ведена в эксплуатацию </a:t>
                      </a:r>
                      <a:r>
                        <a:rPr kumimoji="0" lang="ru-RU" sz="12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канализационная насосная станция</a:t>
                      </a:r>
                      <a:r>
                        <a:rPr kumimoji="0" lang="ru-RU" sz="12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адресу </a:t>
                      </a:r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г. Домодедово, </a:t>
                      </a:r>
                      <a:r>
                        <a:rPr kumimoji="0" lang="ru-RU" sz="12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Западный, ул. Текстильщиков,</a:t>
                      </a:r>
                      <a:r>
                        <a:rPr kumimoji="0" lang="ru-RU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что позволило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обеспечить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около</a:t>
                      </a:r>
                      <a:r>
                        <a:rPr kumimoji="0" lang="ru-RU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18 000 жителей 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бесперебойной работой системы водоотведения</a:t>
                      </a:r>
                      <a:endParaRPr kumimoji="0"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3 145,88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3 145,88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036190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832428"/>
              </p:ext>
            </p:extLst>
          </p:nvPr>
        </p:nvGraphicFramePr>
        <p:xfrm>
          <a:off x="251520" y="666922"/>
          <a:ext cx="8640959" cy="5545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0459"/>
                <a:gridCol w="810090"/>
                <a:gridCol w="810090"/>
                <a:gridCol w="720080"/>
                <a:gridCol w="630070"/>
                <a:gridCol w="720080"/>
                <a:gridCol w="810090"/>
              </a:tblGrid>
              <a:tr h="2880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43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43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6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69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40596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Капитальный ремонт МБУ Центр культуры и досуга Импульс </a:t>
                      </a:r>
                      <a:r>
                        <a:rPr kumimoji="0" lang="ru-RU" sz="11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ГДКиС</a:t>
                      </a:r>
                      <a:r>
                        <a:rPr kumimoji="0"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«Мир</a:t>
                      </a:r>
                      <a:r>
                        <a:rPr kumimoji="0"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адресу: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Каширское ш., 100А</a:t>
                      </a:r>
                      <a:endParaRPr kumimoji="0" lang="en-US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 2020 году проведены демонтажные работы, замена кровли, инженерных коммуникаций.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объекта в эксплуатацию – 2022 год.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 Доме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культуры будет 3 концертных зала вместимостью 1200 человек, помещения для занятий творчеством и спортом, различные секции и кружки более чем на 2 000 человек.</a:t>
                      </a:r>
                      <a:endParaRPr kumimoji="0" lang="ru-RU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197 725,23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128 403,62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69 321,61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197 724,53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128 403,61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69 320,92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8146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Благоустройство зоны отдыха "Пляж"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территории МАУК "</a:t>
                      </a:r>
                      <a:r>
                        <a:rPr lang="ru-RU" sz="11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ГПКиО</a:t>
                      </a: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"Елочки"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Каширское ш., 107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 введен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 эксплуатацию в декабре 2020 года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Ежемесячно 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зону отдыха посещают около 75 000 человек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132 776,78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84 446,02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48 330,76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132 693,78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84 393,24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48 300,54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434072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65324"/>
              </p:ext>
            </p:extLst>
          </p:nvPr>
        </p:nvGraphicFramePr>
        <p:xfrm>
          <a:off x="251520" y="666921"/>
          <a:ext cx="8640959" cy="4462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0459"/>
                <a:gridCol w="810090"/>
                <a:gridCol w="810090"/>
                <a:gridCol w="720080"/>
                <a:gridCol w="630070"/>
                <a:gridCol w="720080"/>
                <a:gridCol w="810090"/>
              </a:tblGrid>
              <a:tr h="26849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9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9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2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75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Благоустройство территории </a:t>
                      </a:r>
                      <a:r>
                        <a:rPr lang="ru-RU" sz="12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Ушмарского</a:t>
                      </a:r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леса – </a:t>
                      </a:r>
                    </a:p>
                    <a:p>
                      <a:pPr algn="ctr" fontAlgn="ctr"/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Парк «Городской лес»</a:t>
                      </a:r>
                    </a:p>
                    <a:p>
                      <a:pPr algn="ctr" fontAlgn="ctr"/>
                      <a:endParaRPr lang="ru-RU" sz="11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Западный, ул. Лунная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введен в эксплуатацию 01.01.2021</a:t>
                      </a:r>
                    </a:p>
                    <a:p>
                      <a:pPr algn="ctr" fontAlgn="ctr"/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Ежемесячно парк посещают около 30 000 человек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17 866,67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5 360,0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12 506,67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17 613,10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5 283,93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12 326,17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23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Обустройство и установка детских игровых площадок</a:t>
                      </a:r>
                    </a:p>
                    <a:p>
                      <a:pPr algn="ctr" fontAlgn="ctr"/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 территории </a:t>
                      </a:r>
                      <a:r>
                        <a:rPr lang="ru-RU" sz="12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Ушмарского</a:t>
                      </a:r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леса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Западный, ул. Лунная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введен в эксплуатацию 01.01.2021</a:t>
                      </a:r>
                    </a:p>
                    <a:p>
                      <a:pPr algn="ctr" fontAlgn="ctr"/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Ежемесячно детскую посещают около 15 000 человек</a:t>
                      </a:r>
                      <a:endParaRPr lang="ru-RU" sz="11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16 242,94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16 406,78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16 242,71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441587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70567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finupr@domod.ru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dmdd_finuprv@mosreg.ru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73393965"/>
              </p:ext>
            </p:extLst>
          </p:nvPr>
        </p:nvGraphicFramePr>
        <p:xfrm>
          <a:off x="251520" y="846132"/>
          <a:ext cx="8568953" cy="52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/>
                <a:gridCol w="1255918"/>
                <a:gridCol w="1534629"/>
                <a:gridCol w="1549548"/>
                <a:gridCol w="1599726"/>
              </a:tblGrid>
              <a:tr h="42262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4 813 305,8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4 446 105,7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4 809 433,6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1 440 196,0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1 218 666,7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1 297 304,4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1 440 196,0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1 218 666,7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1 297 304,4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110 564,8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102 497,9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100 618,8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110 564,8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102 497,9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100 618,8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546 590,3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553 465,5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415 740,7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442 136,0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90 273,8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67 062,3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104,8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40 560,3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44 267,2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110,7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1 775 791,6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1 713 433,8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1 783 897,2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157 605,9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196 292,4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1 618 185,7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1 538 433,8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1 587 604,9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1 391 632,8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1 341 407,3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1 352 275,6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226 552,9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197 026,5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235 329,2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119,4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71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3248524"/>
              </p:ext>
            </p:extLst>
          </p:nvPr>
        </p:nvGraphicFramePr>
        <p:xfrm>
          <a:off x="251520" y="846132"/>
          <a:ext cx="8640960" cy="5319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225"/>
                <a:gridCol w="1266472"/>
                <a:gridCol w="1547525"/>
                <a:gridCol w="1562569"/>
                <a:gridCol w="1613169"/>
              </a:tblGrid>
              <a:tr h="6282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32 146,7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31 335,9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35 126,9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 </a:t>
                      </a:r>
                    </a:p>
                  </a:txBody>
                  <a:tcPr marL="0" marR="0" marT="0" marB="0" anchor="ctr"/>
                </a:tc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545 248,3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502 810,0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621 830,6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123,7 </a:t>
                      </a:r>
                    </a:p>
                  </a:txBody>
                  <a:tcPr marL="0" marR="0" marT="0" marB="0" anchor="ctr"/>
                </a:tc>
              </a:tr>
              <a:tr h="6980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Российской Федерации, субъектам Российской Федерации или муниципальным образованиям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4 438,9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83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496 663,7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464 900,0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580 683,1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124,9 </a:t>
                      </a:r>
                    </a:p>
                  </a:txBody>
                  <a:tcPr marL="0" marR="0" marT="0" marB="0" anchor="ctr"/>
                </a:tc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116,9 </a:t>
                      </a:r>
                    </a:p>
                  </a:txBody>
                  <a:tcPr marL="0" marR="0" marT="0" marB="0" anchor="ctr"/>
                </a:tc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 </a:t>
                      </a:r>
                    </a:p>
                  </a:txBody>
                  <a:tcPr marL="0" marR="0" marT="0" marB="0" anchor="ctr"/>
                </a:tc>
              </a:tr>
              <a:tr h="83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42 845,5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36 900,0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40 249,4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109,1 </a:t>
                      </a:r>
                    </a:p>
                  </a:txBody>
                  <a:tcPr marL="0" marR="0" marT="0" marB="0" anchor="ctr"/>
                </a:tc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5 429,0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3 941,5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33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9469826"/>
              </p:ext>
            </p:extLst>
          </p:nvPr>
        </p:nvGraphicFramePr>
        <p:xfrm>
          <a:off x="251520" y="846132"/>
          <a:ext cx="8712969" cy="539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319"/>
                <a:gridCol w="1277026"/>
                <a:gridCol w="1560421"/>
                <a:gridCol w="1575591"/>
                <a:gridCol w="1626612"/>
              </a:tblGrid>
              <a:tr h="6332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126 639,5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28 368,7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&gt;200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(работ)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&gt;200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126 537,9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28 340,1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&gt;200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175 308,6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169 181,2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191 151,2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 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2 076,5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175,6 </a:t>
                      </a:r>
                    </a:p>
                  </a:txBody>
                  <a:tcPr marL="0" marR="0" marT="0" marB="0" anchor="ctr"/>
                </a:tc>
              </a:tr>
              <a:tr h="844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34 679,6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32 120,2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 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28 346,8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54 800,0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73 580,3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134,3 </a:t>
                      </a:r>
                    </a:p>
                  </a:txBody>
                  <a:tcPr marL="0" marR="0" marT="0" marB="0" anchor="ctr"/>
                </a:tc>
              </a:tr>
              <a:tr h="703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107 953,9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74 139,3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 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2 251,9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10 062,2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11 102,4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 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29 795,0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130 574,1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142 876,1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 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25 595,0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50 500,0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50 815,6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39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3554164"/>
              </p:ext>
            </p:extLst>
          </p:nvPr>
        </p:nvGraphicFramePr>
        <p:xfrm>
          <a:off x="251520" y="846132"/>
          <a:ext cx="8568953" cy="5260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/>
                <a:gridCol w="1255918"/>
                <a:gridCol w="1534629"/>
                <a:gridCol w="1549548"/>
                <a:gridCol w="1599726"/>
              </a:tblGrid>
              <a:tr h="42262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4 230 769,6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3 802 083,0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3 788 768,0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4 222 250,2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3 816 119,8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3 800 884,6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93 952,4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93 952,4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1 041 607,3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589 414,7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587 837,2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2 829 291,0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3 091 336,0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3 078 715,0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351 352,0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41 416,7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40 380,0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 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11 294,4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1 533,5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3 453,7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&gt;200</a:t>
                      </a:r>
                    </a:p>
                  </a:txBody>
                  <a:tcPr marL="0" marR="0" marT="0" marB="0" anchor="ctr"/>
                </a:tc>
              </a:tr>
              <a:tr h="322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ПЕРЕЧИСЛЕНИЯ ДЛЯ ОСУЩЕСТВЛЕНИЯ ВОЗВРАТА (ЗАЧЕТА) ИЗЛИШНЕ УПЛАЧЕННЫХ ИЛИ ИЗЛИШНЕ ВЗЫСКАННЫХ СУММ НАЛОГОВ, СБОРОВ И ИНЫХ ПЛАТЕЖЕЙ, А ТАКЖЕ СУММ ПРОЦЕНТОВ ЗА НЕСВОЕВРЕМЕННОЕ ОСУЩЕСТВЛЕНИЕ ТАКОГО ВОЗВРАТА И ПРОЦЕНТОВ, НАЧИСЛЕННЫХ НА ИЗЛИШНЕ ВЗЫСКАННЫЕ СУММЫ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322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</a:t>
                      </a:r>
                    </a:p>
                  </a:txBody>
                  <a:tcPr marL="0" marR="0" marT="0" marB="0" anchor="ctr"/>
                </a:tc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-2 805,7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-16 160,0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-16 160,0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</a:t>
                      </a:r>
                    </a:p>
                  </a:txBody>
                  <a:tcPr marL="0" marR="0" marT="0" marB="0" anchor="ctr"/>
                </a:tc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9 044 075,4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8 248 188,8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8 598 201,6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 на 2020 год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497380"/>
              </p:ext>
            </p:extLst>
          </p:nvPr>
        </p:nvGraphicFramePr>
        <p:xfrm>
          <a:off x="153852" y="476672"/>
          <a:ext cx="8856984" cy="6338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/>
                <a:gridCol w="1829955"/>
                <a:gridCol w="376538"/>
                <a:gridCol w="5479320"/>
              </a:tblGrid>
              <a:tr h="2943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651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410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22.02.2008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№1-4/77;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14.07.2009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№1-4/200;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31.03.2010 №1-4/271;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29.09.2010 №1-4/320;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16.08.2011 №1-4/387;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11.11.2012 №1-4/404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10.10.2013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№1-4/540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25.07.2014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№1-4/601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12.11.2014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17.12.2014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№1-4/629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02.03.2015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№1-4/646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22.06.2015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№1-4/661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21.08.2015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№1-4/675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22.10.2015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№1-4/686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09.12.2015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№1-4/697,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12.12.2016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1-4/751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17.11.2017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№1-4/842,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№1-4/854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21.02.2019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№1-4/948,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13.09.2019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№1-4/991,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14.11.2019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№1-4/999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18364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занятых жилищным фондом</a:t>
                      </a: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объектами инженерной инфраструктуры</a:t>
                      </a: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2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 29 июля 2017 года N 217-ФЗ «О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4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приобретенные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(предоставленные) для индивидуального и кооперативного гаражного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66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ограниченные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обороте в соответствии с законодательством Российской Федерации, предоставленные для обеспечения обороны, безопасности и таможенных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8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latin typeface="Georgia" panose="02040502050405020303" pitchFamily="18" charset="0"/>
              </a:rPr>
              <a:t>налога»      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тыс.руб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r>
              <a:rPr lang="ru-RU" altLang="ru-RU" sz="1400" dirty="0" smtClean="0">
                <a:latin typeface="Georgia" panose="02040502050405020303" pitchFamily="18" charset="0"/>
              </a:rPr>
              <a:t> 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296511"/>
              </p:ext>
            </p:extLst>
          </p:nvPr>
        </p:nvGraphicFramePr>
        <p:xfrm>
          <a:off x="467544" y="1041480"/>
          <a:ext cx="8064897" cy="5555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8087"/>
                <a:gridCol w="1273405"/>
                <a:gridCol w="1273405"/>
              </a:tblGrid>
              <a:tr h="257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 ожидаемые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85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9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5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76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5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7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/>
                </a:tc>
              </a:tr>
              <a:tr h="378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/>
                </a:tc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366801"/>
              </p:ext>
            </p:extLst>
          </p:nvPr>
        </p:nvGraphicFramePr>
        <p:xfrm>
          <a:off x="179512" y="836713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859432"/>
              </p:ext>
            </p:extLst>
          </p:nvPr>
        </p:nvGraphicFramePr>
        <p:xfrm>
          <a:off x="467544" y="836711"/>
          <a:ext cx="8208910" cy="5629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42677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</a:tr>
              <a:tr h="28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9 365 046,8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9 165 654,7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8 797 287,9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8 139 480,4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88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1 027 213,4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1 477 566,2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1 373 958,9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1 299 052,1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20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65 181,9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83 640,6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77 962,1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75 947,1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76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994 566,8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616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928,1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565 237,8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543 739,6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0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1 162 967,4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853 567,37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892 861,8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722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186,4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38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39 768,6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105 374,0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50 488,7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47 606,3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551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4 745 821,4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4 575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652,4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4 564 006,7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4 232 370,8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25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662 849,9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793 545,34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674 377,1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653 078,1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08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278 665,6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271 947,71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242 470,8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234 680,0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8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306 495,3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213 998,0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227 851,6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220 070,7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13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73 560,8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67 435,0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76 543,4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74 592,5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722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7 955,7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106 000,0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51 529,0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36 156,8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419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63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37541"/>
              </p:ext>
            </p:extLst>
          </p:nvPr>
        </p:nvGraphicFramePr>
        <p:xfrm>
          <a:off x="467544" y="836710"/>
          <a:ext cx="8352928" cy="54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411"/>
                <a:gridCol w="1685240"/>
                <a:gridCol w="1685240"/>
                <a:gridCol w="1758512"/>
                <a:gridCol w="952525"/>
              </a:tblGrid>
              <a:tr h="651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7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1 027 213,4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1 373 958,9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1 299 052,1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94,5 </a:t>
                      </a:r>
                    </a:p>
                  </a:txBody>
                  <a:tcPr marL="0" marR="0" marT="0" marB="0" anchor="ctr"/>
                </a:tc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4 065,3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4 232,9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3 948,8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93,3</a:t>
                      </a:r>
                    </a:p>
                  </a:txBody>
                  <a:tcPr marL="0" marR="0" marT="0" marB="0" anchor="ctr"/>
                </a:tc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10 067,5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11 119,6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10 939,6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98,4</a:t>
                      </a:r>
                    </a:p>
                  </a:txBody>
                  <a:tcPr marL="0" marR="0" marT="0" marB="0" anchor="ctr"/>
                </a:tc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органов исполнительной власти субъектов Российской Федерации, местных администраций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387 879,1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421 811,9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409 791,3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97,2</a:t>
                      </a:r>
                    </a:p>
                  </a:txBody>
                  <a:tcPr marL="0" marR="0" marT="0" marB="0" anchor="ctr"/>
                </a:tc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36 791,6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41 071,9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40 114,3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97,7</a:t>
                      </a:r>
                    </a:p>
                  </a:txBody>
                  <a:tcPr marL="0" marR="0" marT="0" marB="0" anchor="ctr"/>
                </a:tc>
              </a:tr>
              <a:tr h="384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  <a:tr h="303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2 016,50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  <a:tr h="466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588 409,9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893 706,1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834 258,1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93,3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разделам, подразделам 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6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27622"/>
              </p:ext>
            </p:extLst>
          </p:nvPr>
        </p:nvGraphicFramePr>
        <p:xfrm>
          <a:off x="467544" y="836710"/>
          <a:ext cx="8424936" cy="525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/>
                <a:gridCol w="1699768"/>
                <a:gridCol w="1699768"/>
                <a:gridCol w="1773672"/>
                <a:gridCol w="960736"/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65 181,9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77 962,1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75 947,1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97,4 </a:t>
                      </a:r>
                    </a:p>
                  </a:txBody>
                  <a:tcPr marL="0" marR="0" marT="0" marB="0" anchor="ctr"/>
                </a:tc>
              </a:tr>
              <a:tr h="684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 чрезвычайных ситуаций природного и техногенного характера, гражданская оборона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26 796,3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27 236,7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26 803,5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98,4</a:t>
                      </a:r>
                    </a:p>
                  </a:txBody>
                  <a:tcPr marL="0" marR="0" marT="0" marB="0" anchor="ctr"/>
                </a:tc>
              </a:tr>
              <a:tr h="812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38 385,6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50 725,4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49 143,6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96,9</a:t>
                      </a:r>
                    </a:p>
                  </a:txBody>
                  <a:tcPr marL="0" marR="0" marT="0" marB="0" anchor="ctr"/>
                </a:tc>
              </a:tr>
              <a:tr h="464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994 566,8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565 237,8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543 739,6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96,2 </a:t>
                      </a:r>
                    </a:p>
                  </a:txBody>
                  <a:tcPr marL="0" marR="0" marT="0" marB="0" anchor="ctr"/>
                </a:tc>
              </a:tr>
              <a:tr h="48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3 153,4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4 951,0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2 632,0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102 264,5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100 977,0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100 826,1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99,9</a:t>
                      </a:r>
                    </a:p>
                  </a:txBody>
                  <a:tcPr marL="0" marR="0" marT="0" marB="0" anchor="ctr"/>
                </a:tc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829 648,3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419 017,7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402 801,3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96,1</a:t>
                      </a:r>
                    </a:p>
                  </a:txBody>
                  <a:tcPr marL="0" marR="0" marT="0" marB="0" anchor="ctr"/>
                </a:tc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14 530,5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16 193,0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14 532,1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89,7</a:t>
                      </a:r>
                    </a:p>
                  </a:txBody>
                  <a:tcPr marL="0" marR="0" marT="0" marB="0" anchor="ctr"/>
                </a:tc>
              </a:tr>
              <a:tr h="52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 в области национальной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44 970,1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24 099,1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22 948,1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95,2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3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108438"/>
              </p:ext>
            </p:extLst>
          </p:nvPr>
        </p:nvGraphicFramePr>
        <p:xfrm>
          <a:off x="467544" y="836710"/>
          <a:ext cx="8424936" cy="5901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/>
                <a:gridCol w="1699768"/>
                <a:gridCol w="1699768"/>
                <a:gridCol w="1773672"/>
                <a:gridCol w="960736"/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1 162 967,4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892 861,8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722 186,4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80,9 </a:t>
                      </a: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236 192,4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34 914,8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23 244,2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66,6</a:t>
                      </a: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42 906,3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107 607,7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16 090,4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15,0</a:t>
                      </a: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883 868,7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750 339,3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682 851,8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91,0</a:t>
                      </a: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39 768,6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50 488,7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47 606,3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94,3 </a:t>
                      </a:r>
                    </a:p>
                  </a:txBody>
                  <a:tcPr marL="0" marR="0" marT="0" marB="0" anchor="ctr"/>
                </a:tc>
              </a:tr>
              <a:tr h="468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39 768,6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50 488,7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47 606,3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94,3</a:t>
                      </a:r>
                    </a:p>
                  </a:txBody>
                  <a:tcPr marL="0" marR="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4 745 821,4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4 564 006,7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4 232 370,8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92,7 </a:t>
                      </a:r>
                    </a:p>
                  </a:txBody>
                  <a:tcPr marL="0" marR="0" marT="0" marB="0" anchor="ctr"/>
                </a:tc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1 423 967,7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1 534 053,6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1 502 236,4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97,9</a:t>
                      </a:r>
                    </a:p>
                  </a:txBody>
                  <a:tcPr marL="0" marR="0" marT="0" marB="0" anchor="ctr"/>
                </a:tc>
              </a:tr>
              <a:tr h="360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2 821 761,0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2 563 034,8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2 279 228,1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88,9</a:t>
                      </a:r>
                    </a:p>
                  </a:txBody>
                  <a:tcPr marL="0" marR="0" marT="0" marB="0" anchor="ctr"/>
                </a:tc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 Cyr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370 167,4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340 827,2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331 371,0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97,2</a:t>
                      </a:r>
                    </a:p>
                  </a:txBody>
                  <a:tcPr marL="0" marR="0" marT="0" marB="0" anchor="ctr"/>
                </a:tc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14 712,5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37 953,1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36 201,7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34 570,3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95,5</a:t>
                      </a:r>
                    </a:p>
                  </a:txBody>
                  <a:tcPr marL="0" marR="0" marT="0" marB="0" anchor="ctr"/>
                </a:tc>
              </a:tr>
              <a:tr h="52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77 259,7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89 889,4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84 965,0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94,5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88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993265"/>
              </p:ext>
            </p:extLst>
          </p:nvPr>
        </p:nvGraphicFramePr>
        <p:xfrm>
          <a:off x="467544" y="836710"/>
          <a:ext cx="8424936" cy="5352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/>
                <a:gridCol w="1699768"/>
                <a:gridCol w="1699768"/>
                <a:gridCol w="1773672"/>
                <a:gridCol w="960736"/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662 849,9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674 377,1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653 078,1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96,8 </a:t>
                      </a: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636 668,8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647 020,2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626 658,7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96,9</a:t>
                      </a: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 в области культуры, кинематографии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26 181,1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27 356,9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26 419,4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96,6</a:t>
                      </a: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278 665,6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242 470,8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234 680,0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96,8 </a:t>
                      </a: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14 045,7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14 500,0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14 142,4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97,5</a:t>
                      </a:r>
                    </a:p>
                  </a:txBody>
                  <a:tcPr marL="0" marR="0" marT="0" marB="0" anchor="ctr"/>
                </a:tc>
              </a:tr>
              <a:tr h="468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124 826,7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113 911,4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110 809,3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97,3</a:t>
                      </a:r>
                    </a:p>
                  </a:txBody>
                  <a:tcPr marL="0" marR="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139 793,2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114 059,4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109 728,3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96,2</a:t>
                      </a:r>
                    </a:p>
                  </a:txBody>
                  <a:tcPr marL="0" marR="0" marT="0" marB="0" anchor="ctr"/>
                </a:tc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306 495,3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227 851,6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220 070,7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96,6 </a:t>
                      </a:r>
                    </a:p>
                  </a:txBody>
                  <a:tcPr marL="0" marR="0" marT="0" marB="0" anchor="ctr"/>
                </a:tc>
              </a:tr>
              <a:tr h="360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306 495,3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227 851,6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220 070,7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96,6</a:t>
                      </a:r>
                    </a:p>
                  </a:txBody>
                  <a:tcPr marL="0" marR="0" marT="0" marB="0" anchor="ctr"/>
                </a:tc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73 560,8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76 543,4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74 592,5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97,5 </a:t>
                      </a:r>
                    </a:p>
                  </a:txBody>
                  <a:tcPr marL="0" marR="0" marT="0" marB="0" anchor="ctr"/>
                </a:tc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14 688,8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18 520,6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17 769,5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95,9</a:t>
                      </a:r>
                    </a:p>
                  </a:txBody>
                  <a:tcPr marL="0" marR="0" marT="0" marB="0" anchor="ctr"/>
                </a:tc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58 872,0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58 022,8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56 823,0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97,9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39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2020-2022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967893"/>
              </p:ext>
            </p:extLst>
          </p:nvPr>
        </p:nvGraphicFramePr>
        <p:xfrm>
          <a:off x="467544" y="836710"/>
          <a:ext cx="8352928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411"/>
                <a:gridCol w="1685240"/>
                <a:gridCol w="1685240"/>
                <a:gridCol w="1758512"/>
                <a:gridCol w="952525"/>
              </a:tblGrid>
              <a:tr h="11793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Обслуживание государственного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7 955,7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51 529,0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36 156,8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70,2 </a:t>
                      </a:r>
                    </a:p>
                  </a:txBody>
                  <a:tcPr marL="0" marR="0" marT="0" marB="0" anchor="ctr"/>
                </a:tc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7 955,7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51 529,0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36 156,8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70,2</a:t>
                      </a:r>
                    </a:p>
                  </a:txBody>
                  <a:tcPr marL="0" marR="0" marT="0" marB="0" anchor="ctr"/>
                </a:tc>
              </a:tr>
              <a:tr h="982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Прочие межбюджетные трансферты общего характера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ИТОГО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9 365 046,8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8 797 287,9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8 139 480,4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92,5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3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Структура расходов 2020 года </a:t>
            </a:r>
            <a:r>
              <a:rPr lang="ru-RU" sz="1400" dirty="0">
                <a:latin typeface="Georgia" panose="02040502050405020303" pitchFamily="18" charset="0"/>
              </a:rPr>
              <a:t>(млн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96062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222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244824"/>
              </p:ext>
            </p:extLst>
          </p:nvPr>
        </p:nvGraphicFramePr>
        <p:xfrm>
          <a:off x="323528" y="980728"/>
          <a:ext cx="815759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864096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Сведения о фактических расходах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по муниципальным программам в </a:t>
            </a:r>
            <a:r>
              <a:rPr lang="ru-RU" sz="1200" dirty="0" smtClean="0">
                <a:latin typeface="Georgia" panose="02040502050405020303" pitchFamily="18" charset="0"/>
              </a:rPr>
              <a:t>2020</a:t>
            </a:r>
            <a:r>
              <a:rPr lang="ru-RU" sz="1400" dirty="0" smtClean="0">
                <a:latin typeface="Georgia" panose="02040502050405020303" pitchFamily="18" charset="0"/>
              </a:rPr>
              <a:t> году (тыс. руб.),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(% исполнения плановых целевых показателей)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61444"/>
              </p:ext>
            </p:extLst>
          </p:nvPr>
        </p:nvGraphicFramePr>
        <p:xfrm>
          <a:off x="827583" y="1052736"/>
          <a:ext cx="7797359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1723"/>
                <a:gridCol w="1155681"/>
                <a:gridCol w="1155681"/>
                <a:gridCol w="1155682"/>
                <a:gridCol w="988592"/>
              </a:tblGrid>
              <a:tr h="115818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76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626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«Здравоохранение» -7 635,2 тыс. руб.  (85,2%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398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4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предприятий, прошедших диспансеризацию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559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55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населения, прикрепленного к медицинским организациям на территории городского округа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624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018569"/>
              </p:ext>
            </p:extLst>
          </p:nvPr>
        </p:nvGraphicFramePr>
        <p:xfrm>
          <a:off x="395535" y="908720"/>
          <a:ext cx="8568953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/>
                <a:gridCol w="1265693"/>
                <a:gridCol w="1270799"/>
                <a:gridCol w="1270800"/>
                <a:gridCol w="1087066"/>
              </a:tblGrid>
              <a:tr h="170406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97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7131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«Здравоохранение» -7 635,2 тыс. руб.  (85,2%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623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1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3215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87494"/>
              </p:ext>
            </p:extLst>
          </p:nvPr>
        </p:nvGraphicFramePr>
        <p:xfrm>
          <a:off x="395535" y="908720"/>
          <a:ext cx="8352928" cy="485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14598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38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751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"Культура"- 651 656,3 тыс. руб. (96,8%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5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96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общего количество посещений музеев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вызванный распространением новой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инфекцией,  музей для посещения был закрыт.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5981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Перевод в электронный вид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6897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06016"/>
              </p:ext>
            </p:extLst>
          </p:nvPr>
        </p:nvGraphicFramePr>
        <p:xfrm>
          <a:off x="467544" y="897273"/>
          <a:ext cx="8352929" cy="5221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3855"/>
                <a:gridCol w="973157"/>
                <a:gridCol w="973157"/>
                <a:gridCol w="1216446"/>
                <a:gridCol w="1946314"/>
              </a:tblGrid>
              <a:tr h="111341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18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863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"Культура"- 651 656,3 тыс. руб. (96,8%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57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3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роста числа пользователей библиотек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вызванный распространением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инфекцией,  библиотеки для посещения были закрыты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773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количества библиотек, внедривших стандарты деятельности библиотеки нового формата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вызванный распространением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инфекцией,  библиотеки были закрыты.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548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библиотек, соответствующих требованиям к условиям деятельности библиотек Московской области (стандарту)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период режима повышенной готовности, вызванный распространением новой </a:t>
                      </a:r>
                      <a:r>
                        <a:rPr kumimoji="0" lang="ru-RU" sz="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коронавирусной</a:t>
                      </a:r>
                      <a:r>
                        <a:rPr kumimoji="0" lang="ru-RU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инфекцией,  библиотеки были закрыты.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758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вызванный распространением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инфекцией,  библиотеки для посещения были закрыты.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290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703490"/>
              </p:ext>
            </p:extLst>
          </p:nvPr>
        </p:nvGraphicFramePr>
        <p:xfrm>
          <a:off x="395535" y="908721"/>
          <a:ext cx="8352928" cy="51986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982656"/>
                <a:gridCol w="967229"/>
                <a:gridCol w="967229"/>
                <a:gridCol w="1853856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"Культура"- 651 656,3 тыс. руб. (96,8%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3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на 15% числа посещений организаций культуры к уровню 2017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49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числа посещений платных культурно-массовых мероприятий клубов и домов культуры к уровню 2017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вызванный распространением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 посещение культурно-массовых мероприятий в клубах и домах культуры было запрещено.</a:t>
                      </a:r>
                      <a:endParaRPr lang="ru-RU" sz="8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участников клубных формирований к уровню 2017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период режима повышенной готовности, вызванный распространением новой </a:t>
                      </a:r>
                      <a:r>
                        <a:rPr kumimoji="0"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коронавирусной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инфекцией посещение культурно-массовых  мероприятий было запрещено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0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7550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789536"/>
              </p:ext>
            </p:extLst>
          </p:nvPr>
        </p:nvGraphicFramePr>
        <p:xfrm>
          <a:off x="395535" y="908720"/>
          <a:ext cx="8352928" cy="4892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105916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13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768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"Культура"- 651 656,3 тыс. руб. (96,8%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2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15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8510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733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4142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801869"/>
              </p:ext>
            </p:extLst>
          </p:nvPr>
        </p:nvGraphicFramePr>
        <p:xfrm>
          <a:off x="395535" y="936000"/>
          <a:ext cx="8568953" cy="5013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/>
                <a:gridCol w="1265693"/>
                <a:gridCol w="1270799"/>
                <a:gridCol w="1270800"/>
                <a:gridCol w="1087066"/>
              </a:tblGrid>
              <a:tr h="121055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260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69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"Культура"- 651 656,3 тыс. руб. (96,8%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2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7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53061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IX «Развитие парков культуры и отдыха»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884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посетителей парков культуры и отдыха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653,55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393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363695"/>
              </p:ext>
            </p:extLst>
          </p:nvPr>
        </p:nvGraphicFramePr>
        <p:xfrm>
          <a:off x="611560" y="1268760"/>
          <a:ext cx="7054298" cy="420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7632848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2690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53622"/>
              </p:ext>
            </p:extLst>
          </p:nvPr>
        </p:nvGraphicFramePr>
        <p:xfrm>
          <a:off x="467544" y="873299"/>
          <a:ext cx="8280920" cy="53640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7030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474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97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 «Образование» - 4 255 789,3 тыс. руб.  (97 %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588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88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499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936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558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Доступность дошкольного образования для детей в возрасте от полутора до трех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3548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511570"/>
              </p:ext>
            </p:extLst>
          </p:nvPr>
        </p:nvGraphicFramePr>
        <p:xfrm>
          <a:off x="323528" y="836711"/>
          <a:ext cx="8424936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/>
                <a:gridCol w="1244420"/>
                <a:gridCol w="1249441"/>
                <a:gridCol w="1249442"/>
                <a:gridCol w="1068796"/>
              </a:tblGrid>
              <a:tr h="18343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148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450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11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0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не выполнен в связи с тем, что  не были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открыты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группы по оказанию платных услуг (в результате неблагоприятной эпидемиологической ситуации). </a:t>
                      </a:r>
                    </a:p>
                  </a:txBody>
                  <a:tcPr marL="9525" marR="9525" marT="9525" marB="0"/>
                </a:tc>
              </a:tr>
              <a:tr h="726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5201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955339"/>
              </p:ext>
            </p:extLst>
          </p:nvPr>
        </p:nvGraphicFramePr>
        <p:xfrm>
          <a:off x="467544" y="1484784"/>
          <a:ext cx="8352928" cy="4790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12571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24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5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68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21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2858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Создано не менее 90 тысяч дополнительных мест, в том числе с обеспечением  необходимых условий пребывания детей с ОВЗ и детей-инвалидов, в организациях, осуществляющих образовательную деятельность по образовательным программам дошкольного образования, для детей в возрасте до трёх лет за счёт средств федерального бюджета, бюджетов субъектов Российской Федерации и местных бюджетов с учётом приоритетности региональных программ субъектов Российской Федерации, в том числе входящих в состав Дальневосточного и Северо-Кавказского федеральных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4096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944057"/>
              </p:ext>
            </p:extLst>
          </p:nvPr>
        </p:nvGraphicFramePr>
        <p:xfrm>
          <a:off x="395535" y="908720"/>
          <a:ext cx="8208912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184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094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6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0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003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городах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35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085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943542"/>
              </p:ext>
            </p:extLst>
          </p:nvPr>
        </p:nvGraphicFramePr>
        <p:xfrm>
          <a:off x="395535" y="908722"/>
          <a:ext cx="8136904" cy="5400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/>
                <a:gridCol w="1201876"/>
                <a:gridCol w="1206725"/>
                <a:gridCol w="1206726"/>
                <a:gridCol w="1032256"/>
              </a:tblGrid>
              <a:tr h="10532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69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1491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40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2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спортом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494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565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учреждений,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обеспеченных горячим питанием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1783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301512"/>
              </p:ext>
            </p:extLst>
          </p:nvPr>
        </p:nvGraphicFramePr>
        <p:xfrm>
          <a:off x="395535" y="908721"/>
          <a:ext cx="8136904" cy="5040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/>
                <a:gridCol w="1201876"/>
                <a:gridCol w="1206725"/>
                <a:gridCol w="1206726"/>
                <a:gridCol w="1032256"/>
              </a:tblGrid>
              <a:tr h="117391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13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24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47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предметам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515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во вторую смену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281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7229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270605"/>
              </p:ext>
            </p:extLst>
          </p:nvPr>
        </p:nvGraphicFramePr>
        <p:xfrm>
          <a:off x="395535" y="908721"/>
          <a:ext cx="8208912" cy="5444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0879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29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416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79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«Общее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93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 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524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310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283047"/>
              </p:ext>
            </p:extLst>
          </p:nvPr>
        </p:nvGraphicFramePr>
        <p:xfrm>
          <a:off x="395536" y="1052735"/>
          <a:ext cx="8352928" cy="5095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53465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729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994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98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6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34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Количество организаций культуры, получивших современное оборудование (детские школы искусств по видам искусств)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610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 сферы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3242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детей, охваченных деятельностью детских технопарков «Кванториум» (мобильных технопарков «Кванториум»)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челолвек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7273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400986"/>
              </p:ext>
            </p:extLst>
          </p:nvPr>
        </p:nvGraphicFramePr>
        <p:xfrm>
          <a:off x="395535" y="908718"/>
          <a:ext cx="8136904" cy="5184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/>
                <a:gridCol w="1201876"/>
                <a:gridCol w="1206725"/>
                <a:gridCol w="1206726"/>
                <a:gridCol w="1032256"/>
              </a:tblGrid>
              <a:tr h="133571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12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2620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77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32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097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668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0593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602325"/>
              </p:ext>
            </p:extLst>
          </p:nvPr>
        </p:nvGraphicFramePr>
        <p:xfrm>
          <a:off x="395535" y="908720"/>
          <a:ext cx="8280920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2827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14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30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925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«Профессиональное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4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педагогических работников, прошедших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добровольную независимую оценку квалификации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02074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«Обеспечивающая подпрограмма»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</a:tr>
              <a:tr h="1004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учителей и директоров школ, повысивших уровень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7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039815"/>
              </p:ext>
            </p:extLst>
          </p:nvPr>
        </p:nvGraphicFramePr>
        <p:xfrm>
          <a:off x="611560" y="1556792"/>
          <a:ext cx="77048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534726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755724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913660"/>
              </p:ext>
            </p:extLst>
          </p:nvPr>
        </p:nvGraphicFramePr>
        <p:xfrm>
          <a:off x="395535" y="908719"/>
          <a:ext cx="8352928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12317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35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52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(95,3%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66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"Социальная поддержка граждан"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бедности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получивших   субсидию на оплату жилого помещения и коммунальных услуг, от общего числа обратившихся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получившие поощрение и поздравление в связи с праздниками, пямятными датами,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5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7390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978390"/>
              </p:ext>
            </p:extLst>
          </p:nvPr>
        </p:nvGraphicFramePr>
        <p:xfrm>
          <a:off x="395536" y="1124744"/>
          <a:ext cx="8136904" cy="53285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/>
                <a:gridCol w="1201876"/>
                <a:gridCol w="1206725"/>
                <a:gridCol w="1206726"/>
                <a:gridCol w="1032256"/>
              </a:tblGrid>
              <a:tr h="12703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71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04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(95,3%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376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"Социальная поддержка граждан"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8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83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Активное долголетие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83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9671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408511"/>
              </p:ext>
            </p:extLst>
          </p:nvPr>
        </p:nvGraphicFramePr>
        <p:xfrm>
          <a:off x="395535" y="671746"/>
          <a:ext cx="8208912" cy="5637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5056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299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1102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(95,3%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96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"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5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Доступная среда - Доступность для инвалидов и других маломобильных групп населения муниципальных приоритетных объектов.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5855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Приобретение оборудования, строительство пандусов для обеспечения беспрепятственного доступа маломобильных групп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9287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688589"/>
              </p:ext>
            </p:extLst>
          </p:nvPr>
        </p:nvGraphicFramePr>
        <p:xfrm>
          <a:off x="395535" y="671746"/>
          <a:ext cx="8496944" cy="5709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3716"/>
                <a:gridCol w="1255056"/>
                <a:gridCol w="1260120"/>
                <a:gridCol w="1260121"/>
                <a:gridCol w="1077931"/>
              </a:tblGrid>
              <a:tr h="11030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569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(95,3%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48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"Развитие системы отдыха и оздоровления детей"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3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охваченных отдыхом и оздоровлением, в общей численности детей в возрасте от7 до 15 лет,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53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0766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VIII "Развитие трудовых ресурсов и охраны труда"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</a:tr>
              <a:tr h="9822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3137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826211"/>
              </p:ext>
            </p:extLst>
          </p:nvPr>
        </p:nvGraphicFramePr>
        <p:xfrm>
          <a:off x="395535" y="908720"/>
          <a:ext cx="8136904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/>
                <a:gridCol w="1114278"/>
                <a:gridCol w="87598"/>
                <a:gridCol w="1206725"/>
                <a:gridCol w="1206726"/>
                <a:gridCol w="1032256"/>
              </a:tblGrid>
              <a:tr h="972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2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116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(95,3%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684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6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7955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803118"/>
              </p:ext>
            </p:extLst>
          </p:nvPr>
        </p:nvGraphicFramePr>
        <p:xfrm>
          <a:off x="395536" y="980728"/>
          <a:ext cx="8286783" cy="5544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5585"/>
                <a:gridCol w="1217811"/>
                <a:gridCol w="44450"/>
                <a:gridCol w="1220269"/>
                <a:gridCol w="1222726"/>
                <a:gridCol w="1045942"/>
              </a:tblGrid>
              <a:tr h="10547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12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72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(95,3%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08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55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16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охраны здоровья, которым оказана поддержка органами местного самоуправления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245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16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3174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540049"/>
              </p:ext>
            </p:extLst>
          </p:nvPr>
        </p:nvGraphicFramePr>
        <p:xfrm>
          <a:off x="395534" y="908721"/>
          <a:ext cx="8208913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4841"/>
                <a:gridCol w="1207222"/>
                <a:gridCol w="1247909"/>
                <a:gridCol w="1212094"/>
                <a:gridCol w="1036847"/>
              </a:tblGrid>
              <a:tr h="11040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5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252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 (95,3%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99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74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79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10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54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 в сфере охраны здоровья,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7100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824706"/>
              </p:ext>
            </p:extLst>
          </p:nvPr>
        </p:nvGraphicFramePr>
        <p:xfrm>
          <a:off x="395535" y="908721"/>
          <a:ext cx="8136904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/>
                <a:gridCol w="1201876"/>
                <a:gridCol w="1206725"/>
                <a:gridCol w="1206726"/>
                <a:gridCol w="1032256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 (95,3%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01287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741814"/>
              </p:ext>
            </p:extLst>
          </p:nvPr>
        </p:nvGraphicFramePr>
        <p:xfrm>
          <a:off x="395535" y="908721"/>
          <a:ext cx="8280920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(95,3%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3457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84668"/>
              </p:ext>
            </p:extLst>
          </p:nvPr>
        </p:nvGraphicFramePr>
        <p:xfrm>
          <a:off x="395535" y="908721"/>
          <a:ext cx="8352928" cy="5380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- 210 474,4  тыс. руб. (96,4%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 муниципального образования Московской области, систематически занимающихся физической культурой и спортом, в общей численности населения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молодежи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возраста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Доля 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возраста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57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72172"/>
              </p:ext>
            </p:extLst>
          </p:nvPr>
        </p:nvGraphicFramePr>
        <p:xfrm>
          <a:off x="668712" y="1340768"/>
          <a:ext cx="75756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(тыс.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322014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57203"/>
              </p:ext>
            </p:extLst>
          </p:nvPr>
        </p:nvGraphicFramePr>
        <p:xfrm>
          <a:off x="395535" y="908721"/>
          <a:ext cx="8208912" cy="5219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- 210 474,4  тыс. руб.  (96,4%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обеспеченности граждан спортивными сооружениями исходя из единовременной  пропускной способности объектов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Доступные спортивные площадки. Доля 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студентов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3273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054499"/>
              </p:ext>
            </p:extLst>
          </p:nvPr>
        </p:nvGraphicFramePr>
        <p:xfrm>
          <a:off x="395535" y="908721"/>
          <a:ext cx="8208912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- 210 474,4 тыс. руб.  (96,4%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1634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0676"/>
              </p:ext>
            </p:extLst>
          </p:nvPr>
        </p:nvGraphicFramePr>
        <p:xfrm>
          <a:off x="395535" y="908720"/>
          <a:ext cx="8352928" cy="5243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517"/>
                <a:gridCol w="950638"/>
                <a:gridCol w="950638"/>
                <a:gridCol w="1029858"/>
                <a:gridCol w="1901277"/>
              </a:tblGrid>
              <a:tr h="12980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687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13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- 210 474,4  тыс. руб. (96,4%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6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  <a:tr h="10049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 основании Постановления Губернатора Московской области от 12.03.2020 № 108-ПГ "О введении в Московской области режима повышенной готовности для органов управления и сил Московской областной системы предупреждения и ликвидации чрезвычайных ситуаций и‚ некоторых мерах по предотвращены/по распространения новой </a:t>
                      </a:r>
                      <a:r>
                        <a:rPr kumimoji="0" lang="ru-RU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коронавирусной</a:t>
                      </a:r>
                      <a:r>
                        <a:rPr kumimoji="0" lang="ru-RU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инфекции (2019-nCoV) на территории Московской области</a:t>
                      </a:r>
                      <a:r>
                        <a:rPr kumimoji="0" lang="ru-RU" sz="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 массовые </a:t>
                      </a:r>
                      <a:r>
                        <a:rPr kumimoji="0" lang="ru-RU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мероприятия были </a:t>
                      </a:r>
                      <a:r>
                        <a:rPr kumimoji="0" lang="ru-RU" sz="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отменены</a:t>
                      </a:r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5525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687931"/>
              </p:ext>
            </p:extLst>
          </p:nvPr>
        </p:nvGraphicFramePr>
        <p:xfrm>
          <a:off x="395535" y="908720"/>
          <a:ext cx="8496944" cy="525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3716"/>
                <a:gridCol w="1255056"/>
                <a:gridCol w="1260120"/>
                <a:gridCol w="1260121"/>
                <a:gridCol w="1077931"/>
              </a:tblGrid>
              <a:tr h="13901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92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8719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- 210 474,4  тыс. руб. (96,4%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6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«Подготовка спортивного резерва»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6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941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0718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059192"/>
              </p:ext>
            </p:extLst>
          </p:nvPr>
        </p:nvGraphicFramePr>
        <p:xfrm>
          <a:off x="395535" y="908721"/>
          <a:ext cx="8280920" cy="5481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940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11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6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сельского хозяйства»- 4 510,3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тыс. руб. (65,8%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5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отраслей сельского хозяйства»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1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12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 скота и птицы на убой в хозяйствах всех категорий (в живом весе)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56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 молока в хозяйствах всех категорий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2020 году в ООО 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АПК ПЗ «Ямской»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прекратил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осуществлять деятельность по производству молока</a:t>
                      </a:r>
                      <a:r>
                        <a:rPr lang="ru-RU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63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5 747,70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283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скотомест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3776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478364"/>
              </p:ext>
            </p:extLst>
          </p:nvPr>
        </p:nvGraphicFramePr>
        <p:xfrm>
          <a:off x="395535" y="908719"/>
          <a:ext cx="8352928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13291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78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2362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сельского хозяйства»- 4 510,3 тыс. руб. (65,8%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986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мелиорации земель сельскохозяйственного назначения»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90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тыс.га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290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земель, обработанных от борщевика Сосновского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8298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526664"/>
              </p:ext>
            </p:extLst>
          </p:nvPr>
        </p:nvGraphicFramePr>
        <p:xfrm>
          <a:off x="395535" y="908720"/>
          <a:ext cx="8208912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1361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98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33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сельского хозяйства»- 4 510,3 тыс. руб. (65,8%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361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«Устойчивое развитие сельских территорий»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79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ввода (приобретения) жилья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20808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эпизоотического и ветеринарно-санитарного  благополучия»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</a:tr>
              <a:tr h="409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отловленных безнадзорных животных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31998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«Экспорт продукции агропромышленного комплекса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</a:tr>
              <a:tr h="8795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экспорта АПК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долл. США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9776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2718"/>
              </p:ext>
            </p:extLst>
          </p:nvPr>
        </p:nvGraphicFramePr>
        <p:xfrm>
          <a:off x="395535" y="908720"/>
          <a:ext cx="8280920" cy="5347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201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07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678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среда»- 45 728,0 тыс. руб. (94,1%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93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"Охрана окружающей среды"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89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проведенных экологических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</a:tr>
              <a:tr h="614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исследуемых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компонентов окружающей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среды (мониторинг)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</a:tr>
              <a:tr h="614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изданной экологической литературы (детский экологический атлас)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</a:tr>
              <a:tr h="9303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очищенных водоемов (прудов)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85456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085523"/>
              </p:ext>
            </p:extLst>
          </p:nvPr>
        </p:nvGraphicFramePr>
        <p:xfrm>
          <a:off x="395535" y="908721"/>
          <a:ext cx="8208914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6207"/>
                <a:gridCol w="1026114"/>
                <a:gridCol w="1105046"/>
                <a:gridCol w="1262910"/>
                <a:gridCol w="1578637"/>
              </a:tblGrid>
              <a:tr h="1083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21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1258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среда»- 45 728,0 тыс. руб. (94,1%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58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II «Развитие водохозяйственного комплекса»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4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4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не был исполнен 1 контракт по содержанию гидротехнических сооружений, находящихся в муниципальной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собственности.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916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 проектно-сметная документация  по плотине в д.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Минаево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не разрабатывалась.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38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 находящихся в муниципальной собственности, на которых проведен капитальный ремонт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44272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927989"/>
              </p:ext>
            </p:extLst>
          </p:nvPr>
        </p:nvGraphicFramePr>
        <p:xfrm>
          <a:off x="395535" y="908721"/>
          <a:ext cx="8424936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/>
                <a:gridCol w="1244420"/>
                <a:gridCol w="1249441"/>
                <a:gridCol w="1249442"/>
                <a:gridCol w="1068796"/>
              </a:tblGrid>
              <a:tr h="113630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99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390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- 45 728,0 тыс. руб. (94,1%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27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лесного хозяйства»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обследованных территорий, покрытых зелеными насаждениями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810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посаженных зеленых насаждений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15061">
                <a:tc gridSpan="5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«Региональная программа в области обращения с отходами, в том числе с твердыми коммунальными отходами"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</a:tr>
              <a:tr h="8797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ликвидированных несанкционированных (стихийных) свалок (навалов), в общем объеме выявленных несанкционированных (стихийных) свалок (навалов)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688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18822"/>
              </p:ext>
            </p:extLst>
          </p:nvPr>
        </p:nvGraphicFramePr>
        <p:xfrm>
          <a:off x="683568" y="1412776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          (кв. м.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700699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929909"/>
              </p:ext>
            </p:extLst>
          </p:nvPr>
        </p:nvGraphicFramePr>
        <p:xfrm>
          <a:off x="395535" y="908720"/>
          <a:ext cx="8136904" cy="525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/>
                <a:gridCol w="1201876"/>
                <a:gridCol w="1206725"/>
                <a:gridCol w="1206726"/>
                <a:gridCol w="1032256"/>
              </a:tblGrid>
              <a:tr h="1087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283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138 227,9 тыс. руб.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(94 %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5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30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1 972,00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149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355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числа граждан принимающих участие в деятельности народных дружин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41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несовершеннолетних в общем числе лиц, совершивших преступления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65022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34056"/>
              </p:ext>
            </p:extLst>
          </p:nvPr>
        </p:nvGraphicFramePr>
        <p:xfrm>
          <a:off x="395535" y="908720"/>
          <a:ext cx="8424936" cy="5556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/>
                <a:gridCol w="1244420"/>
                <a:gridCol w="1249441"/>
                <a:gridCol w="1249442"/>
                <a:gridCol w="1068796"/>
              </a:tblGrid>
              <a:tr h="10215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07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243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тыс. руб.  (94%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34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1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 (помещений) территориальных органов МВД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2020 году помещения не ремонтировались.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04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 (помещений) территориальных подразделений УФСБ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05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908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07818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060510"/>
              </p:ext>
            </p:extLst>
          </p:nvPr>
        </p:nvGraphicFramePr>
        <p:xfrm>
          <a:off x="395535" y="908721"/>
          <a:ext cx="8208912" cy="5422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9386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3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521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 тыс. руб. (94 %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5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26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990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числа лиц, состоящих на диспансерном наблюдении с диагнозом «Употребление наркотиков с вредными последствиями»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26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72441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320697"/>
              </p:ext>
            </p:extLst>
          </p:nvPr>
        </p:nvGraphicFramePr>
        <p:xfrm>
          <a:off x="395535" y="908721"/>
          <a:ext cx="8064896" cy="5184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/>
                <a:gridCol w="1191240"/>
                <a:gridCol w="1196046"/>
                <a:gridCol w="1196047"/>
                <a:gridCol w="1023121"/>
              </a:tblGrid>
              <a:tr h="11727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127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973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тыс. руб.  (94 %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0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Благоустроим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кладбища «Доля кладбищ, соответствующих Региональному стандарту», процент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0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восстановленных (ремонт, реставрация, благоустройство) воинских захоронений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0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46084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596430"/>
              </p:ext>
            </p:extLst>
          </p:nvPr>
        </p:nvGraphicFramePr>
        <p:xfrm>
          <a:off x="395535" y="908721"/>
          <a:ext cx="8352928" cy="5587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тыс. руб.  (94 %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 "Снижение рисков возникновения и смягчение последствий чрезвычайных ситуаций природного и техногенного характера"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характера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воде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Сокращение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Процент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построения и развития систем аппаратно-программного комплекса «Безопасный город»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Отсутствие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проектной документации на АПК "Безопасный город" от ГУ МЧС по Московской области.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25722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347942"/>
              </p:ext>
            </p:extLst>
          </p:nvPr>
        </p:nvGraphicFramePr>
        <p:xfrm>
          <a:off x="395535" y="908720"/>
          <a:ext cx="828092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1944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204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764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 тыс. руб. (94 %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00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и совершенствование систем оповещения и информирования населения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96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2457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пожарной безопасности»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</a:tr>
              <a:tr h="9349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степени пожарной защищенности муниципального образования, по отношению к базовому периоду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93880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348201"/>
              </p:ext>
            </p:extLst>
          </p:nvPr>
        </p:nvGraphicFramePr>
        <p:xfrm>
          <a:off x="395535" y="908719"/>
          <a:ext cx="8280920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2595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672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4692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 тыс. руб. (94,0%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9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 «Обеспечение мероприятий гражданской обороны»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0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процента запасов материально-технических, продовольственных и иных средств в целях гражданской обороны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85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степени готовности к использованию по предназначению защитных сооружений и иных объектов 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5988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343376"/>
              </p:ext>
            </p:extLst>
          </p:nvPr>
        </p:nvGraphicFramePr>
        <p:xfrm>
          <a:off x="395535" y="908720"/>
          <a:ext cx="8280921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054093"/>
                <a:gridCol w="1118706"/>
                <a:gridCol w="1118706"/>
                <a:gridCol w="1438337"/>
              </a:tblGrid>
              <a:tr h="11442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27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07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 - 91 649,23 тыс. руб. (91,7%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42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развития застроенных территорий»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4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ввода индивидуального жилищного строительства, построенного населением за счет собственных и (или) кредитных средств.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кв.м.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вызванной распространением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 объем ввода ИЖС снизился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85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семей, улучшивших жилищные условия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</a:tr>
              <a:tr h="616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земельных участков, вовлеченных в индивидуальное жилищное строительство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1 676,00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04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земельных участков, вовлеченных в индивидуальное жилищное строительство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57404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599062"/>
              </p:ext>
            </p:extLst>
          </p:nvPr>
        </p:nvGraphicFramePr>
        <p:xfrm>
          <a:off x="395535" y="908720"/>
          <a:ext cx="8064896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/>
                <a:gridCol w="1191240"/>
                <a:gridCol w="1196046"/>
                <a:gridCol w="1196047"/>
                <a:gridCol w="1023121"/>
              </a:tblGrid>
              <a:tr h="8607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29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908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- 91 649,23 тыс. руб. (91,7%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97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развития застроенных территорий»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62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объектов исключенных из перечня проблемных объектов в отчетном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304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пострадавших граждан –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соинвесторов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права, которых обеспечены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отчетном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46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Решаем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проблемы дольщиков. Поиск и реализация решений по обеспечению прав пострадавших граждан-участников долевого строительства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МКД, при строительстве которых нарушены права граждан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ед..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663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проблемных объектов, по которым нарушены права участников долевого строительства «Проблемные стройки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9921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856230"/>
              </p:ext>
            </p:extLst>
          </p:nvPr>
        </p:nvGraphicFramePr>
        <p:xfrm>
          <a:off x="539552" y="908720"/>
          <a:ext cx="7992887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721"/>
                <a:gridCol w="1203837"/>
                <a:gridCol w="1208694"/>
                <a:gridCol w="1208695"/>
                <a:gridCol w="1033940"/>
              </a:tblGrid>
              <a:tr h="12260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153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301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- 91 649,23 тыс. руб. (91,7%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410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развития застроенных территорий»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84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Встречи с дольщиками. Встречи с гражданами – участниками долевого строительства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5473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35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57649"/>
              </p:ext>
            </p:extLst>
          </p:nvPr>
        </p:nvGraphicFramePr>
        <p:xfrm>
          <a:off x="395535" y="908721"/>
          <a:ext cx="8208912" cy="33123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1625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91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800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- 91 649,23 тыс. руб. (91,7%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59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6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молодых семей, получивших свидетельство о праве на получение социальной выплаты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22545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04925"/>
              </p:ext>
            </p:extLst>
          </p:nvPr>
        </p:nvGraphicFramePr>
        <p:xfrm>
          <a:off x="395535" y="908720"/>
          <a:ext cx="8208912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0998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71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32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- 91 649,23 тыс. руб. (91,7%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810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«Обеспечение жильем детей-сирот и детей, оставшихся без попечения родителей, лиц из числа детей-сирот и детей, оставшихся  без попечения родителей»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94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8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9574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723790"/>
              </p:ext>
            </p:extLst>
          </p:nvPr>
        </p:nvGraphicFramePr>
        <p:xfrm>
          <a:off x="395535" y="908720"/>
          <a:ext cx="8136904" cy="4464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/>
                <a:gridCol w="1201876"/>
                <a:gridCol w="1206725"/>
                <a:gridCol w="1206726"/>
                <a:gridCol w="1032256"/>
              </a:tblGrid>
              <a:tr h="16503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808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331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- 91 649,23 тыс. руб. (91,7%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239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77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65663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809551"/>
              </p:ext>
            </p:extLst>
          </p:nvPr>
        </p:nvGraphicFramePr>
        <p:xfrm>
          <a:off x="395535" y="836711"/>
          <a:ext cx="8064896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/>
                <a:gridCol w="1191240"/>
                <a:gridCol w="1196046"/>
                <a:gridCol w="1196047"/>
                <a:gridCol w="1023121"/>
              </a:tblGrid>
              <a:tr h="15935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92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8903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- 91 649,23 тыс. руб. (91,7%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395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VIII  «Обеспечение жильем отдельных категорий граждан, установленных федеральным законодательством»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24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1624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08972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63699"/>
              </p:ext>
            </p:extLst>
          </p:nvPr>
        </p:nvGraphicFramePr>
        <p:xfrm>
          <a:off x="395536" y="980728"/>
          <a:ext cx="8208912" cy="5406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20174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54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493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- 18 209,54 тыс. руб.      (16,5 %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56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6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5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6931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236572"/>
              </p:ext>
            </p:extLst>
          </p:nvPr>
        </p:nvGraphicFramePr>
        <p:xfrm>
          <a:off x="395535" y="836712"/>
          <a:ext cx="8280920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49986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8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915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- 18 209,54 тыс. руб.      (16,5 %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03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17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Ремонт очистных сооружений , расположенных по адресу: г. Домодедово, </a:t>
                      </a:r>
                      <a:r>
                        <a:rPr lang="ru-RU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Авиационный, ул. Раменская, 7 перенесен на 2021-2022 год.</a:t>
                      </a:r>
                    </a:p>
                  </a:txBody>
                  <a:tcPr marL="9525" marR="9525" marT="9525" marB="0" anchor="ctr"/>
                </a:tc>
              </a:tr>
              <a:tr h="10502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68569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992889"/>
              </p:ext>
            </p:extLst>
          </p:nvPr>
        </p:nvGraphicFramePr>
        <p:xfrm>
          <a:off x="395535" y="908720"/>
          <a:ext cx="8136904" cy="548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/>
                <a:gridCol w="1201876"/>
                <a:gridCol w="1206725"/>
                <a:gridCol w="982696"/>
                <a:gridCol w="1256286"/>
              </a:tblGrid>
              <a:tr h="11568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717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278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- 18 209,54 тыс. руб.      (16,5 %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33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2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033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308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Актуализирована схема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теплоснабжения,  схемы водоснабжения и водоотведения будут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актуализированы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2022 году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93194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49513"/>
              </p:ext>
            </p:extLst>
          </p:nvPr>
        </p:nvGraphicFramePr>
        <p:xfrm>
          <a:off x="395535" y="908721"/>
          <a:ext cx="8568952" cy="53878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/>
                <a:gridCol w="1265692"/>
                <a:gridCol w="964370"/>
                <a:gridCol w="936104"/>
                <a:gridCol w="1728191"/>
              </a:tblGrid>
              <a:tr h="8984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621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5500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- 18 209,54 тыс. руб.      (16,5 %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87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88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76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107 зданий  из 162   были оснащены приборами учета потребляемых энергетических ресурсов.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080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Бережливый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учет – оснащенность многоквартирных домов общедомовыми  приборами учета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81,90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 из 997 запланированных многоквартирных домов были оснащены:  приборами электроснабжения - 904 МКД; приборами теплоснабжения  -501 МКД; приборами ГВС - 409 МКД; приборами ХВС -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605 МКД.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64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многоквартирных домов с присвоенными классами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92958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606215"/>
              </p:ext>
            </p:extLst>
          </p:nvPr>
        </p:nvGraphicFramePr>
        <p:xfrm>
          <a:off x="395535" y="908721"/>
          <a:ext cx="8352928" cy="5328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10953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55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2029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- 18 209,54 тыс. руб.      (16,5 %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54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23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65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газгольдера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7801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</a:tr>
              <a:tr h="7223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87234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380413"/>
              </p:ext>
            </p:extLst>
          </p:nvPr>
        </p:nvGraphicFramePr>
        <p:xfrm>
          <a:off x="395535" y="908721"/>
          <a:ext cx="8352928" cy="5372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/>
                <a:gridCol w="1233784"/>
                <a:gridCol w="1238762"/>
                <a:gridCol w="1238763"/>
                <a:gridCol w="1059661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«Предпринимательство» - 3 102,6  тыс. руб. (90,8%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58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6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привлеченных резидентов на территории муниципальных образований Московской области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территории, на которую привлечены новые резиденты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250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417153"/>
              </p:ext>
            </p:extLst>
          </p:nvPr>
        </p:nvGraphicFramePr>
        <p:xfrm>
          <a:off x="395535" y="908721"/>
          <a:ext cx="828092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0458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680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33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«Предпринимательство»  -   3 102,6 тыс. руб.  (90,8%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20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04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32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Производительность труда в базовых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несырьевых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отраслях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18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13 160 000,00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22 966 984,00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696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рабочих мест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244,00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94914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286449"/>
              </p:ext>
            </p:extLst>
          </p:nvPr>
        </p:nvGraphicFramePr>
        <p:xfrm>
          <a:off x="395535" y="908721"/>
          <a:ext cx="8424936" cy="448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/>
                <a:gridCol w="1244420"/>
                <a:gridCol w="1249441"/>
                <a:gridCol w="1249442"/>
                <a:gridCol w="1068796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обоснованных, частично обоснованных жалоб в Федеральную антимонопольную службу (ФАС России) (от общего количества опубликованных торгов)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Закупочная документация данных процедур содержит большой перечень жестких требований к товарам и материалам, используемым в ходе строительства (ремонта). По некоторым позициям данных требований участниками закупок направлялись жалобы в ФАС, которые в дальнейшем были признаны обоснованными или частично обоснованными;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27264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513040"/>
              </p:ext>
            </p:extLst>
          </p:nvPr>
        </p:nvGraphicFramePr>
        <p:xfrm>
          <a:off x="395535" y="859184"/>
          <a:ext cx="8208912" cy="5162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1124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56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28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87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несостоявшихся торгов от общего количества объявленных торгов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общей экономии денежных средств от общей суммы объявленных торгов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537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44915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976663"/>
              </p:ext>
            </p:extLst>
          </p:nvPr>
        </p:nvGraphicFramePr>
        <p:xfrm>
          <a:off x="395536" y="908721"/>
          <a:ext cx="8208911" cy="5112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199"/>
                <a:gridCol w="1212512"/>
                <a:gridCol w="1217404"/>
                <a:gridCol w="1217405"/>
                <a:gridCol w="1041391"/>
              </a:tblGrid>
              <a:tr h="15128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324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598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03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76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участников на торгах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9976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11163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832434"/>
              </p:ext>
            </p:extLst>
          </p:nvPr>
        </p:nvGraphicFramePr>
        <p:xfrm>
          <a:off x="395535" y="790204"/>
          <a:ext cx="8280920" cy="5231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/>
                <a:gridCol w="1223148"/>
                <a:gridCol w="1228083"/>
                <a:gridCol w="1228084"/>
                <a:gridCol w="1050526"/>
              </a:tblGrid>
              <a:tr h="11322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8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603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07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малого и среднего предпринимательства»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11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субъектов малого и среднего предпринимательства в расчете на 10 тыс. человек населения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483,86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Малый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бизнес большого региона. Прирост количества субъектов малого и среднего предпринимательства на 10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Вновь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созданные предприятия МСП в сфере производства или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79520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224832"/>
              </p:ext>
            </p:extLst>
          </p:nvPr>
        </p:nvGraphicFramePr>
        <p:xfrm>
          <a:off x="395535" y="908719"/>
          <a:ext cx="8136904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6058"/>
                <a:gridCol w="860634"/>
                <a:gridCol w="1251831"/>
                <a:gridCol w="1095352"/>
                <a:gridCol w="1643029"/>
              </a:tblGrid>
              <a:tr h="99018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85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008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4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малого и среднего предпринимательства»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5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вновь созданных субъектов МСП участниками проекта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6603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занятых в сфере малого и среднего предпринимательства, включая индивидуальных предпринимателей" за отчетный период (прошедший год)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33 672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Невыполнение показателя связано с ситуацией, в которой малое и среднее предпринимательство оказалось в условиях пандемии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и обусловленных ею ограничительных мер государства.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52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самозанятых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зарегистрированных на территории муниципального образования и осуществляющих деятельность на территории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75488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745562"/>
              </p:ext>
            </p:extLst>
          </p:nvPr>
        </p:nvGraphicFramePr>
        <p:xfrm>
          <a:off x="323528" y="908721"/>
          <a:ext cx="8352927" cy="547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7555"/>
                <a:gridCol w="1221992"/>
                <a:gridCol w="1226923"/>
                <a:gridCol w="1226924"/>
                <a:gridCol w="1049533"/>
              </a:tblGrid>
              <a:tr h="109329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48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070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18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12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площадью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1 151,40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026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площадей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кв.м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7209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Цивилизованная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торговля (Ликвидация незаконных нестационарных торговых объектов)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193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67832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638355"/>
              </p:ext>
            </p:extLst>
          </p:nvPr>
        </p:nvGraphicFramePr>
        <p:xfrm>
          <a:off x="323528" y="908721"/>
          <a:ext cx="8280920" cy="5400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/>
                <a:gridCol w="1211458"/>
                <a:gridCol w="1216346"/>
                <a:gridCol w="1216347"/>
                <a:gridCol w="1040486"/>
              </a:tblGrid>
              <a:tr h="1295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60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04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50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посадочных мест на объектах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Посадочные 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рабочих мест на объектах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Рабочие 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14385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996178"/>
              </p:ext>
            </p:extLst>
          </p:nvPr>
        </p:nvGraphicFramePr>
        <p:xfrm>
          <a:off x="395535" y="908721"/>
          <a:ext cx="8208912" cy="52150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/>
                <a:gridCol w="1212512"/>
                <a:gridCol w="1217404"/>
                <a:gridCol w="1217405"/>
                <a:gridCol w="1041391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- 1 089 684,7 тыс. руб.             (95,95 %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выполнение обусловлено длительностью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процедуры реализации муниципального имущества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торгах.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59934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804675"/>
              </p:ext>
            </p:extLst>
          </p:nvPr>
        </p:nvGraphicFramePr>
        <p:xfrm>
          <a:off x="395535" y="908720"/>
          <a:ext cx="8424937" cy="5616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/>
                <a:gridCol w="828533"/>
                <a:gridCol w="1300757"/>
                <a:gridCol w="975567"/>
                <a:gridCol w="1707243"/>
              </a:tblGrid>
              <a:tr h="10187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85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134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- 1 089 684,7 тыс. руб.             (95,95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5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21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предоставленных земельных участков многодетным семьям за период с момента реализации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закона и по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отчетную дату составило 707.  Количество многодетных семей признанных нуждающимися в обеспечении землей постоянно увеличивается и к концу  2020 году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составило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1145. Работа по предоставлению земельных участков продолжится в 2021 году.</a:t>
                      </a:r>
                    </a:p>
                  </a:txBody>
                  <a:tcPr marL="9525" marR="9525" marT="9525" marB="0" anchor="ctr"/>
                </a:tc>
              </a:tr>
              <a:tr h="6719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Проверка использования земель выполнена на 92 %, работа будет продолжена в 2021 году.</a:t>
                      </a:r>
                    </a:p>
                  </a:txBody>
                  <a:tcPr marL="9525" marR="9525" marT="9525" marB="0" anchor="ctr"/>
                </a:tc>
              </a:tr>
              <a:tr h="8382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 общему количеству государственных и муниципальных услуг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области земельных отношений, оказанных ОМСУ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заявлений, предоставленных без нарушения срока составило  5 369 из 5 771 всех направленных заявлений. (93%)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33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21247</TotalTime>
  <Words>23722</Words>
  <Application>Microsoft Office PowerPoint</Application>
  <PresentationFormat>Экран (4:3)</PresentationFormat>
  <Paragraphs>6845</Paragraphs>
  <Slides>178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178</vt:i4>
      </vt:variant>
    </vt:vector>
  </HeadingPairs>
  <TitlesOfParts>
    <vt:vector size="189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основании проекта  Решения Совета депутатов городского округа Домодедово «Об отчете об исполнении бюджета городского округа Домодедово за 2020 год» 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(кв. м.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отчета об исполнении бюджета городского округа  Домодедово за 2020 год (тыс. руб.)</vt:lpstr>
      <vt:lpstr>Доходы/расходы 2019 – 2020 годы (млн. руб.)</vt:lpstr>
      <vt:lpstr>Объем и структура муниципального внутреннего долга городского округа Домодедово 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2019-2020 годы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2019-2020 годах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 на 2020 год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  тыс.руб.  </vt:lpstr>
      <vt:lpstr>Информация о налоговых ставках по налогу на имущество физических лиц</vt:lpstr>
      <vt:lpstr>Расходы бюджета городского округа в 2019-2020 годах  по разделам, (тыс. руб.)</vt:lpstr>
      <vt:lpstr>Расходы бюджета городского округа в 2019-2020 годах  по разделам, подразделам (тыс. руб.)</vt:lpstr>
      <vt:lpstr>Расходы бюджета городского округа в 2019-2020 годах  по разделам, подразделам (тыс. руб.)</vt:lpstr>
      <vt:lpstr>Расходы бюджета городского округа в 2019-2020 годах  по разделам, подразделам (тыс. руб.)</vt:lpstr>
      <vt:lpstr>Расходы бюджета городского округа в 2019-2020 годах  по разделам, подразделам (тыс. руб.)</vt:lpstr>
      <vt:lpstr>Расходы бюджета городского округа в 2019-2020 годах  по разделам, подразделам (тыс. руб.)</vt:lpstr>
      <vt:lpstr>Структура расходов 2020 года (млн. руб.)</vt:lpstr>
      <vt:lpstr>Сведения о фактических расходах  по муниципальным программам в 2020 году (тыс. руб.),  (% исполнения плановых целевых показателей)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3000</cp:revision>
  <cp:lastPrinted>2019-07-08T12:53:45Z</cp:lastPrinted>
  <dcterms:created xsi:type="dcterms:W3CDTF">2015-09-30T07:48:07Z</dcterms:created>
  <dcterms:modified xsi:type="dcterms:W3CDTF">2021-06-15T08:50:41Z</dcterms:modified>
</cp:coreProperties>
</file>