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2"/>
  </p:notesMasterIdLst>
  <p:sldIdLst>
    <p:sldId id="256" r:id="rId2"/>
    <p:sldId id="337" r:id="rId3"/>
    <p:sldId id="355" r:id="rId4"/>
    <p:sldId id="526" r:id="rId5"/>
    <p:sldId id="527" r:id="rId6"/>
    <p:sldId id="528" r:id="rId7"/>
    <p:sldId id="529" r:id="rId8"/>
    <p:sldId id="530" r:id="rId9"/>
    <p:sldId id="336" r:id="rId10"/>
    <p:sldId id="335" r:id="rId11"/>
    <p:sldId id="338" r:id="rId12"/>
    <p:sldId id="433" r:id="rId13"/>
    <p:sldId id="434" r:id="rId14"/>
    <p:sldId id="423" r:id="rId15"/>
    <p:sldId id="436" r:id="rId16"/>
    <p:sldId id="437" r:id="rId17"/>
    <p:sldId id="597" r:id="rId18"/>
    <p:sldId id="345" r:id="rId19"/>
    <p:sldId id="439" r:id="rId20"/>
    <p:sldId id="531" r:id="rId21"/>
    <p:sldId id="532" r:id="rId22"/>
    <p:sldId id="347" r:id="rId23"/>
    <p:sldId id="348" r:id="rId24"/>
    <p:sldId id="354" r:id="rId25"/>
    <p:sldId id="356" r:id="rId26"/>
    <p:sldId id="442" r:id="rId27"/>
    <p:sldId id="598" r:id="rId28"/>
    <p:sldId id="443" r:id="rId29"/>
    <p:sldId id="444" r:id="rId30"/>
    <p:sldId id="445" r:id="rId31"/>
    <p:sldId id="446" r:id="rId32"/>
    <p:sldId id="599" r:id="rId33"/>
    <p:sldId id="600" r:id="rId34"/>
    <p:sldId id="447" r:id="rId35"/>
    <p:sldId id="448" r:id="rId36"/>
    <p:sldId id="450" r:id="rId37"/>
    <p:sldId id="449" r:id="rId38"/>
    <p:sldId id="601" r:id="rId39"/>
    <p:sldId id="602" r:id="rId40"/>
    <p:sldId id="451" r:id="rId41"/>
    <p:sldId id="452" r:id="rId42"/>
    <p:sldId id="453" r:id="rId43"/>
    <p:sldId id="454" r:id="rId44"/>
    <p:sldId id="603" r:id="rId45"/>
    <p:sldId id="604" r:id="rId46"/>
    <p:sldId id="455" r:id="rId47"/>
    <p:sldId id="456" r:id="rId48"/>
    <p:sldId id="457" r:id="rId49"/>
    <p:sldId id="458" r:id="rId50"/>
    <p:sldId id="466" r:id="rId51"/>
    <p:sldId id="467" r:id="rId52"/>
    <p:sldId id="461" r:id="rId53"/>
    <p:sldId id="462" r:id="rId54"/>
    <p:sldId id="463" r:id="rId55"/>
    <p:sldId id="464" r:id="rId56"/>
    <p:sldId id="465" r:id="rId57"/>
    <p:sldId id="468" r:id="rId58"/>
    <p:sldId id="469" r:id="rId59"/>
    <p:sldId id="470" r:id="rId60"/>
    <p:sldId id="471" r:id="rId61"/>
    <p:sldId id="605" r:id="rId62"/>
    <p:sldId id="606" r:id="rId63"/>
    <p:sldId id="472" r:id="rId64"/>
    <p:sldId id="607" r:id="rId65"/>
    <p:sldId id="608" r:id="rId66"/>
    <p:sldId id="473" r:id="rId67"/>
    <p:sldId id="474" r:id="rId68"/>
    <p:sldId id="475" r:id="rId69"/>
    <p:sldId id="476" r:id="rId70"/>
    <p:sldId id="609" r:id="rId71"/>
    <p:sldId id="477" r:id="rId72"/>
    <p:sldId id="478" r:id="rId73"/>
    <p:sldId id="479" r:id="rId74"/>
    <p:sldId id="480" r:id="rId75"/>
    <p:sldId id="481" r:id="rId76"/>
    <p:sldId id="482" r:id="rId77"/>
    <p:sldId id="484" r:id="rId78"/>
    <p:sldId id="485" r:id="rId79"/>
    <p:sldId id="486" r:id="rId80"/>
    <p:sldId id="487" r:id="rId81"/>
    <p:sldId id="488" r:id="rId82"/>
    <p:sldId id="489" r:id="rId83"/>
    <p:sldId id="490" r:id="rId84"/>
    <p:sldId id="491" r:id="rId85"/>
    <p:sldId id="492" r:id="rId86"/>
    <p:sldId id="493" r:id="rId87"/>
    <p:sldId id="494" r:id="rId88"/>
    <p:sldId id="495" r:id="rId89"/>
    <p:sldId id="496" r:id="rId90"/>
    <p:sldId id="497" r:id="rId91"/>
    <p:sldId id="498" r:id="rId92"/>
    <p:sldId id="610" r:id="rId93"/>
    <p:sldId id="611" r:id="rId94"/>
    <p:sldId id="499" r:id="rId95"/>
    <p:sldId id="500" r:id="rId96"/>
    <p:sldId id="501" r:id="rId97"/>
    <p:sldId id="612" r:id="rId98"/>
    <p:sldId id="502" r:id="rId99"/>
    <p:sldId id="613" r:id="rId100"/>
    <p:sldId id="503" r:id="rId101"/>
    <p:sldId id="504" r:id="rId102"/>
    <p:sldId id="505" r:id="rId103"/>
    <p:sldId id="506" r:id="rId104"/>
    <p:sldId id="507" r:id="rId105"/>
    <p:sldId id="508" r:id="rId106"/>
    <p:sldId id="509" r:id="rId107"/>
    <p:sldId id="614" r:id="rId108"/>
    <p:sldId id="510" r:id="rId109"/>
    <p:sldId id="511" r:id="rId110"/>
    <p:sldId id="512" r:id="rId111"/>
    <p:sldId id="513" r:id="rId112"/>
    <p:sldId id="514" r:id="rId113"/>
    <p:sldId id="515" r:id="rId114"/>
    <p:sldId id="516" r:id="rId115"/>
    <p:sldId id="517" r:id="rId116"/>
    <p:sldId id="518" r:id="rId117"/>
    <p:sldId id="519" r:id="rId118"/>
    <p:sldId id="520" r:id="rId119"/>
    <p:sldId id="521" r:id="rId120"/>
    <p:sldId id="522" r:id="rId121"/>
    <p:sldId id="523" r:id="rId122"/>
    <p:sldId id="524" r:id="rId123"/>
    <p:sldId id="525" r:id="rId124"/>
    <p:sldId id="533" r:id="rId125"/>
    <p:sldId id="534" r:id="rId126"/>
    <p:sldId id="535" r:id="rId127"/>
    <p:sldId id="536" r:id="rId128"/>
    <p:sldId id="537" r:id="rId129"/>
    <p:sldId id="538" r:id="rId130"/>
    <p:sldId id="540" r:id="rId131"/>
    <p:sldId id="541" r:id="rId132"/>
    <p:sldId id="542" r:id="rId133"/>
    <p:sldId id="543" r:id="rId134"/>
    <p:sldId id="544" r:id="rId135"/>
    <p:sldId id="545" r:id="rId136"/>
    <p:sldId id="546" r:id="rId137"/>
    <p:sldId id="547" r:id="rId138"/>
    <p:sldId id="548" r:id="rId139"/>
    <p:sldId id="549" r:id="rId140"/>
    <p:sldId id="615" r:id="rId141"/>
    <p:sldId id="616" r:id="rId142"/>
    <p:sldId id="617" r:id="rId143"/>
    <p:sldId id="618" r:id="rId144"/>
    <p:sldId id="619" r:id="rId145"/>
    <p:sldId id="620" r:id="rId146"/>
    <p:sldId id="621" r:id="rId147"/>
    <p:sldId id="552" r:id="rId148"/>
    <p:sldId id="553" r:id="rId149"/>
    <p:sldId id="555" r:id="rId150"/>
    <p:sldId id="556" r:id="rId151"/>
    <p:sldId id="557" r:id="rId152"/>
    <p:sldId id="558" r:id="rId153"/>
    <p:sldId id="559" r:id="rId154"/>
    <p:sldId id="560" r:id="rId155"/>
    <p:sldId id="561" r:id="rId156"/>
    <p:sldId id="562" r:id="rId157"/>
    <p:sldId id="563" r:id="rId158"/>
    <p:sldId id="564" r:id="rId159"/>
    <p:sldId id="565" r:id="rId160"/>
    <p:sldId id="566" r:id="rId161"/>
    <p:sldId id="567" r:id="rId162"/>
    <p:sldId id="568" r:id="rId163"/>
    <p:sldId id="569" r:id="rId164"/>
    <p:sldId id="570" r:id="rId165"/>
    <p:sldId id="571" r:id="rId166"/>
    <p:sldId id="574" r:id="rId167"/>
    <p:sldId id="575" r:id="rId168"/>
    <p:sldId id="576" r:id="rId169"/>
    <p:sldId id="577" r:id="rId170"/>
    <p:sldId id="578" r:id="rId171"/>
    <p:sldId id="579" r:id="rId172"/>
    <p:sldId id="580" r:id="rId173"/>
    <p:sldId id="581" r:id="rId174"/>
    <p:sldId id="582" r:id="rId175"/>
    <p:sldId id="583" r:id="rId176"/>
    <p:sldId id="584" r:id="rId177"/>
    <p:sldId id="585" r:id="rId178"/>
    <p:sldId id="586" r:id="rId179"/>
    <p:sldId id="587" r:id="rId180"/>
    <p:sldId id="588" r:id="rId181"/>
    <p:sldId id="589" r:id="rId182"/>
    <p:sldId id="590" r:id="rId183"/>
    <p:sldId id="591" r:id="rId184"/>
    <p:sldId id="592" r:id="rId185"/>
    <p:sldId id="593" r:id="rId186"/>
    <p:sldId id="594" r:id="rId187"/>
    <p:sldId id="595" r:id="rId188"/>
    <p:sldId id="596" r:id="rId189"/>
    <p:sldId id="424" r:id="rId190"/>
    <p:sldId id="425" r:id="rId191"/>
    <p:sldId id="426" r:id="rId192"/>
    <p:sldId id="428" r:id="rId193"/>
    <p:sldId id="429" r:id="rId194"/>
    <p:sldId id="430" r:id="rId195"/>
    <p:sldId id="622" r:id="rId196"/>
    <p:sldId id="624" r:id="rId197"/>
    <p:sldId id="625" r:id="rId198"/>
    <p:sldId id="626" r:id="rId199"/>
    <p:sldId id="627" r:id="rId200"/>
    <p:sldId id="339" r:id="rId201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97714" autoAdjust="0"/>
  </p:normalViewPr>
  <p:slideViewPr>
    <p:cSldViewPr>
      <p:cViewPr varScale="1">
        <p:scale>
          <a:sx n="112" d="100"/>
          <a:sy n="112" d="100"/>
        </p:scale>
        <p:origin x="20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tableStyles" Target="tableStyles.xml"/><Relationship Id="rId201" Type="http://schemas.openxmlformats.org/officeDocument/2006/relationships/slide" Target="slides/slide200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190" Type="http://schemas.openxmlformats.org/officeDocument/2006/relationships/slide" Target="slides/slide189.xml"/><Relationship Id="rId204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234567901234566E-2"/>
                  <c:y val="-0.443353258379102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061728395061727E-2"/>
                  <c:y val="-0.45177157916924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691358024691357E-2"/>
                  <c:y val="-0.460189458064384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716049382716049E-3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 оценка</c:v>
                </c:pt>
                <c:pt idx="2">
                  <c:v>2019 год факт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179.2</c:v>
                </c:pt>
                <c:pt idx="1">
                  <c:v>184.4</c:v>
                </c:pt>
                <c:pt idx="2">
                  <c:v>184.2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2249976"/>
        <c:axId val="468739984"/>
        <c:axId val="0"/>
      </c:bar3DChart>
      <c:catAx>
        <c:axId val="302249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39984"/>
        <c:crosses val="autoZero"/>
        <c:auto val="1"/>
        <c:lblAlgn val="ctr"/>
        <c:lblOffset val="100"/>
        <c:noMultiLvlLbl val="0"/>
      </c:catAx>
      <c:valAx>
        <c:axId val="468739984"/>
        <c:scaling>
          <c:orientation val="minMax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2249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585.07966199999998</c:v>
                </c:pt>
                <c:pt idx="1">
                  <c:v>887.68979999999999</c:v>
                </c:pt>
                <c:pt idx="2">
                  <c:v>1088.4749609999999</c:v>
                </c:pt>
                <c:pt idx="3">
                  <c:v>1041.60730266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2547.1478069999998</c:v>
                </c:pt>
                <c:pt idx="1">
                  <c:v>2848.2130000000002</c:v>
                </c:pt>
                <c:pt idx="2">
                  <c:v>2857.0770000000002</c:v>
                </c:pt>
                <c:pt idx="3">
                  <c:v>2829.2909536699999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35539034296241E-2"/>
                  <c:y val="-1.2362466443048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35539034296241E-2"/>
                  <c:y val="-7.248872239102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16.2</c:v>
                </c:pt>
                <c:pt idx="1">
                  <c:v>200</c:v>
                </c:pt>
                <c:pt idx="2">
                  <c:v>299.95400000000001</c:v>
                </c:pt>
                <c:pt idx="3">
                  <c:v>351.35198822000001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2413144"/>
        <c:axId val="462411184"/>
        <c:axId val="0"/>
      </c:bar3DChart>
      <c:catAx>
        <c:axId val="462413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2411184"/>
        <c:crosses val="autoZero"/>
        <c:auto val="1"/>
        <c:lblAlgn val="ctr"/>
        <c:lblOffset val="100"/>
        <c:noMultiLvlLbl val="0"/>
      </c:catAx>
      <c:valAx>
        <c:axId val="46241118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2413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depthPercent val="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62413726062021E-2"/>
          <c:y val="3.5731630093226588E-3"/>
          <c:w val="0.6028425439875571"/>
          <c:h val="0.90586664227406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</c:dPt>
          <c:dPt>
            <c:idx val="1"/>
            <c:bubble3D val="0"/>
            <c:explosion val="10"/>
          </c:dPt>
          <c:dPt>
            <c:idx val="2"/>
            <c:bubble3D val="0"/>
            <c:explosion val="6"/>
          </c:dPt>
          <c:dPt>
            <c:idx val="3"/>
            <c:bubble3D val="0"/>
            <c:explosion val="8"/>
          </c:dPt>
          <c:dPt>
            <c:idx val="4"/>
            <c:bubble3D val="0"/>
            <c:explosion val="12"/>
          </c:dPt>
          <c:dPt>
            <c:idx val="5"/>
            <c:bubble3D val="0"/>
            <c:explosion val="34"/>
          </c:dPt>
          <c:dPt>
            <c:idx val="6"/>
            <c:bubble3D val="0"/>
            <c:explosion val="13"/>
          </c:dPt>
          <c:dPt>
            <c:idx val="7"/>
            <c:bubble3D val="0"/>
            <c:explosion val="14"/>
          </c:dPt>
          <c:dPt>
            <c:idx val="8"/>
            <c:bubble3D val="0"/>
            <c:explosion val="14"/>
          </c:dPt>
          <c:dPt>
            <c:idx val="9"/>
            <c:bubble3D val="0"/>
            <c:explosion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0"/>
            <c:bubble3D val="0"/>
            <c:explosion val="22"/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1027.2134000000001</c:v>
                </c:pt>
                <c:pt idx="1">
                  <c:v>65.181899999999999</c:v>
                </c:pt>
                <c:pt idx="2">
                  <c:v>994.56680000000006</c:v>
                </c:pt>
                <c:pt idx="3">
                  <c:v>1162.9674</c:v>
                </c:pt>
                <c:pt idx="4">
                  <c:v>39.768599999999999</c:v>
                </c:pt>
                <c:pt idx="5">
                  <c:v>4745.8212999999996</c:v>
                </c:pt>
                <c:pt idx="6">
                  <c:v>662.84990000000005</c:v>
                </c:pt>
                <c:pt idx="7">
                  <c:v>278.66559999999998</c:v>
                </c:pt>
                <c:pt idx="8">
                  <c:v>306.49529999999999</c:v>
                </c:pt>
                <c:pt idx="9">
                  <c:v>73.5608</c:v>
                </c:pt>
                <c:pt idx="10">
                  <c:v>7.9557000000000002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83690708252142E-2"/>
                  <c:y val="-0.448965324940863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79792072774535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594541910331383E-2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640025990903183E-2"/>
                  <c:y val="-0.42090499213205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9005847953216373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9005847953216495E-2"/>
                  <c:y val="-0.42651705869382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 оценка</c:v>
                </c:pt>
                <c:pt idx="2">
                  <c:v>2019 год факт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65288.5</c:v>
                </c:pt>
                <c:pt idx="1">
                  <c:v>68934.100000000006</c:v>
                </c:pt>
                <c:pt idx="2">
                  <c:v>67977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8745080"/>
        <c:axId val="468742336"/>
        <c:axId val="0"/>
      </c:bar3DChart>
      <c:catAx>
        <c:axId val="468745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42336"/>
        <c:crosses val="autoZero"/>
        <c:auto val="1"/>
        <c:lblAlgn val="ctr"/>
        <c:lblOffset val="100"/>
        <c:noMultiLvlLbl val="0"/>
      </c:catAx>
      <c:valAx>
        <c:axId val="468742336"/>
        <c:scaling>
          <c:orientation val="minMax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45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005847953216404E-2"/>
                  <c:y val="-0.423711025412939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549057829759583E-2"/>
                  <c:y val="-0.426517279641322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969982553350422E-2"/>
                  <c:y val="-0.4405472250982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7667316439246261E-3"/>
                  <c:y val="-0.4124868922894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6348278102664063E-3"/>
                  <c:y val="-0.376008680585475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0883562800264002E-2"/>
                  <c:y val="-0.37600845963797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 оценка</c:v>
                </c:pt>
                <c:pt idx="2">
                  <c:v>2019 год факт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330</c:v>
                </c:pt>
                <c:pt idx="1">
                  <c:v>420</c:v>
                </c:pt>
                <c:pt idx="2">
                  <c:v>388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8743512"/>
        <c:axId val="468737632"/>
        <c:axId val="0"/>
      </c:bar3DChart>
      <c:catAx>
        <c:axId val="468743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37632"/>
        <c:crosses val="autoZero"/>
        <c:auto val="1"/>
        <c:lblAlgn val="ctr"/>
        <c:lblOffset val="100"/>
        <c:noMultiLvlLbl val="0"/>
      </c:catAx>
      <c:valAx>
        <c:axId val="468737632"/>
        <c:scaling>
          <c:orientation val="minMax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43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06533569093499E-2"/>
          <c:y val="3.1572749556698032E-2"/>
          <c:w val="0.90278713600826299"/>
          <c:h val="0.894057554749340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924626380766731E-2"/>
                  <c:y val="-0.30024556105420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681227512928531E-2"/>
                  <c:y val="-0.435334699923102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0155945419103309E-3"/>
                  <c:y val="-0.274991261526278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6348278102664063E-3"/>
                  <c:y val="-0.28902142793068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508122157245083E-2"/>
                  <c:y val="-0.28902142793068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 оценка</c:v>
                </c:pt>
                <c:pt idx="2">
                  <c:v>2019 год факт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268.94</c:v>
                </c:pt>
                <c:pt idx="1">
                  <c:v>233.5</c:v>
                </c:pt>
                <c:pt idx="2">
                  <c:v>464.18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8738416"/>
        <c:axId val="468744296"/>
        <c:axId val="0"/>
      </c:bar3DChart>
      <c:catAx>
        <c:axId val="46873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44296"/>
        <c:crosses val="autoZero"/>
        <c:auto val="1"/>
        <c:lblAlgn val="ctr"/>
        <c:lblOffset val="100"/>
        <c:noMultiLvlLbl val="0"/>
      </c:catAx>
      <c:valAx>
        <c:axId val="468744296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3841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50487329434698E-2"/>
          <c:y val="3.2676368029603428E-2"/>
          <c:w val="0.91112735542560108"/>
          <c:h val="0.890354360023349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87914230019493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2592592592592587E-3"/>
                  <c:y val="-0.434935158536461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 оценка</c:v>
                </c:pt>
                <c:pt idx="2">
                  <c:v>2019 год факт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42.71</c:v>
                </c:pt>
                <c:pt idx="1">
                  <c:v>42.7</c:v>
                </c:pt>
                <c:pt idx="2">
                  <c:v>42.8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8741160"/>
        <c:axId val="468741552"/>
        <c:axId val="0"/>
      </c:bar3DChart>
      <c:catAx>
        <c:axId val="468741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41552"/>
        <c:crosses val="autoZero"/>
        <c:auto val="1"/>
        <c:lblAlgn val="ctr"/>
        <c:lblOffset val="100"/>
        <c:noMultiLvlLbl val="0"/>
      </c:catAx>
      <c:valAx>
        <c:axId val="468741552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8741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831583552056"/>
          <c:y val="2.9594116735567392E-2"/>
          <c:w val="0.72043610868085939"/>
          <c:h val="0.84798582321262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1"/>
              <c:layout>
                <c:manualLayout>
                  <c:x val="-2.4691358024691357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851851851851851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на 2019 год</c:v>
                </c:pt>
                <c:pt idx="2">
                  <c:v>Уточненный план на 2019 год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7528.0800689999996</c:v>
                </c:pt>
                <c:pt idx="1">
                  <c:v>8677.4</c:v>
                </c:pt>
                <c:pt idx="2">
                  <c:v>9469.9</c:v>
                </c:pt>
                <c:pt idx="3">
                  <c:v>9044.1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6.0185185185185182E-2"/>
                  <c:y val="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148148148148147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01851851851851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09259259259259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на 2019 год</c:v>
                </c:pt>
                <c:pt idx="2">
                  <c:v>Уточненный план на 2019 год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7747.1521000000002</c:v>
                </c:pt>
                <c:pt idx="1">
                  <c:v>9097.4</c:v>
                </c:pt>
                <c:pt idx="2">
                  <c:v>10045.700000000001</c:v>
                </c:pt>
                <c:pt idx="3">
                  <c:v>9365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185185185185182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7098765432098825E-2"/>
                  <c:y val="3.2489080160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728395061728392E-2"/>
                  <c:y val="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864197530864209E-2"/>
                  <c:y val="2.320648582905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на 2019 год</c:v>
                </c:pt>
                <c:pt idx="2">
                  <c:v>Уточненный план на 2019 год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-219.1</c:v>
                </c:pt>
                <c:pt idx="1">
                  <c:v>-420</c:v>
                </c:pt>
                <c:pt idx="2">
                  <c:v>-575.79999999999995</c:v>
                </c:pt>
                <c:pt idx="3">
                  <c:v>-321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3493240"/>
        <c:axId val="513495592"/>
        <c:axId val="0"/>
      </c:bar3DChart>
      <c:catAx>
        <c:axId val="513493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3495592"/>
        <c:crossesAt val="0"/>
        <c:auto val="1"/>
        <c:lblAlgn val="ctr"/>
        <c:lblOffset val="100"/>
        <c:noMultiLvlLbl val="0"/>
      </c:catAx>
      <c:valAx>
        <c:axId val="513495592"/>
        <c:scaling>
          <c:orientation val="minMax"/>
          <c:max val="10000"/>
          <c:min val="-100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3493240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35951088517018E-2"/>
          <c:y val="0.11149147008357096"/>
          <c:w val="0.54412540502449369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solidFill>
                <a:srgbClr val="6E6FA6"/>
              </a:solidFill>
            </c:spPr>
          </c:dPt>
          <c:dPt>
            <c:idx val="1"/>
            <c:bubble3D val="0"/>
            <c:explosion val="15"/>
          </c:dPt>
          <c:dPt>
            <c:idx val="2"/>
            <c:bubble3D val="0"/>
            <c:explosion val="17"/>
          </c:dPt>
          <c:dPt>
            <c:idx val="3"/>
            <c:bubble3D val="0"/>
            <c:explosion val="8"/>
          </c:dPt>
          <c:dPt>
            <c:idx val="4"/>
            <c:bubble3D val="0"/>
            <c:explosion val="9"/>
          </c:dPt>
          <c:dPt>
            <c:idx val="5"/>
            <c:bubble3D val="0"/>
            <c:explosion val="13"/>
          </c:dPt>
          <c:dPt>
            <c:idx val="6"/>
            <c:bubble3D val="0"/>
            <c:explosion val="16"/>
          </c:dPt>
          <c:dLbls>
            <c:dLbl>
              <c:idx val="0"/>
              <c:layout>
                <c:manualLayout>
                  <c:x val="-7.9245615418232652E-3"/>
                  <c:y val="-0.173630399091458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857545257137658E-2"/>
                  <c:y val="-5.45190194916614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800238853735666E-2"/>
                  <c:y val="3.59161482057549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использования имущества, в т.ч. аренда земли, аренда недвижимости</c:v>
                </c:pt>
                <c:pt idx="2">
                  <c:v>Налоги на имущество: земельный налог, налог на имущество физических лиц</c:v>
                </c:pt>
                <c:pt idx="3">
                  <c:v>Налоги на совокупный доход:УСН, ЕНВД, Патент</c:v>
                </c:pt>
                <c:pt idx="4">
                  <c:v>Доходы от продажи материальных и нематериальных активов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1467.6</c:v>
                </c:pt>
                <c:pt idx="1">
                  <c:v>555.20000000000005</c:v>
                </c:pt>
                <c:pt idx="2" formatCode="#,##0.00">
                  <c:v>1732.7</c:v>
                </c:pt>
                <c:pt idx="3">
                  <c:v>528</c:v>
                </c:pt>
                <c:pt idx="4">
                  <c:v>307.7</c:v>
                </c:pt>
                <c:pt idx="5">
                  <c:v>99.6</c:v>
                </c:pt>
                <c:pt idx="6">
                  <c:v>50.7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55597001065439422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1528.7</c:v>
                </c:pt>
                <c:pt idx="1">
                  <c:v>1467.6</c:v>
                </c:pt>
                <c:pt idx="2">
                  <c:v>1467.8</c:v>
                </c:pt>
                <c:pt idx="3">
                  <c:v>1440.2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555.6</c:v>
                </c:pt>
                <c:pt idx="1">
                  <c:v>555.20000000000005</c:v>
                </c:pt>
                <c:pt idx="2">
                  <c:v>564.20000000000005</c:v>
                </c:pt>
                <c:pt idx="3">
                  <c:v>545.20000000000005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1421.3</c:v>
                </c:pt>
                <c:pt idx="1">
                  <c:v>1732.7</c:v>
                </c:pt>
                <c:pt idx="2">
                  <c:v>1879.9</c:v>
                </c:pt>
                <c:pt idx="3">
                  <c:v>1775.8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Лист1!$E$2:$E$5</c:f>
              <c:numCache>
                <c:formatCode>#,##0.0</c:formatCode>
                <c:ptCount val="4"/>
                <c:pt idx="0">
                  <c:v>465.4</c:v>
                </c:pt>
                <c:pt idx="1">
                  <c:v>528</c:v>
                </c:pt>
                <c:pt idx="2">
                  <c:v>545</c:v>
                </c:pt>
                <c:pt idx="3">
                  <c:v>546.6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Лист1!$F$2:$F$5</c:f>
              <c:numCache>
                <c:formatCode>#,##0.0</c:formatCode>
                <c:ptCount val="4"/>
                <c:pt idx="0">
                  <c:v>185.6</c:v>
                </c:pt>
                <c:pt idx="1">
                  <c:v>307.7</c:v>
                </c:pt>
                <c:pt idx="2">
                  <c:v>441.7</c:v>
                </c:pt>
                <c:pt idx="3">
                  <c:v>175.4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Лист1!$G$2:$G$5</c:f>
              <c:numCache>
                <c:formatCode>#,##0.0</c:formatCode>
                <c:ptCount val="4"/>
                <c:pt idx="0">
                  <c:v>96.6</c:v>
                </c:pt>
                <c:pt idx="1">
                  <c:v>99.6</c:v>
                </c:pt>
                <c:pt idx="2">
                  <c:v>111.9</c:v>
                </c:pt>
                <c:pt idx="3">
                  <c:v>110.6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 исполнение</c:v>
                </c:pt>
                <c:pt idx="1">
                  <c:v>Утвержденный план 2019 года</c:v>
                </c:pt>
                <c:pt idx="2">
                  <c:v>Уточненный план 2019 года</c:v>
                </c:pt>
                <c:pt idx="3">
                  <c:v>2019 год исполнение</c:v>
                </c:pt>
              </c:strCache>
            </c:strRef>
          </c:cat>
          <c:val>
            <c:numRef>
              <c:f>Лист1!$H$2:$H$5</c:f>
              <c:numCache>
                <c:formatCode>#,##0.0</c:formatCode>
                <c:ptCount val="4"/>
                <c:pt idx="0">
                  <c:v>125.89958599999954</c:v>
                </c:pt>
                <c:pt idx="1">
                  <c:v>50.7</c:v>
                </c:pt>
                <c:pt idx="2">
                  <c:v>213.9</c:v>
                </c:pt>
                <c:pt idx="3">
                  <c:v>219.5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2415104"/>
        <c:axId val="462414712"/>
        <c:axId val="0"/>
      </c:bar3DChart>
      <c:catAx>
        <c:axId val="462415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2414712"/>
        <c:crosses val="autoZero"/>
        <c:auto val="1"/>
        <c:lblAlgn val="ctr"/>
        <c:lblOffset val="100"/>
        <c:noMultiLvlLbl val="0"/>
      </c:catAx>
      <c:valAx>
        <c:axId val="46241471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241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8090860448124"/>
          <c:y val="5.2978586712399335E-2"/>
          <c:w val="0.27914289489200317"/>
          <c:h val="0.8697674961904206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 факт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01851851851852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345679012345678E-2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5493827160493825E-2"/>
                  <c:y val="-1.2633366571356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г.о.Лосино-Петровский</c:v>
                </c:pt>
                <c:pt idx="3">
                  <c:v>г.о.Реутов</c:v>
                </c:pt>
                <c:pt idx="4">
                  <c:v>г.о.Протвино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20833.8</c:v>
                </c:pt>
                <c:pt idx="1">
                  <c:v>28529.9</c:v>
                </c:pt>
                <c:pt idx="2">
                  <c:v>33029.9</c:v>
                </c:pt>
                <c:pt idx="3">
                  <c:v>15545</c:v>
                </c:pt>
                <c:pt idx="4">
                  <c:v>19389.099999999999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cylinder"/>
        <c:axId val="462408832"/>
        <c:axId val="462410008"/>
        <c:axId val="0"/>
      </c:bar3DChart>
      <c:catAx>
        <c:axId val="46240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62410008"/>
        <c:crosses val="autoZero"/>
        <c:auto val="1"/>
        <c:lblAlgn val="ctr"/>
        <c:lblOffset val="100"/>
        <c:noMultiLvlLbl val="0"/>
      </c:catAx>
      <c:valAx>
        <c:axId val="462410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62408832"/>
        <c:crosses val="autoZero"/>
        <c:crossBetween val="between"/>
      </c:valAx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F7754-E73D-4B37-8915-032C3491379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B40C7F-BE56-4119-9603-D74869A34F3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495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011,9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F95C1-A6DA-428D-B968-964F1BC5C991}" type="par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7B46E-21F7-4338-AC12-77FE4B9F9B4B}" type="sib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E82A9-ECE4-4C51-B367-6BC24FD0C449}">
      <dgm:prSet phldrT="[Текст]" custT="1"/>
      <dgm:spPr/>
      <dgm:t>
        <a:bodyPr/>
        <a:lstStyle/>
        <a:p>
          <a:pPr algn="l"/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903E9-E9BB-4A35-AD6F-32C82961480C}" type="par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E92CF-CBA5-4F4A-A47E-C9637D53E890}" type="sib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4C059-36E6-4535-B2DB-303390EF666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3 713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465,7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92,9%)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42070-C0A0-4336-82CA-B2BF9706179B}" type="par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CE115-8E90-4BF4-9C96-CAB43B0D0F90}" type="sib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D7460-B527-481A-9E20-59F0CA07E8D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130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628,1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AC930-A6B0-49B2-90F7-AB0AEF64073C}" type="par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F6320-CDA5-4809-A962-A7124DDC8909}" type="sib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F409E-1059-4155-ABD2-808C91B953B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284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251,9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62C65-C764-4E8E-8D20-E64B890D29F1}" type="par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E731F-E2DB-4F5D-A0C2-2F09B238D803}" type="sib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F3B16-2123-4BB3-8CFE-5DB68E59592A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975,6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(90,6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0C047-EC30-4F09-AA33-5504787983D7}" type="par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EC0F6-9AD5-4EFB-AF4F-1BF827715192}" type="sib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0482E-8B9C-46E1-8D8C-1080BE6253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387,8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90,7%)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81C5A-CDCB-43EE-A21A-96581D30EE11}" type="par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9E2CB-6DA8-4382-A480-DB175E9D9550}" type="sib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7B9DB-F02E-45A7-B71C-1A1A97760772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44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278,0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F24F-9C92-4893-A711-6CF0BD55AA87}" type="par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D7771-35F3-4EEB-B2FE-58222D066AA7}" type="sib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A36EB3-85CD-4D02-B7AF-E6D0F341B58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1 014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210,6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9AEF67-A73F-49AF-A062-318FBACA4640}" type="par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3F5B2-FC06-40C0-8BE1-230926FF125E}" type="sib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7ABCE-E5E8-40F8-A9C8-18DF633A7D1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54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380,0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E0E2-1D83-412C-9371-70AF3421BD42}" type="par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B06D8-69DA-4CD9-B786-A1B1EEBE6A3E}" type="sib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F66F3-6498-45FF-B239-043AA5DE6FB9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1 097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102,3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95,7%)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44107-D5A1-4095-955A-E0F6DCB91D7E}" type="par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16D3E-81AB-48D5-AE6F-3FE495E1DDD7}" type="sib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49135-924D-4410-864C-DC3B35CE6A0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52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402,1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99,2%)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CADB-11E3-48A6-B23C-190240065ED1}" type="par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12A3F-38C7-44BE-BDB9-7DE9D2A0A84F}" type="sib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4BB88-2E7A-4823-AF70-33C990ADC28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676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416,6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77,5%)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2600F-2D45-44B6-9AA3-01A8C74B3DAB}" type="par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574E6-42B6-469C-8192-77BA9171B50F}" type="sib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1D9C-4032-4072-8691-FA129038664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260,2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94,2%)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579CB-01D0-4EBD-8F87-68635B503BF0}" type="par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41779-E5F8-4F9E-B888-127E9666DEF9}" type="sib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C6903-BF34-4842-A691-C9B34297E4D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552,6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D9E0-2C9D-4E71-89B5-B308228BF7B9}" type="par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20CE-2B2E-4EE0-AE4E-BBEDB681EBA4}" type="sib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89BF4-A35B-45A9-9F98-0DEAB79857C3}">
      <dgm:prSet custT="1"/>
      <dgm:spPr/>
      <dgm:t>
        <a:bodyPr/>
        <a:lstStyle/>
        <a:p>
          <a:pPr algn="l"/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31A3D-686B-411E-BA08-D5C0D77F0843}" type="par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BBF13-E99B-4103-BA6B-8E0636641784}" type="sib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64D35-5BAD-400F-9237-C9DA23479E0D}">
      <dgm:prSet custT="1"/>
      <dgm:spPr/>
      <dgm:t>
        <a:bodyPr/>
        <a:lstStyle/>
        <a:p>
          <a:pPr algn="l"/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CB65C-0204-491D-8ADE-D597E68B7562}" type="par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F98E2-487A-4978-8BA1-E24D96E13FC8}" type="sib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83A7B-D11B-49E6-A9CF-F40173E7BB49}">
      <dgm:prSet custT="1"/>
      <dgm:spPr/>
      <dgm:t>
        <a:bodyPr/>
        <a:lstStyle/>
        <a:p>
          <a:pPr algn="l"/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42877-8334-4ADA-A18E-E597D3726B9C}" type="par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38AD7-D2CE-48C4-9DC1-D107DE2D9476}" type="sib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A9414-A04F-4899-B7F3-87365A672744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4436E-35C7-470E-A2F6-2EA0F85318B5}" type="par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242D2-579F-4F26-88DD-7F8B40E415A5}" type="sib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30E85-5388-414D-8F19-A18D348902AC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3D138-0A17-4BFA-8A52-4829123EEBC1}" type="par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9FEBB-CB51-45D3-BB33-FD5293BA0246}" type="sib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F48FD-DE5F-41CB-A458-D9A3A53E7B32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950C6-0CE0-496C-95FF-DC1B17B65BE5}" type="par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BF40F-FC25-485E-A2EE-97E650158398}" type="sib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EF8C5B-B73B-4056-BFE4-BAE22502B92A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 на территории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2CE98A-B9A5-44B1-832F-21121771DAAE}" type="par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8A5AE9-3D21-43F5-A38B-16E7E6C034C0}" type="sib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D030D-9C5F-4EB4-9505-EFC4E6EF5A9F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754DC-5530-47A3-B297-E1A393568977}" type="par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45295-C30E-4AA2-8F77-AA7B519C4FDE}" type="sib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31A40-45FF-4721-9CCF-B736B97DE01A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Эффективная власть 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3D4A9-5E94-4944-8588-C412DD0114DE}" type="par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DD6D86-8985-4476-93C8-FDFB6F73B83B}" type="sib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A7763F-B607-4F8C-9939-C5366770D233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системы информирования населения о деятельности органов местного самоуправления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476B-D8FF-40E7-8941-EF933CCE9ACC}" type="par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D6147-1B69-45C9-A6FD-E54E6BA2D020}" type="sib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6DF0D-4922-445C-B91D-7823C31C4B7C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95303-4838-46B5-AE32-69B0DD919D13}" type="par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50170-F98E-4935-B0F7-A9A584E00A96}" type="sib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FC13D-BDA9-4B84-8862-AD4538097B4E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7BC07-705A-4772-BBB5-0BBB6795F4B8}" type="par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4DAF3-A66E-41B1-B57C-69FE5AD6C421}" type="sib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A1B7D-FE7D-4119-BF9D-2CC844002CE7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и развитие инженерной инфраструктуры и энергоэффективности на территории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4D9D4-9D17-46C6-8CE2-DB82515AEA5C}" type="par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74DB9-C60A-4D05-8E21-68BD2FAA5948}" type="sib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D013E3-007A-45F4-8E80-510FE121A8AD}" type="pres">
      <dgm:prSet presAssocID="{BEBF7754-E73D-4B37-8915-032C34913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A34D62A-6300-46D6-AC77-8B0D7DE754BC}" type="pres">
      <dgm:prSet presAssocID="{55B40C7F-BE56-4119-9603-D74869A34F3C}" presName="linNode" presStyleCnt="0"/>
      <dgm:spPr/>
    </dgm:pt>
    <dgm:pt modelId="{CB5544C9-DEFB-49CA-8789-E60BBE9ED6F6}" type="pres">
      <dgm:prSet presAssocID="{55B40C7F-BE56-4119-9603-D74869A34F3C}" presName="parentShp" presStyleLbl="node1" presStyleIdx="0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E8D9B-4D5C-472B-B350-46FA45F038D6}" type="pres">
      <dgm:prSet presAssocID="{55B40C7F-BE56-4119-9603-D74869A34F3C}" presName="childShp" presStyleLbl="bgAccFollow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5A377-510F-44A8-BF50-3115FCC8A514}" type="pres">
      <dgm:prSet presAssocID="{D577B46E-21F7-4338-AC12-77FE4B9F9B4B}" presName="spacing" presStyleCnt="0"/>
      <dgm:spPr/>
    </dgm:pt>
    <dgm:pt modelId="{0DDBD27E-842A-45E6-8E69-44644C02D0C7}" type="pres">
      <dgm:prSet presAssocID="{1274C059-36E6-4535-B2DB-303390EF6667}" presName="linNode" presStyleCnt="0"/>
      <dgm:spPr/>
    </dgm:pt>
    <dgm:pt modelId="{AB6F5C39-3946-413A-BE2D-C758954BC2C3}" type="pres">
      <dgm:prSet presAssocID="{1274C059-36E6-4535-B2DB-303390EF6667}" presName="parentShp" presStyleLbl="node1" presStyleIdx="1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3533A-8BBE-462E-B518-BE8FDBD01567}" type="pres">
      <dgm:prSet presAssocID="{1274C059-36E6-4535-B2DB-303390EF6667}" presName="childShp" presStyleLbl="bgAccFollow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3711-1C5C-44C8-870A-7527705C9EC9}" type="pres">
      <dgm:prSet presAssocID="{915CE115-8E90-4BF4-9C96-CAB43B0D0F90}" presName="spacing" presStyleCnt="0"/>
      <dgm:spPr/>
    </dgm:pt>
    <dgm:pt modelId="{00A0A57C-DFB1-4A38-9179-0B651CB1A349}" type="pres">
      <dgm:prSet presAssocID="{189D7460-B527-481A-9E20-59F0CA07E8DF}" presName="linNode" presStyleCnt="0"/>
      <dgm:spPr/>
    </dgm:pt>
    <dgm:pt modelId="{B4B64F95-4CC2-4E68-AFEF-AF3B7CF5228C}" type="pres">
      <dgm:prSet presAssocID="{189D7460-B527-481A-9E20-59F0CA07E8DF}" presName="parentShp" presStyleLbl="node1" presStyleIdx="2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869FB-CF7A-4F26-BF37-68484D261832}" type="pres">
      <dgm:prSet presAssocID="{189D7460-B527-481A-9E20-59F0CA07E8DF}" presName="childShp" presStyleLbl="bgAccFollowNode1" presStyleIdx="2" presStyleCnt="14" custLinFactNeighborX="0" custLinFactNeighborY="1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C3590-4F83-4B08-8441-6769DABB1510}" type="pres">
      <dgm:prSet presAssocID="{831F6320-CDA5-4809-A962-A7124DDC8909}" presName="spacing" presStyleCnt="0"/>
      <dgm:spPr/>
    </dgm:pt>
    <dgm:pt modelId="{F87DDF0E-7BA1-4503-9911-DB89D8035E37}" type="pres">
      <dgm:prSet presAssocID="{7AEF409E-1059-4155-ABD2-808C91B953B3}" presName="linNode" presStyleCnt="0"/>
      <dgm:spPr/>
    </dgm:pt>
    <dgm:pt modelId="{2746F9D5-A47B-460D-BFBA-9B05FD60A746}" type="pres">
      <dgm:prSet presAssocID="{7AEF409E-1059-4155-ABD2-808C91B953B3}" presName="parentShp" presStyleLbl="node1" presStyleIdx="3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D5563-281E-4387-9BFA-9755847DC452}" type="pres">
      <dgm:prSet presAssocID="{7AEF409E-1059-4155-ABD2-808C91B953B3}" presName="childShp" presStyleLbl="bgAccFollow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B6298-0903-4314-8377-4D11A481B3F4}" type="pres">
      <dgm:prSet presAssocID="{165E731F-E2DB-4F5D-A0C2-2F09B238D803}" presName="spacing" presStyleCnt="0"/>
      <dgm:spPr/>
    </dgm:pt>
    <dgm:pt modelId="{45F24874-8733-4E23-A399-308379A2DC31}" type="pres">
      <dgm:prSet presAssocID="{D67F3B16-2123-4BB3-8CFE-5DB68E59592A}" presName="linNode" presStyleCnt="0"/>
      <dgm:spPr/>
    </dgm:pt>
    <dgm:pt modelId="{F05E8430-1947-4C52-BAD2-4F643AB377B4}" type="pres">
      <dgm:prSet presAssocID="{D67F3B16-2123-4BB3-8CFE-5DB68E59592A}" presName="parentShp" presStyleLbl="node1" presStyleIdx="4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BE204-88D3-4FA7-9860-4E0B3A915A4F}" type="pres">
      <dgm:prSet presAssocID="{D67F3B16-2123-4BB3-8CFE-5DB68E59592A}" presName="childShp" presStyleLbl="bgAccFollow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92E05-4F44-42FE-B54C-1386E85BCA5E}" type="pres">
      <dgm:prSet presAssocID="{7F7EC0F6-9AD5-4EFB-AF4F-1BF827715192}" presName="spacing" presStyleCnt="0"/>
      <dgm:spPr/>
    </dgm:pt>
    <dgm:pt modelId="{DC3C8B72-50B9-4234-A9D9-120A0F0DFEF8}" type="pres">
      <dgm:prSet presAssocID="{A0A0482E-8B9C-46E1-8D8C-1080BE625320}" presName="linNode" presStyleCnt="0"/>
      <dgm:spPr/>
    </dgm:pt>
    <dgm:pt modelId="{77BE2F95-FE92-4D4A-BE2D-C9D18E836906}" type="pres">
      <dgm:prSet presAssocID="{A0A0482E-8B9C-46E1-8D8C-1080BE625320}" presName="parentShp" presStyleLbl="node1" presStyleIdx="5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29B72-585F-4A9E-BF0C-F5CFB7AC3AF2}" type="pres">
      <dgm:prSet presAssocID="{A0A0482E-8B9C-46E1-8D8C-1080BE625320}" presName="childShp" presStyleLbl="bgAccFollow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FF08F-0BF5-4E6F-B738-DD445A96C076}" type="pres">
      <dgm:prSet presAssocID="{D359E2CB-6DA8-4382-A480-DB175E9D9550}" presName="spacing" presStyleCnt="0"/>
      <dgm:spPr/>
    </dgm:pt>
    <dgm:pt modelId="{7ECC6C4A-51CA-4BBA-8EF8-F1E1C5BF5068}" type="pres">
      <dgm:prSet presAssocID="{FDD7B9DB-F02E-45A7-B71C-1A1A97760772}" presName="linNode" presStyleCnt="0"/>
      <dgm:spPr/>
    </dgm:pt>
    <dgm:pt modelId="{5E217489-CCF2-4916-B892-F4E1AAA78862}" type="pres">
      <dgm:prSet presAssocID="{FDD7B9DB-F02E-45A7-B71C-1A1A97760772}" presName="parentShp" presStyleLbl="node1" presStyleIdx="6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24B0-DF91-4526-BDEC-3E3B999A7926}" type="pres">
      <dgm:prSet presAssocID="{FDD7B9DB-F02E-45A7-B71C-1A1A97760772}" presName="childShp" presStyleLbl="bgAccFollowNode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04831-11C3-4F11-9C77-816ECDDE5945}" type="pres">
      <dgm:prSet presAssocID="{2A9D7771-35F3-4EEB-B2FE-58222D066AA7}" presName="spacing" presStyleCnt="0"/>
      <dgm:spPr/>
    </dgm:pt>
    <dgm:pt modelId="{D02AF2FD-29F1-40CA-815C-FF901984CC49}" type="pres">
      <dgm:prSet presAssocID="{01A36EB3-85CD-4D02-B7AF-E6D0F341B586}" presName="linNode" presStyleCnt="0"/>
      <dgm:spPr/>
    </dgm:pt>
    <dgm:pt modelId="{2A8E806F-F526-469B-AE4C-35243E8C6613}" type="pres">
      <dgm:prSet presAssocID="{01A36EB3-85CD-4D02-B7AF-E6D0F341B586}" presName="parentShp" presStyleLbl="node1" presStyleIdx="7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293A5-F934-459F-9DD6-32330AEA4D63}" type="pres">
      <dgm:prSet presAssocID="{01A36EB3-85CD-4D02-B7AF-E6D0F341B586}" presName="childShp" presStyleLbl="bgAccFollow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BC9F5-C784-4495-B383-F31BB84166EC}" type="pres">
      <dgm:prSet presAssocID="{5DB3F5B2-FC06-40C0-8BE1-230926FF125E}" presName="spacing" presStyleCnt="0"/>
      <dgm:spPr/>
    </dgm:pt>
    <dgm:pt modelId="{E3FD8822-96AC-4171-80A3-3F9BF987506C}" type="pres">
      <dgm:prSet presAssocID="{07A7ABCE-E5E8-40F8-A9C8-18DF633A7D1F}" presName="linNode" presStyleCnt="0"/>
      <dgm:spPr/>
    </dgm:pt>
    <dgm:pt modelId="{8A4D6183-13B5-4AF5-BAA8-F0659EA8EFA5}" type="pres">
      <dgm:prSet presAssocID="{07A7ABCE-E5E8-40F8-A9C8-18DF633A7D1F}" presName="parentShp" presStyleLbl="node1" presStyleIdx="8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27A67-F735-4CA4-86EF-D7E124A055E2}" type="pres">
      <dgm:prSet presAssocID="{07A7ABCE-E5E8-40F8-A9C8-18DF633A7D1F}" presName="childShp" presStyleLbl="bgAccFollow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0F41F-F0C7-4563-87CB-23E775B6343B}" type="pres">
      <dgm:prSet presAssocID="{66EB06D8-69DA-4CD9-B786-A1B1EEBE6A3E}" presName="spacing" presStyleCnt="0"/>
      <dgm:spPr/>
    </dgm:pt>
    <dgm:pt modelId="{E82B70BB-8862-4830-9946-44F6EDF52F2B}" type="pres">
      <dgm:prSet presAssocID="{5E6F66F3-6498-45FF-B239-043AA5DE6FB9}" presName="linNode" presStyleCnt="0"/>
      <dgm:spPr/>
    </dgm:pt>
    <dgm:pt modelId="{C7A7C9B9-834E-4C1B-8B4A-4F8B3046732A}" type="pres">
      <dgm:prSet presAssocID="{5E6F66F3-6498-45FF-B239-043AA5DE6FB9}" presName="parentShp" presStyleLbl="node1" presStyleIdx="9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F16E-2082-42A5-8541-3D27CBED19A5}" type="pres">
      <dgm:prSet presAssocID="{5E6F66F3-6498-45FF-B239-043AA5DE6FB9}" presName="childShp" presStyleLbl="bgAccFollow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1FA1-9200-4364-ABEC-145DC3BDA20E}" type="pres">
      <dgm:prSet presAssocID="{08016D3E-81AB-48D5-AE6F-3FE495E1DDD7}" presName="spacing" presStyleCnt="0"/>
      <dgm:spPr/>
    </dgm:pt>
    <dgm:pt modelId="{509C5EC1-24C2-4EBA-9AE4-B9285F148BC6}" type="pres">
      <dgm:prSet presAssocID="{EDB49135-924D-4410-864C-DC3B35CE6A0C}" presName="linNode" presStyleCnt="0"/>
      <dgm:spPr/>
    </dgm:pt>
    <dgm:pt modelId="{A0A7F83F-A92F-4C2E-9EE6-6A08C5DE8711}" type="pres">
      <dgm:prSet presAssocID="{EDB49135-924D-4410-864C-DC3B35CE6A0C}" presName="parentShp" presStyleLbl="node1" presStyleIdx="10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8F96-9A59-431D-8AAA-1B48BE21527B}" type="pres">
      <dgm:prSet presAssocID="{EDB49135-924D-4410-864C-DC3B35CE6A0C}" presName="childShp" presStyleLbl="bgAccFollow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CA102-041A-4607-B521-073A5225255F}" type="pres">
      <dgm:prSet presAssocID="{98B12A3F-38C7-44BE-BDB9-7DE9D2A0A84F}" presName="spacing" presStyleCnt="0"/>
      <dgm:spPr/>
    </dgm:pt>
    <dgm:pt modelId="{19A660EF-FF81-4E96-87F9-B646AC3D0E18}" type="pres">
      <dgm:prSet presAssocID="{4804BB88-2E7A-4823-AF70-33C990ADC28B}" presName="linNode" presStyleCnt="0"/>
      <dgm:spPr/>
    </dgm:pt>
    <dgm:pt modelId="{8B9495AA-4D88-4DAE-AB47-FB7568C5B6CF}" type="pres">
      <dgm:prSet presAssocID="{4804BB88-2E7A-4823-AF70-33C990ADC28B}" presName="parentShp" presStyleLbl="node1" presStyleIdx="11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15835-AAA5-4109-B440-B4F911A4DEEC}" type="pres">
      <dgm:prSet presAssocID="{4804BB88-2E7A-4823-AF70-33C990ADC28B}" presName="childShp" presStyleLbl="bgAccFollow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5B9CE-8806-4238-A541-21404876D5BF}" type="pres">
      <dgm:prSet presAssocID="{BE6574E6-42B6-469C-8192-77BA9171B50F}" presName="spacing" presStyleCnt="0"/>
      <dgm:spPr/>
    </dgm:pt>
    <dgm:pt modelId="{1B88F344-B0F7-4CA8-A647-0301E38BB82A}" type="pres">
      <dgm:prSet presAssocID="{5D971D9C-4032-4072-8691-FA129038664C}" presName="linNode" presStyleCnt="0"/>
      <dgm:spPr/>
    </dgm:pt>
    <dgm:pt modelId="{792FE208-16B4-424C-95BE-16EBC87E5300}" type="pres">
      <dgm:prSet presAssocID="{5D971D9C-4032-4072-8691-FA129038664C}" presName="parentShp" presStyleLbl="node1" presStyleIdx="12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08D8F-19D4-4E09-821E-A6B5FECD5777}" type="pres">
      <dgm:prSet presAssocID="{5D971D9C-4032-4072-8691-FA129038664C}" presName="childShp" presStyleLbl="bgAccFollowNode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1C43-C566-4AA1-9F6B-6B0DD0A6136E}" type="pres">
      <dgm:prSet presAssocID="{53841779-E5F8-4F9E-B888-127E9666DEF9}" presName="spacing" presStyleCnt="0"/>
      <dgm:spPr/>
    </dgm:pt>
    <dgm:pt modelId="{84240FB3-6CCF-46A3-8C2B-F941386550FE}" type="pres">
      <dgm:prSet presAssocID="{D75C6903-BF34-4842-A691-C9B34297E4D3}" presName="linNode" presStyleCnt="0"/>
      <dgm:spPr/>
    </dgm:pt>
    <dgm:pt modelId="{EC5AD70E-A664-4540-A139-B29EABA64396}" type="pres">
      <dgm:prSet presAssocID="{D75C6903-BF34-4842-A691-C9B34297E4D3}" presName="parentShp" presStyleLbl="node1" presStyleIdx="13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22791-F7AA-44F1-B236-64551612DCC3}" type="pres">
      <dgm:prSet presAssocID="{D75C6903-BF34-4842-A691-C9B34297E4D3}" presName="childShp" presStyleLbl="bgAccFollowNode1" presStyleIdx="13" presStyleCnt="14" custLinFactNeighborX="0" custLinFactNeighborY="-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76F84B-965E-4AF8-AE23-41E210655D5A}" type="presOf" srcId="{D35E82A9-ECE4-4C51-B367-6BC24FD0C449}" destId="{EF3E8D9B-4D5C-472B-B350-46FA45F038D6}" srcOrd="0" destOrd="0" presId="urn:microsoft.com/office/officeart/2005/8/layout/vList6"/>
    <dgm:cxn modelId="{0EB3C5B6-A32F-42E1-A39D-E27FE6101BE0}" srcId="{BEBF7754-E73D-4B37-8915-032C34913796}" destId="{4804BB88-2E7A-4823-AF70-33C990ADC28B}" srcOrd="11" destOrd="0" parTransId="{C5F2600F-2D45-44B6-9AA3-01A8C74B3DAB}" sibTransId="{BE6574E6-42B6-469C-8192-77BA9171B50F}"/>
    <dgm:cxn modelId="{6D2E23E6-941D-407F-9454-BB73A504D72B}" srcId="{55B40C7F-BE56-4119-9603-D74869A34F3C}" destId="{D35E82A9-ECE4-4C51-B367-6BC24FD0C449}" srcOrd="0" destOrd="0" parTransId="{C1C903E9-E9BB-4A35-AD6F-32C82961480C}" sibTransId="{A9BE92CF-CBA5-4F4A-A47E-C9637D53E890}"/>
    <dgm:cxn modelId="{816549EF-C7F4-4DEE-946E-FB4D76B1D302}" srcId="{BEBF7754-E73D-4B37-8915-032C34913796}" destId="{1274C059-36E6-4535-B2DB-303390EF6667}" srcOrd="1" destOrd="0" parTransId="{59442070-C0A0-4336-82CA-B2BF9706179B}" sibTransId="{915CE115-8E90-4BF4-9C96-CAB43B0D0F90}"/>
    <dgm:cxn modelId="{0E5DC66F-FA6B-44FE-908E-791B072F4741}" type="presOf" srcId="{EDB49135-924D-4410-864C-DC3B35CE6A0C}" destId="{A0A7F83F-A92F-4C2E-9EE6-6A08C5DE8711}" srcOrd="0" destOrd="0" presId="urn:microsoft.com/office/officeart/2005/8/layout/vList6"/>
    <dgm:cxn modelId="{C92122E7-B674-4A67-9E8A-656D095732BB}" srcId="{BEBF7754-E73D-4B37-8915-032C34913796}" destId="{01A36EB3-85CD-4D02-B7AF-E6D0F341B586}" srcOrd="7" destOrd="0" parTransId="{A69AEF67-A73F-49AF-A062-318FBACA4640}" sibTransId="{5DB3F5B2-FC06-40C0-8BE1-230926FF125E}"/>
    <dgm:cxn modelId="{767BAF75-7367-4338-B63E-9FC044021375}" srcId="{4804BB88-2E7A-4823-AF70-33C990ADC28B}" destId="{2BC6DF0D-4922-445C-B91D-7823C31C4B7C}" srcOrd="0" destOrd="0" parTransId="{63695303-4838-46B5-AE32-69B0DD919D13}" sibTransId="{1BB50170-F98E-4935-B0F7-A9A584E00A96}"/>
    <dgm:cxn modelId="{4DC2F356-546F-4A73-9AAA-443B8E00C28B}" type="presOf" srcId="{130A1B7D-FE7D-4119-BF9D-2CC844002CE7}" destId="{7B522791-F7AA-44F1-B236-64551612DCC3}" srcOrd="0" destOrd="0" presId="urn:microsoft.com/office/officeart/2005/8/layout/vList6"/>
    <dgm:cxn modelId="{028B38FA-43AA-4377-B1C5-5CFBD06D60ED}" type="presOf" srcId="{01A36EB3-85CD-4D02-B7AF-E6D0F341B586}" destId="{2A8E806F-F526-469B-AE4C-35243E8C6613}" srcOrd="0" destOrd="0" presId="urn:microsoft.com/office/officeart/2005/8/layout/vList6"/>
    <dgm:cxn modelId="{CED3F5EE-BCB6-4B1D-82B7-F11ECF73F5AF}" type="presOf" srcId="{7AEF409E-1059-4155-ABD2-808C91B953B3}" destId="{2746F9D5-A47B-460D-BFBA-9B05FD60A746}" srcOrd="0" destOrd="0" presId="urn:microsoft.com/office/officeart/2005/8/layout/vList6"/>
    <dgm:cxn modelId="{650F4720-F87A-4E93-9911-7A5C906A9C6A}" type="presOf" srcId="{BEBF7754-E73D-4B37-8915-032C34913796}" destId="{F7D013E3-007A-45F4-8E80-510FE121A8AD}" srcOrd="0" destOrd="0" presId="urn:microsoft.com/office/officeart/2005/8/layout/vList6"/>
    <dgm:cxn modelId="{AF253422-B69D-4BCB-AB85-5064DB80F487}" srcId="{BEBF7754-E73D-4B37-8915-032C34913796}" destId="{07A7ABCE-E5E8-40F8-A9C8-18DF633A7D1F}" srcOrd="8" destOrd="0" parTransId="{6440E0E2-1D83-412C-9371-70AF3421BD42}" sibTransId="{66EB06D8-69DA-4CD9-B786-A1B1EEBE6A3E}"/>
    <dgm:cxn modelId="{FBF42949-219E-420D-8BB4-5FDF0435DE4C}" type="presOf" srcId="{CA0FC13D-BDA9-4B84-8862-AD4538097B4E}" destId="{93408D8F-19D4-4E09-821E-A6B5FECD5777}" srcOrd="0" destOrd="0" presId="urn:microsoft.com/office/officeart/2005/8/layout/vList6"/>
    <dgm:cxn modelId="{A01DF509-E793-40AB-92E8-37FBBC2875A2}" type="presOf" srcId="{A57A9414-A04F-4899-B7F3-87365A672744}" destId="{CF2BE204-88D3-4FA7-9860-4E0B3A915A4F}" srcOrd="0" destOrd="0" presId="urn:microsoft.com/office/officeart/2005/8/layout/vList6"/>
    <dgm:cxn modelId="{E9FCD744-9A7D-4E49-B583-666D0B80C996}" srcId="{BEBF7754-E73D-4B37-8915-032C34913796}" destId="{55B40C7F-BE56-4119-9603-D74869A34F3C}" srcOrd="0" destOrd="0" parTransId="{548F95C1-A6DA-428D-B968-964F1BC5C991}" sibTransId="{D577B46E-21F7-4338-AC12-77FE4B9F9B4B}"/>
    <dgm:cxn modelId="{10766BA9-84E0-4A68-9FCB-28DAB0031F40}" srcId="{01A36EB3-85CD-4D02-B7AF-E6D0F341B586}" destId="{5FEF8C5B-B73B-4056-BFE4-BAE22502B92A}" srcOrd="0" destOrd="0" parTransId="{8C2CE98A-B9A5-44B1-832F-21121771DAAE}" sibTransId="{1A8A5AE9-3D21-43F5-A38B-16E7E6C034C0}"/>
    <dgm:cxn modelId="{ED5BA6B1-E99A-4F3B-B74B-10904EFCCB60}" srcId="{BEBF7754-E73D-4B37-8915-032C34913796}" destId="{189D7460-B527-481A-9E20-59F0CA07E8DF}" srcOrd="2" destOrd="0" parTransId="{E1BAC930-A6B0-49B2-90F7-AB0AEF64073C}" sibTransId="{831F6320-CDA5-4809-A962-A7124DDC8909}"/>
    <dgm:cxn modelId="{E1E9B976-E714-4911-BB5C-B9C96335A21E}" type="presOf" srcId="{FDD7B9DB-F02E-45A7-B71C-1A1A97760772}" destId="{5E217489-CCF2-4916-B892-F4E1AAA78862}" srcOrd="0" destOrd="0" presId="urn:microsoft.com/office/officeart/2005/8/layout/vList6"/>
    <dgm:cxn modelId="{93F5D560-D995-4EE7-BAE6-78641456681C}" type="presOf" srcId="{2BC6DF0D-4922-445C-B91D-7823C31C4B7C}" destId="{4CD15835-AAA5-4109-B440-B4F911A4DEEC}" srcOrd="0" destOrd="0" presId="urn:microsoft.com/office/officeart/2005/8/layout/vList6"/>
    <dgm:cxn modelId="{8D29C44C-72B5-4035-9E80-0775436CC509}" srcId="{BEBF7754-E73D-4B37-8915-032C34913796}" destId="{EDB49135-924D-4410-864C-DC3B35CE6A0C}" srcOrd="10" destOrd="0" parTransId="{DC88CADB-11E3-48A6-B23C-190240065ED1}" sibTransId="{98B12A3F-38C7-44BE-BDB9-7DE9D2A0A84F}"/>
    <dgm:cxn modelId="{F42FA151-40A2-4E8B-89E0-0333D1C7F49B}" srcId="{189D7460-B527-481A-9E20-59F0CA07E8DF}" destId="{2F564D35-5BAD-400F-9237-C9DA23479E0D}" srcOrd="0" destOrd="0" parTransId="{AB1CB65C-0204-491D-8ADE-D597E68B7562}" sibTransId="{58FF98E2-487A-4978-8BA1-E24D96E13FC8}"/>
    <dgm:cxn modelId="{B0793E92-9470-4887-B224-9C6CF97B19BB}" type="presOf" srcId="{4804BB88-2E7A-4823-AF70-33C990ADC28B}" destId="{8B9495AA-4D88-4DAE-AB47-FB7568C5B6CF}" srcOrd="0" destOrd="0" presId="urn:microsoft.com/office/officeart/2005/8/layout/vList6"/>
    <dgm:cxn modelId="{F7948679-DEB1-4013-8303-E5D03E626D1E}" srcId="{BEBF7754-E73D-4B37-8915-032C34913796}" destId="{D67F3B16-2123-4BB3-8CFE-5DB68E59592A}" srcOrd="4" destOrd="0" parTransId="{AF50C047-EC30-4F09-AA33-5504787983D7}" sibTransId="{7F7EC0F6-9AD5-4EFB-AF4F-1BF827715192}"/>
    <dgm:cxn modelId="{10B781A4-E894-4731-BB81-A3EB20E75436}" type="presOf" srcId="{A0A0482E-8B9C-46E1-8D8C-1080BE625320}" destId="{77BE2F95-FE92-4D4A-BE2D-C9D18E836906}" srcOrd="0" destOrd="0" presId="urn:microsoft.com/office/officeart/2005/8/layout/vList6"/>
    <dgm:cxn modelId="{1B46F0A7-E902-428A-B790-785698B25425}" type="presOf" srcId="{D75C6903-BF34-4842-A691-C9B34297E4D3}" destId="{EC5AD70E-A664-4540-A139-B29EABA64396}" srcOrd="0" destOrd="0" presId="urn:microsoft.com/office/officeart/2005/8/layout/vList6"/>
    <dgm:cxn modelId="{0944236E-990C-42C9-8151-F37A2106148F}" srcId="{BEBF7754-E73D-4B37-8915-032C34913796}" destId="{D75C6903-BF34-4842-A691-C9B34297E4D3}" srcOrd="13" destOrd="0" parTransId="{62C2D9E0-2C9D-4E71-89B5-B308228BF7B9}" sibTransId="{D47320CE-2B2E-4EE0-AE4E-BBEDB681EBA4}"/>
    <dgm:cxn modelId="{5CDAFCD6-2592-4B41-A2AC-470A068BC5FE}" srcId="{BEBF7754-E73D-4B37-8915-032C34913796}" destId="{FDD7B9DB-F02E-45A7-B71C-1A1A97760772}" srcOrd="6" destOrd="0" parTransId="{C120F24F-9C92-4893-A711-6CF0BD55AA87}" sibTransId="{2A9D7771-35F3-4EEB-B2FE-58222D066AA7}"/>
    <dgm:cxn modelId="{B04E1E7D-3321-4DEE-AD2B-F849EF5A2402}" srcId="{5E6F66F3-6498-45FF-B239-043AA5DE6FB9}" destId="{BBB31A40-45FF-4721-9CCF-B736B97DE01A}" srcOrd="0" destOrd="0" parTransId="{33A3D4A9-5E94-4944-8588-C412DD0114DE}" sibTransId="{3FDD6D86-8985-4476-93C8-FDFB6F73B83B}"/>
    <dgm:cxn modelId="{3415AE8C-C696-467B-A9C4-5759C34F23F7}" type="presOf" srcId="{55B40C7F-BE56-4119-9603-D74869A34F3C}" destId="{CB5544C9-DEFB-49CA-8789-E60BBE9ED6F6}" srcOrd="0" destOrd="0" presId="urn:microsoft.com/office/officeart/2005/8/layout/vList6"/>
    <dgm:cxn modelId="{903FD078-EDFB-45DA-AFB0-3972FB2CEDA1}" type="presOf" srcId="{2F564D35-5BAD-400F-9237-C9DA23479E0D}" destId="{370869FB-CF7A-4F26-BF37-68484D261832}" srcOrd="0" destOrd="0" presId="urn:microsoft.com/office/officeart/2005/8/layout/vList6"/>
    <dgm:cxn modelId="{1267CA65-58E3-47EC-B79A-4B431C77E079}" type="presOf" srcId="{7DBD030D-9C5F-4EB4-9505-EFC4E6EF5A9F}" destId="{BBD27A67-F735-4CA4-86EF-D7E124A055E2}" srcOrd="0" destOrd="0" presId="urn:microsoft.com/office/officeart/2005/8/layout/vList6"/>
    <dgm:cxn modelId="{70799E2E-A14F-4DA6-BC46-E80A7153F112}" type="presOf" srcId="{8F589BF4-A35B-45A9-9F98-0DEAB79857C3}" destId="{0FB3533A-8BBE-462E-B518-BE8FDBD01567}" srcOrd="0" destOrd="0" presId="urn:microsoft.com/office/officeart/2005/8/layout/vList6"/>
    <dgm:cxn modelId="{509079BB-A2DA-482C-B6AF-9588D70944A1}" srcId="{BEBF7754-E73D-4B37-8915-032C34913796}" destId="{5D971D9C-4032-4072-8691-FA129038664C}" srcOrd="12" destOrd="0" parTransId="{263579CB-01D0-4EBD-8F87-68635B503BF0}" sibTransId="{53841779-E5F8-4F9E-B888-127E9666DEF9}"/>
    <dgm:cxn modelId="{72162175-84EC-4DA1-9773-3EDE6139AAFA}" type="presOf" srcId="{07A7ABCE-E5E8-40F8-A9C8-18DF633A7D1F}" destId="{8A4D6183-13B5-4AF5-BAA8-F0659EA8EFA5}" srcOrd="0" destOrd="0" presId="urn:microsoft.com/office/officeart/2005/8/layout/vList6"/>
    <dgm:cxn modelId="{9AB0EF85-C702-46C4-933F-9554BB7661A0}" type="presOf" srcId="{5D971D9C-4032-4072-8691-FA129038664C}" destId="{792FE208-16B4-424C-95BE-16EBC87E5300}" srcOrd="0" destOrd="0" presId="urn:microsoft.com/office/officeart/2005/8/layout/vList6"/>
    <dgm:cxn modelId="{B38BCE58-8D7F-4A8D-98FA-646EC25A5F38}" type="presOf" srcId="{7E583A7B-D11B-49E6-A9CF-F40173E7BB49}" destId="{F8BD5563-281E-4387-9BFA-9755847DC452}" srcOrd="0" destOrd="0" presId="urn:microsoft.com/office/officeart/2005/8/layout/vList6"/>
    <dgm:cxn modelId="{DD7DF3F8-EF30-4A85-851C-847BE7704343}" type="presOf" srcId="{1274C059-36E6-4535-B2DB-303390EF6667}" destId="{AB6F5C39-3946-413A-BE2D-C758954BC2C3}" srcOrd="0" destOrd="0" presId="urn:microsoft.com/office/officeart/2005/8/layout/vList6"/>
    <dgm:cxn modelId="{85CDF0A0-9ACB-4D3A-880F-446505CAA737}" srcId="{BEBF7754-E73D-4B37-8915-032C34913796}" destId="{5E6F66F3-6498-45FF-B239-043AA5DE6FB9}" srcOrd="9" destOrd="0" parTransId="{7A844107-D5A1-4095-955A-E0F6DCB91D7E}" sibTransId="{08016D3E-81AB-48D5-AE6F-3FE495E1DDD7}"/>
    <dgm:cxn modelId="{BC66F418-3570-414E-BC42-8DD89F044EF9}" type="presOf" srcId="{189D7460-B527-481A-9E20-59F0CA07E8DF}" destId="{B4B64F95-4CC2-4E68-AFEF-AF3B7CF5228C}" srcOrd="0" destOrd="0" presId="urn:microsoft.com/office/officeart/2005/8/layout/vList6"/>
    <dgm:cxn modelId="{390242DE-E5D0-4791-9881-BF38E25D6A4E}" srcId="{BEBF7754-E73D-4B37-8915-032C34913796}" destId="{A0A0482E-8B9C-46E1-8D8C-1080BE625320}" srcOrd="5" destOrd="0" parTransId="{F3481C5A-CDCB-43EE-A21A-96581D30EE11}" sibTransId="{D359E2CB-6DA8-4382-A480-DB175E9D9550}"/>
    <dgm:cxn modelId="{F260697D-EBC6-4EA4-8846-B9DF85A2670D}" type="presOf" srcId="{BBB31A40-45FF-4721-9CCF-B736B97DE01A}" destId="{41E9F16E-2082-42A5-8541-3D27CBED19A5}" srcOrd="0" destOrd="0" presId="urn:microsoft.com/office/officeart/2005/8/layout/vList6"/>
    <dgm:cxn modelId="{C9BAC14B-DFDC-43A2-B6C0-234F8CD5D9AF}" srcId="{A0A0482E-8B9C-46E1-8D8C-1080BE625320}" destId="{6A530E85-5388-414D-8F19-A18D348902AC}" srcOrd="0" destOrd="0" parTransId="{2183D138-0A17-4BFA-8A52-4829123EEBC1}" sibTransId="{1889FEBB-CB51-45D3-BB33-FD5293BA0246}"/>
    <dgm:cxn modelId="{E9E5D25E-64F0-4C02-B9CE-67083A9160BF}" type="presOf" srcId="{93A7763F-B607-4F8C-9939-C5366770D233}" destId="{552B8F96-9A59-431D-8AAA-1B48BE21527B}" srcOrd="0" destOrd="0" presId="urn:microsoft.com/office/officeart/2005/8/layout/vList6"/>
    <dgm:cxn modelId="{9078BB89-90E6-49D9-965C-16AC28A15F04}" type="presOf" srcId="{09AF48FD-DE5F-41CB-A458-D9A3A53E7B32}" destId="{371324B0-DF91-4526-BDEC-3E3B999A7926}" srcOrd="0" destOrd="0" presId="urn:microsoft.com/office/officeart/2005/8/layout/vList6"/>
    <dgm:cxn modelId="{52336D2B-BD18-43C9-A8BB-EB8C124E900E}" srcId="{5D971D9C-4032-4072-8691-FA129038664C}" destId="{CA0FC13D-BDA9-4B84-8862-AD4538097B4E}" srcOrd="0" destOrd="0" parTransId="{4F77BC07-705A-4772-BBB5-0BBB6795F4B8}" sibTransId="{97F4DAF3-A66E-41B1-B57C-69FE5AD6C421}"/>
    <dgm:cxn modelId="{FA42BF40-0ED0-4676-AF6E-699DC1A1A95C}" srcId="{07A7ABCE-E5E8-40F8-A9C8-18DF633A7D1F}" destId="{7DBD030D-9C5F-4EB4-9505-EFC4E6EF5A9F}" srcOrd="0" destOrd="0" parTransId="{592754DC-5530-47A3-B297-E1A393568977}" sibTransId="{33A45295-C30E-4AA2-8F77-AA7B519C4FDE}"/>
    <dgm:cxn modelId="{60DE8C04-347D-481D-AC7F-CA03C066A2EE}" type="presOf" srcId="{5E6F66F3-6498-45FF-B239-043AA5DE6FB9}" destId="{C7A7C9B9-834E-4C1B-8B4A-4F8B3046732A}" srcOrd="0" destOrd="0" presId="urn:microsoft.com/office/officeart/2005/8/layout/vList6"/>
    <dgm:cxn modelId="{BFCD26A3-18CF-466A-87A6-015ED707E63B}" srcId="{D67F3B16-2123-4BB3-8CFE-5DB68E59592A}" destId="{A57A9414-A04F-4899-B7F3-87365A672744}" srcOrd="0" destOrd="0" parTransId="{D054436E-35C7-470E-A2F6-2EA0F85318B5}" sibTransId="{7B2242D2-579F-4F26-88DD-7F8B40E415A5}"/>
    <dgm:cxn modelId="{F1783782-99F8-4B80-97CD-DC277F9C2324}" srcId="{BEBF7754-E73D-4B37-8915-032C34913796}" destId="{7AEF409E-1059-4155-ABD2-808C91B953B3}" srcOrd="3" destOrd="0" parTransId="{44B62C65-C764-4E8E-8D20-E64B890D29F1}" sibTransId="{165E731F-E2DB-4F5D-A0C2-2F09B238D803}"/>
    <dgm:cxn modelId="{3F9BB6FB-ABAA-459F-867E-3D9DC801A908}" type="presOf" srcId="{6A530E85-5388-414D-8F19-A18D348902AC}" destId="{72629B72-585F-4A9E-BF0C-F5CFB7AC3AF2}" srcOrd="0" destOrd="0" presId="urn:microsoft.com/office/officeart/2005/8/layout/vList6"/>
    <dgm:cxn modelId="{3652D559-FBBF-4DFF-BF8A-95AF34141AEB}" srcId="{FDD7B9DB-F02E-45A7-B71C-1A1A97760772}" destId="{09AF48FD-DE5F-41CB-A458-D9A3A53E7B32}" srcOrd="0" destOrd="0" parTransId="{97B950C6-0CE0-496C-95FF-DC1B17B65BE5}" sibTransId="{C0BBF40F-FC25-485E-A2EE-97E650158398}"/>
    <dgm:cxn modelId="{CD0EBB5A-653D-45F2-AB1C-9D9EE18D8026}" srcId="{D75C6903-BF34-4842-A691-C9B34297E4D3}" destId="{130A1B7D-FE7D-4119-BF9D-2CC844002CE7}" srcOrd="0" destOrd="0" parTransId="{01E4D9D4-9D17-46C6-8CE2-DB82515AEA5C}" sibTransId="{2F974DB9-C60A-4D05-8E21-68BD2FAA5948}"/>
    <dgm:cxn modelId="{4D39068B-9841-4541-8551-0BF8AB72947F}" type="presOf" srcId="{5FEF8C5B-B73B-4056-BFE4-BAE22502B92A}" destId="{CA3293A5-F934-459F-9DD6-32330AEA4D63}" srcOrd="0" destOrd="0" presId="urn:microsoft.com/office/officeart/2005/8/layout/vList6"/>
    <dgm:cxn modelId="{98005252-859A-4594-976C-1EE2DBD08CA1}" type="presOf" srcId="{D67F3B16-2123-4BB3-8CFE-5DB68E59592A}" destId="{F05E8430-1947-4C52-BAD2-4F643AB377B4}" srcOrd="0" destOrd="0" presId="urn:microsoft.com/office/officeart/2005/8/layout/vList6"/>
    <dgm:cxn modelId="{F05D9EA5-8B87-4A83-8CC8-310C0E152A1E}" srcId="{EDB49135-924D-4410-864C-DC3B35CE6A0C}" destId="{93A7763F-B607-4F8C-9939-C5366770D233}" srcOrd="0" destOrd="0" parTransId="{7A9C476B-D8FF-40E7-8941-EF933CCE9ACC}" sibTransId="{6C6D6147-1B69-45C9-A6FD-E54E6BA2D020}"/>
    <dgm:cxn modelId="{A9054294-1AFD-486E-9106-AE06335B2EDE}" srcId="{1274C059-36E6-4535-B2DB-303390EF6667}" destId="{8F589BF4-A35B-45A9-9F98-0DEAB79857C3}" srcOrd="0" destOrd="0" parTransId="{EDD31A3D-686B-411E-BA08-D5C0D77F0843}" sibTransId="{F57BBF13-E99B-4103-BA6B-8E0636641784}"/>
    <dgm:cxn modelId="{A210DBB3-AC89-4F4B-BCEF-62297FB54C56}" srcId="{7AEF409E-1059-4155-ABD2-808C91B953B3}" destId="{7E583A7B-D11B-49E6-A9CF-F40173E7BB49}" srcOrd="0" destOrd="0" parTransId="{4D642877-8334-4ADA-A18E-E597D3726B9C}" sibTransId="{B4338AD7-D2CE-48C4-9DC1-D107DE2D9476}"/>
    <dgm:cxn modelId="{E8E84333-7EF2-4AA4-BB3A-F29D62DD7B41}" type="presParOf" srcId="{F7D013E3-007A-45F4-8E80-510FE121A8AD}" destId="{FA34D62A-6300-46D6-AC77-8B0D7DE754BC}" srcOrd="0" destOrd="0" presId="urn:microsoft.com/office/officeart/2005/8/layout/vList6"/>
    <dgm:cxn modelId="{41E9CB2A-D6E1-4AF7-9C3F-18FFB873B6BD}" type="presParOf" srcId="{FA34D62A-6300-46D6-AC77-8B0D7DE754BC}" destId="{CB5544C9-DEFB-49CA-8789-E60BBE9ED6F6}" srcOrd="0" destOrd="0" presId="urn:microsoft.com/office/officeart/2005/8/layout/vList6"/>
    <dgm:cxn modelId="{F0326C80-829C-4D1D-8D98-DFED60C8394F}" type="presParOf" srcId="{FA34D62A-6300-46D6-AC77-8B0D7DE754BC}" destId="{EF3E8D9B-4D5C-472B-B350-46FA45F038D6}" srcOrd="1" destOrd="0" presId="urn:microsoft.com/office/officeart/2005/8/layout/vList6"/>
    <dgm:cxn modelId="{0C4AD6D8-9B90-456A-BF94-3045AE065020}" type="presParOf" srcId="{F7D013E3-007A-45F4-8E80-510FE121A8AD}" destId="{9795A377-510F-44A8-BF50-3115FCC8A514}" srcOrd="1" destOrd="0" presId="urn:microsoft.com/office/officeart/2005/8/layout/vList6"/>
    <dgm:cxn modelId="{2AFDA373-7E41-4FAC-A9AD-593E0DEFCA49}" type="presParOf" srcId="{F7D013E3-007A-45F4-8E80-510FE121A8AD}" destId="{0DDBD27E-842A-45E6-8E69-44644C02D0C7}" srcOrd="2" destOrd="0" presId="urn:microsoft.com/office/officeart/2005/8/layout/vList6"/>
    <dgm:cxn modelId="{B98917F5-12A8-411D-861A-C6F6FDD913A5}" type="presParOf" srcId="{0DDBD27E-842A-45E6-8E69-44644C02D0C7}" destId="{AB6F5C39-3946-413A-BE2D-C758954BC2C3}" srcOrd="0" destOrd="0" presId="urn:microsoft.com/office/officeart/2005/8/layout/vList6"/>
    <dgm:cxn modelId="{827B7991-22FA-4471-BBB9-62D8CA9AFFE7}" type="presParOf" srcId="{0DDBD27E-842A-45E6-8E69-44644C02D0C7}" destId="{0FB3533A-8BBE-462E-B518-BE8FDBD01567}" srcOrd="1" destOrd="0" presId="urn:microsoft.com/office/officeart/2005/8/layout/vList6"/>
    <dgm:cxn modelId="{F6A3B661-82A0-4972-A5E2-E454C86DBCAD}" type="presParOf" srcId="{F7D013E3-007A-45F4-8E80-510FE121A8AD}" destId="{F4AF3711-1C5C-44C8-870A-7527705C9EC9}" srcOrd="3" destOrd="0" presId="urn:microsoft.com/office/officeart/2005/8/layout/vList6"/>
    <dgm:cxn modelId="{DA0FF98E-4184-43C4-A228-0DB7E573F706}" type="presParOf" srcId="{F7D013E3-007A-45F4-8E80-510FE121A8AD}" destId="{00A0A57C-DFB1-4A38-9179-0B651CB1A349}" srcOrd="4" destOrd="0" presId="urn:microsoft.com/office/officeart/2005/8/layout/vList6"/>
    <dgm:cxn modelId="{02228286-4830-4DAE-8319-A4EE21E8FA4F}" type="presParOf" srcId="{00A0A57C-DFB1-4A38-9179-0B651CB1A349}" destId="{B4B64F95-4CC2-4E68-AFEF-AF3B7CF5228C}" srcOrd="0" destOrd="0" presId="urn:microsoft.com/office/officeart/2005/8/layout/vList6"/>
    <dgm:cxn modelId="{9AA6E6EF-D06B-4E2F-8C16-1F13AEB32C2E}" type="presParOf" srcId="{00A0A57C-DFB1-4A38-9179-0B651CB1A349}" destId="{370869FB-CF7A-4F26-BF37-68484D261832}" srcOrd="1" destOrd="0" presId="urn:microsoft.com/office/officeart/2005/8/layout/vList6"/>
    <dgm:cxn modelId="{F53C1092-9FD2-43CF-8232-A4D624FD163C}" type="presParOf" srcId="{F7D013E3-007A-45F4-8E80-510FE121A8AD}" destId="{183C3590-4F83-4B08-8441-6769DABB1510}" srcOrd="5" destOrd="0" presId="urn:microsoft.com/office/officeart/2005/8/layout/vList6"/>
    <dgm:cxn modelId="{A0D15F12-473D-43E7-BB57-EE434879821C}" type="presParOf" srcId="{F7D013E3-007A-45F4-8E80-510FE121A8AD}" destId="{F87DDF0E-7BA1-4503-9911-DB89D8035E37}" srcOrd="6" destOrd="0" presId="urn:microsoft.com/office/officeart/2005/8/layout/vList6"/>
    <dgm:cxn modelId="{56A6E059-D31F-4D93-A07C-EE68B690ECE4}" type="presParOf" srcId="{F87DDF0E-7BA1-4503-9911-DB89D8035E37}" destId="{2746F9D5-A47B-460D-BFBA-9B05FD60A746}" srcOrd="0" destOrd="0" presId="urn:microsoft.com/office/officeart/2005/8/layout/vList6"/>
    <dgm:cxn modelId="{6685C021-E366-480B-A836-9FC5E19C89C7}" type="presParOf" srcId="{F87DDF0E-7BA1-4503-9911-DB89D8035E37}" destId="{F8BD5563-281E-4387-9BFA-9755847DC452}" srcOrd="1" destOrd="0" presId="urn:microsoft.com/office/officeart/2005/8/layout/vList6"/>
    <dgm:cxn modelId="{ED78DBED-7C73-493D-A89C-F42427ADCDE6}" type="presParOf" srcId="{F7D013E3-007A-45F4-8E80-510FE121A8AD}" destId="{107B6298-0903-4314-8377-4D11A481B3F4}" srcOrd="7" destOrd="0" presId="urn:microsoft.com/office/officeart/2005/8/layout/vList6"/>
    <dgm:cxn modelId="{1C179E40-AD31-4F4F-95D0-E46C56534AC0}" type="presParOf" srcId="{F7D013E3-007A-45F4-8E80-510FE121A8AD}" destId="{45F24874-8733-4E23-A399-308379A2DC31}" srcOrd="8" destOrd="0" presId="urn:microsoft.com/office/officeart/2005/8/layout/vList6"/>
    <dgm:cxn modelId="{0A29648B-7104-425C-B951-5465BDC2AEC8}" type="presParOf" srcId="{45F24874-8733-4E23-A399-308379A2DC31}" destId="{F05E8430-1947-4C52-BAD2-4F643AB377B4}" srcOrd="0" destOrd="0" presId="urn:microsoft.com/office/officeart/2005/8/layout/vList6"/>
    <dgm:cxn modelId="{F4B8414D-F817-4A32-8EE4-15EC7A0E9BA4}" type="presParOf" srcId="{45F24874-8733-4E23-A399-308379A2DC31}" destId="{CF2BE204-88D3-4FA7-9860-4E0B3A915A4F}" srcOrd="1" destOrd="0" presId="urn:microsoft.com/office/officeart/2005/8/layout/vList6"/>
    <dgm:cxn modelId="{81A4BB4E-C817-4A3D-8EDB-103E003771E3}" type="presParOf" srcId="{F7D013E3-007A-45F4-8E80-510FE121A8AD}" destId="{05492E05-4F44-42FE-B54C-1386E85BCA5E}" srcOrd="9" destOrd="0" presId="urn:microsoft.com/office/officeart/2005/8/layout/vList6"/>
    <dgm:cxn modelId="{546F7618-741B-4342-8158-A40DF33F6CFF}" type="presParOf" srcId="{F7D013E3-007A-45F4-8E80-510FE121A8AD}" destId="{DC3C8B72-50B9-4234-A9D9-120A0F0DFEF8}" srcOrd="10" destOrd="0" presId="urn:microsoft.com/office/officeart/2005/8/layout/vList6"/>
    <dgm:cxn modelId="{DF8CD1CA-0BEC-488B-BE31-204238B8B178}" type="presParOf" srcId="{DC3C8B72-50B9-4234-A9D9-120A0F0DFEF8}" destId="{77BE2F95-FE92-4D4A-BE2D-C9D18E836906}" srcOrd="0" destOrd="0" presId="urn:microsoft.com/office/officeart/2005/8/layout/vList6"/>
    <dgm:cxn modelId="{CD96408E-577A-4FA1-8840-1291F29B15F1}" type="presParOf" srcId="{DC3C8B72-50B9-4234-A9D9-120A0F0DFEF8}" destId="{72629B72-585F-4A9E-BF0C-F5CFB7AC3AF2}" srcOrd="1" destOrd="0" presId="urn:microsoft.com/office/officeart/2005/8/layout/vList6"/>
    <dgm:cxn modelId="{BE6723DF-7EAF-41CE-A917-C87F57EE71B6}" type="presParOf" srcId="{F7D013E3-007A-45F4-8E80-510FE121A8AD}" destId="{B8AFF08F-0BF5-4E6F-B738-DD445A96C076}" srcOrd="11" destOrd="0" presId="urn:microsoft.com/office/officeart/2005/8/layout/vList6"/>
    <dgm:cxn modelId="{7691610C-8CB5-4642-B7A2-C1E52EDD4A56}" type="presParOf" srcId="{F7D013E3-007A-45F4-8E80-510FE121A8AD}" destId="{7ECC6C4A-51CA-4BBA-8EF8-F1E1C5BF5068}" srcOrd="12" destOrd="0" presId="urn:microsoft.com/office/officeart/2005/8/layout/vList6"/>
    <dgm:cxn modelId="{C18AFFA0-B9E0-454D-A365-DF52BD50AECD}" type="presParOf" srcId="{7ECC6C4A-51CA-4BBA-8EF8-F1E1C5BF5068}" destId="{5E217489-CCF2-4916-B892-F4E1AAA78862}" srcOrd="0" destOrd="0" presId="urn:microsoft.com/office/officeart/2005/8/layout/vList6"/>
    <dgm:cxn modelId="{0AC4250E-CD6D-4A46-A25B-D08ADFEDA144}" type="presParOf" srcId="{7ECC6C4A-51CA-4BBA-8EF8-F1E1C5BF5068}" destId="{371324B0-DF91-4526-BDEC-3E3B999A7926}" srcOrd="1" destOrd="0" presId="urn:microsoft.com/office/officeart/2005/8/layout/vList6"/>
    <dgm:cxn modelId="{A61B438E-4DD9-4623-A18A-115A764E9BFD}" type="presParOf" srcId="{F7D013E3-007A-45F4-8E80-510FE121A8AD}" destId="{58504831-11C3-4F11-9C77-816ECDDE5945}" srcOrd="13" destOrd="0" presId="urn:microsoft.com/office/officeart/2005/8/layout/vList6"/>
    <dgm:cxn modelId="{C9483295-527B-43B7-91E4-3F90C1D5127E}" type="presParOf" srcId="{F7D013E3-007A-45F4-8E80-510FE121A8AD}" destId="{D02AF2FD-29F1-40CA-815C-FF901984CC49}" srcOrd="14" destOrd="0" presId="urn:microsoft.com/office/officeart/2005/8/layout/vList6"/>
    <dgm:cxn modelId="{5CE76AB6-8127-4653-B54C-AB435393FA21}" type="presParOf" srcId="{D02AF2FD-29F1-40CA-815C-FF901984CC49}" destId="{2A8E806F-F526-469B-AE4C-35243E8C6613}" srcOrd="0" destOrd="0" presId="urn:microsoft.com/office/officeart/2005/8/layout/vList6"/>
    <dgm:cxn modelId="{C03A2244-0070-44A2-A9E9-423E7F88A703}" type="presParOf" srcId="{D02AF2FD-29F1-40CA-815C-FF901984CC49}" destId="{CA3293A5-F934-459F-9DD6-32330AEA4D63}" srcOrd="1" destOrd="0" presId="urn:microsoft.com/office/officeart/2005/8/layout/vList6"/>
    <dgm:cxn modelId="{6EC8D3DD-4217-4EB3-B48B-C5FE114B9496}" type="presParOf" srcId="{F7D013E3-007A-45F4-8E80-510FE121A8AD}" destId="{FAFBC9F5-C784-4495-B383-F31BB84166EC}" srcOrd="15" destOrd="0" presId="urn:microsoft.com/office/officeart/2005/8/layout/vList6"/>
    <dgm:cxn modelId="{63C450F7-BA29-4B81-A628-303BCD0AA795}" type="presParOf" srcId="{F7D013E3-007A-45F4-8E80-510FE121A8AD}" destId="{E3FD8822-96AC-4171-80A3-3F9BF987506C}" srcOrd="16" destOrd="0" presId="urn:microsoft.com/office/officeart/2005/8/layout/vList6"/>
    <dgm:cxn modelId="{2D06AA13-4859-45C1-939E-34260920CD75}" type="presParOf" srcId="{E3FD8822-96AC-4171-80A3-3F9BF987506C}" destId="{8A4D6183-13B5-4AF5-BAA8-F0659EA8EFA5}" srcOrd="0" destOrd="0" presId="urn:microsoft.com/office/officeart/2005/8/layout/vList6"/>
    <dgm:cxn modelId="{65D24376-FB5F-484F-B0E1-3D70537D1371}" type="presParOf" srcId="{E3FD8822-96AC-4171-80A3-3F9BF987506C}" destId="{BBD27A67-F735-4CA4-86EF-D7E124A055E2}" srcOrd="1" destOrd="0" presId="urn:microsoft.com/office/officeart/2005/8/layout/vList6"/>
    <dgm:cxn modelId="{A85CF25C-EE69-4F54-8EAD-D29F20A000A8}" type="presParOf" srcId="{F7D013E3-007A-45F4-8E80-510FE121A8AD}" destId="{4130F41F-F0C7-4563-87CB-23E775B6343B}" srcOrd="17" destOrd="0" presId="urn:microsoft.com/office/officeart/2005/8/layout/vList6"/>
    <dgm:cxn modelId="{BF56CF92-C1D6-4A5E-A452-1B7C3A2D4C5E}" type="presParOf" srcId="{F7D013E3-007A-45F4-8E80-510FE121A8AD}" destId="{E82B70BB-8862-4830-9946-44F6EDF52F2B}" srcOrd="18" destOrd="0" presId="urn:microsoft.com/office/officeart/2005/8/layout/vList6"/>
    <dgm:cxn modelId="{CF9669EB-DFA2-477E-B59F-DB300B51CE9D}" type="presParOf" srcId="{E82B70BB-8862-4830-9946-44F6EDF52F2B}" destId="{C7A7C9B9-834E-4C1B-8B4A-4F8B3046732A}" srcOrd="0" destOrd="0" presId="urn:microsoft.com/office/officeart/2005/8/layout/vList6"/>
    <dgm:cxn modelId="{813C8739-3665-4EB9-BF5F-DB58C59AE5D9}" type="presParOf" srcId="{E82B70BB-8862-4830-9946-44F6EDF52F2B}" destId="{41E9F16E-2082-42A5-8541-3D27CBED19A5}" srcOrd="1" destOrd="0" presId="urn:microsoft.com/office/officeart/2005/8/layout/vList6"/>
    <dgm:cxn modelId="{E2F0AFBD-FA8B-4F3B-8F65-E48503ECFB0F}" type="presParOf" srcId="{F7D013E3-007A-45F4-8E80-510FE121A8AD}" destId="{7C321FA1-9200-4364-ABEC-145DC3BDA20E}" srcOrd="19" destOrd="0" presId="urn:microsoft.com/office/officeart/2005/8/layout/vList6"/>
    <dgm:cxn modelId="{D9C7E1D1-94BE-4854-BC97-9AF6DDBA94EA}" type="presParOf" srcId="{F7D013E3-007A-45F4-8E80-510FE121A8AD}" destId="{509C5EC1-24C2-4EBA-9AE4-B9285F148BC6}" srcOrd="20" destOrd="0" presId="urn:microsoft.com/office/officeart/2005/8/layout/vList6"/>
    <dgm:cxn modelId="{7543E1CA-A677-4D98-AA9B-F1B66BABDD2E}" type="presParOf" srcId="{509C5EC1-24C2-4EBA-9AE4-B9285F148BC6}" destId="{A0A7F83F-A92F-4C2E-9EE6-6A08C5DE8711}" srcOrd="0" destOrd="0" presId="urn:microsoft.com/office/officeart/2005/8/layout/vList6"/>
    <dgm:cxn modelId="{1E2BCBE0-3026-4B1E-88A3-E20793B42DAC}" type="presParOf" srcId="{509C5EC1-24C2-4EBA-9AE4-B9285F148BC6}" destId="{552B8F96-9A59-431D-8AAA-1B48BE21527B}" srcOrd="1" destOrd="0" presId="urn:microsoft.com/office/officeart/2005/8/layout/vList6"/>
    <dgm:cxn modelId="{175177F2-8CC3-4328-8B51-194F3287CA6D}" type="presParOf" srcId="{F7D013E3-007A-45F4-8E80-510FE121A8AD}" destId="{697CA102-041A-4607-B521-073A5225255F}" srcOrd="21" destOrd="0" presId="urn:microsoft.com/office/officeart/2005/8/layout/vList6"/>
    <dgm:cxn modelId="{CA377B68-E0C6-482F-B404-EFCB940197A1}" type="presParOf" srcId="{F7D013E3-007A-45F4-8E80-510FE121A8AD}" destId="{19A660EF-FF81-4E96-87F9-B646AC3D0E18}" srcOrd="22" destOrd="0" presId="urn:microsoft.com/office/officeart/2005/8/layout/vList6"/>
    <dgm:cxn modelId="{51099001-9C08-405C-BA10-072D074B6621}" type="presParOf" srcId="{19A660EF-FF81-4E96-87F9-B646AC3D0E18}" destId="{8B9495AA-4D88-4DAE-AB47-FB7568C5B6CF}" srcOrd="0" destOrd="0" presId="urn:microsoft.com/office/officeart/2005/8/layout/vList6"/>
    <dgm:cxn modelId="{D76B3162-8AED-44F6-90D6-6201E37E6CC2}" type="presParOf" srcId="{19A660EF-FF81-4E96-87F9-B646AC3D0E18}" destId="{4CD15835-AAA5-4109-B440-B4F911A4DEEC}" srcOrd="1" destOrd="0" presId="urn:microsoft.com/office/officeart/2005/8/layout/vList6"/>
    <dgm:cxn modelId="{8CED173C-8549-4C70-855E-FA3F317C8AF1}" type="presParOf" srcId="{F7D013E3-007A-45F4-8E80-510FE121A8AD}" destId="{94D5B9CE-8806-4238-A541-21404876D5BF}" srcOrd="23" destOrd="0" presId="urn:microsoft.com/office/officeart/2005/8/layout/vList6"/>
    <dgm:cxn modelId="{BDC6AEE2-E5CF-485B-81FF-6263907CD047}" type="presParOf" srcId="{F7D013E3-007A-45F4-8E80-510FE121A8AD}" destId="{1B88F344-B0F7-4CA8-A647-0301E38BB82A}" srcOrd="24" destOrd="0" presId="urn:microsoft.com/office/officeart/2005/8/layout/vList6"/>
    <dgm:cxn modelId="{5AA3FA59-2C9E-49C0-8779-54B3292FD1BC}" type="presParOf" srcId="{1B88F344-B0F7-4CA8-A647-0301E38BB82A}" destId="{792FE208-16B4-424C-95BE-16EBC87E5300}" srcOrd="0" destOrd="0" presId="urn:microsoft.com/office/officeart/2005/8/layout/vList6"/>
    <dgm:cxn modelId="{9E23EF71-A7DB-45B0-8967-4B5E523AF0ED}" type="presParOf" srcId="{1B88F344-B0F7-4CA8-A647-0301E38BB82A}" destId="{93408D8F-19D4-4E09-821E-A6B5FECD5777}" srcOrd="1" destOrd="0" presId="urn:microsoft.com/office/officeart/2005/8/layout/vList6"/>
    <dgm:cxn modelId="{958A7237-3236-4BC2-830F-764E30168A2A}" type="presParOf" srcId="{F7D013E3-007A-45F4-8E80-510FE121A8AD}" destId="{C80C1C43-C566-4AA1-9F6B-6B0DD0A6136E}" srcOrd="25" destOrd="0" presId="urn:microsoft.com/office/officeart/2005/8/layout/vList6"/>
    <dgm:cxn modelId="{8BD8C123-6E64-4D87-BAD4-28F8DC59EB28}" type="presParOf" srcId="{F7D013E3-007A-45F4-8E80-510FE121A8AD}" destId="{84240FB3-6CCF-46A3-8C2B-F941386550FE}" srcOrd="26" destOrd="0" presId="urn:microsoft.com/office/officeart/2005/8/layout/vList6"/>
    <dgm:cxn modelId="{9900168E-FF73-419D-88F9-4BEBDC7F3C1D}" type="presParOf" srcId="{84240FB3-6CCF-46A3-8C2B-F941386550FE}" destId="{EC5AD70E-A664-4540-A139-B29EABA64396}" srcOrd="0" destOrd="0" presId="urn:microsoft.com/office/officeart/2005/8/layout/vList6"/>
    <dgm:cxn modelId="{76CE6419-17BD-494E-90A8-B21E64064D1D}" type="presParOf" srcId="{84240FB3-6CCF-46A3-8C2B-F941386550FE}" destId="{7B522791-F7AA-44F1-B236-64551612DC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E8D9B-4D5C-472B-B350-46FA45F038D6}">
      <dsp:nvSpPr>
        <dsp:cNvPr id="0" name=""/>
        <dsp:cNvSpPr/>
      </dsp:nvSpPr>
      <dsp:spPr>
        <a:xfrm>
          <a:off x="2520282" y="2171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6846"/>
        <a:ext cx="4803734" cy="268052"/>
      </dsp:txXfrm>
    </dsp:sp>
    <dsp:sp modelId="{CB5544C9-DEFB-49CA-8789-E60BBE9ED6F6}">
      <dsp:nvSpPr>
        <dsp:cNvPr id="0" name=""/>
        <dsp:cNvSpPr/>
      </dsp:nvSpPr>
      <dsp:spPr>
        <a:xfrm>
          <a:off x="771557" y="2171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495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011,9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9618"/>
        <a:ext cx="1713830" cy="322508"/>
      </dsp:txXfrm>
    </dsp:sp>
    <dsp:sp modelId="{0FB3533A-8BBE-462E-B518-BE8FDBD01567}">
      <dsp:nvSpPr>
        <dsp:cNvPr id="0" name=""/>
        <dsp:cNvSpPr/>
      </dsp:nvSpPr>
      <dsp:spPr>
        <a:xfrm>
          <a:off x="2520282" y="39531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39989"/>
        <a:ext cx="4803734" cy="268052"/>
      </dsp:txXfrm>
    </dsp:sp>
    <dsp:sp modelId="{AB6F5C39-3946-413A-BE2D-C758954BC2C3}">
      <dsp:nvSpPr>
        <dsp:cNvPr id="0" name=""/>
        <dsp:cNvSpPr/>
      </dsp:nvSpPr>
      <dsp:spPr>
        <a:xfrm>
          <a:off x="771557" y="39531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3 713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465,7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92,9%)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12761"/>
        <a:ext cx="1713830" cy="322508"/>
      </dsp:txXfrm>
    </dsp:sp>
    <dsp:sp modelId="{370869FB-CF7A-4F26-BF37-68484D261832}">
      <dsp:nvSpPr>
        <dsp:cNvPr id="0" name=""/>
        <dsp:cNvSpPr/>
      </dsp:nvSpPr>
      <dsp:spPr>
        <a:xfrm>
          <a:off x="2520282" y="792088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836763"/>
        <a:ext cx="4803734" cy="268052"/>
      </dsp:txXfrm>
    </dsp:sp>
    <dsp:sp modelId="{B4B64F95-4CC2-4E68-AFEF-AF3B7CF5228C}">
      <dsp:nvSpPr>
        <dsp:cNvPr id="0" name=""/>
        <dsp:cNvSpPr/>
      </dsp:nvSpPr>
      <dsp:spPr>
        <a:xfrm>
          <a:off x="771557" y="78845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130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628,1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805904"/>
        <a:ext cx="1713830" cy="322508"/>
      </dsp:txXfrm>
    </dsp:sp>
    <dsp:sp modelId="{F8BD5563-281E-4387-9BFA-9755847DC452}">
      <dsp:nvSpPr>
        <dsp:cNvPr id="0" name=""/>
        <dsp:cNvSpPr/>
      </dsp:nvSpPr>
      <dsp:spPr>
        <a:xfrm>
          <a:off x="2520282" y="1181601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1226276"/>
        <a:ext cx="4803734" cy="268052"/>
      </dsp:txXfrm>
    </dsp:sp>
    <dsp:sp modelId="{2746F9D5-A47B-460D-BFBA-9B05FD60A746}">
      <dsp:nvSpPr>
        <dsp:cNvPr id="0" name=""/>
        <dsp:cNvSpPr/>
      </dsp:nvSpPr>
      <dsp:spPr>
        <a:xfrm>
          <a:off x="771557" y="1181601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284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251,9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199048"/>
        <a:ext cx="1713830" cy="322508"/>
      </dsp:txXfrm>
    </dsp:sp>
    <dsp:sp modelId="{CF2BE204-88D3-4FA7-9860-4E0B3A915A4F}">
      <dsp:nvSpPr>
        <dsp:cNvPr id="0" name=""/>
        <dsp:cNvSpPr/>
      </dsp:nvSpPr>
      <dsp:spPr>
        <a:xfrm>
          <a:off x="2520282" y="157474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1619419"/>
        <a:ext cx="4803734" cy="268052"/>
      </dsp:txXfrm>
    </dsp:sp>
    <dsp:sp modelId="{F05E8430-1947-4C52-BAD2-4F643AB377B4}">
      <dsp:nvSpPr>
        <dsp:cNvPr id="0" name=""/>
        <dsp:cNvSpPr/>
      </dsp:nvSpPr>
      <dsp:spPr>
        <a:xfrm>
          <a:off x="771557" y="157474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975,6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(90,6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592191"/>
        <a:ext cx="1713830" cy="322508"/>
      </dsp:txXfrm>
    </dsp:sp>
    <dsp:sp modelId="{72629B72-585F-4A9E-BF0C-F5CFB7AC3AF2}">
      <dsp:nvSpPr>
        <dsp:cNvPr id="0" name=""/>
        <dsp:cNvSpPr/>
      </dsp:nvSpPr>
      <dsp:spPr>
        <a:xfrm>
          <a:off x="2520282" y="196788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012562"/>
        <a:ext cx="4803734" cy="268052"/>
      </dsp:txXfrm>
    </dsp:sp>
    <dsp:sp modelId="{77BE2F95-FE92-4D4A-BE2D-C9D18E836906}">
      <dsp:nvSpPr>
        <dsp:cNvPr id="0" name=""/>
        <dsp:cNvSpPr/>
      </dsp:nvSpPr>
      <dsp:spPr>
        <a:xfrm>
          <a:off x="771557" y="196788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387,8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90,7%)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985334"/>
        <a:ext cx="1713830" cy="322508"/>
      </dsp:txXfrm>
    </dsp:sp>
    <dsp:sp modelId="{371324B0-DF91-4526-BDEC-3E3B999A7926}">
      <dsp:nvSpPr>
        <dsp:cNvPr id="0" name=""/>
        <dsp:cNvSpPr/>
      </dsp:nvSpPr>
      <dsp:spPr>
        <a:xfrm>
          <a:off x="2520282" y="236103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405705"/>
        <a:ext cx="4803734" cy="268052"/>
      </dsp:txXfrm>
    </dsp:sp>
    <dsp:sp modelId="{5E217489-CCF2-4916-B892-F4E1AAA78862}">
      <dsp:nvSpPr>
        <dsp:cNvPr id="0" name=""/>
        <dsp:cNvSpPr/>
      </dsp:nvSpPr>
      <dsp:spPr>
        <a:xfrm>
          <a:off x="771557" y="236103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44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278,0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2378477"/>
        <a:ext cx="1713830" cy="322508"/>
      </dsp:txXfrm>
    </dsp:sp>
    <dsp:sp modelId="{CA3293A5-F934-459F-9DD6-32330AEA4D63}">
      <dsp:nvSpPr>
        <dsp:cNvPr id="0" name=""/>
        <dsp:cNvSpPr/>
      </dsp:nvSpPr>
      <dsp:spPr>
        <a:xfrm>
          <a:off x="2520282" y="275417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 на территории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798849"/>
        <a:ext cx="4803734" cy="268052"/>
      </dsp:txXfrm>
    </dsp:sp>
    <dsp:sp modelId="{2A8E806F-F526-469B-AE4C-35243E8C6613}">
      <dsp:nvSpPr>
        <dsp:cNvPr id="0" name=""/>
        <dsp:cNvSpPr/>
      </dsp:nvSpPr>
      <dsp:spPr>
        <a:xfrm>
          <a:off x="771557" y="275417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1 014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210,6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2771621"/>
        <a:ext cx="1713830" cy="322508"/>
      </dsp:txXfrm>
    </dsp:sp>
    <dsp:sp modelId="{BBD27A67-F735-4CA4-86EF-D7E124A055E2}">
      <dsp:nvSpPr>
        <dsp:cNvPr id="0" name=""/>
        <dsp:cNvSpPr/>
      </dsp:nvSpPr>
      <dsp:spPr>
        <a:xfrm>
          <a:off x="2520282" y="314731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191992"/>
        <a:ext cx="4803734" cy="268052"/>
      </dsp:txXfrm>
    </dsp:sp>
    <dsp:sp modelId="{8A4D6183-13B5-4AF5-BAA8-F0659EA8EFA5}">
      <dsp:nvSpPr>
        <dsp:cNvPr id="0" name=""/>
        <dsp:cNvSpPr/>
      </dsp:nvSpPr>
      <dsp:spPr>
        <a:xfrm>
          <a:off x="771557" y="314731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54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380,0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164764"/>
        <a:ext cx="1713830" cy="322508"/>
      </dsp:txXfrm>
    </dsp:sp>
    <dsp:sp modelId="{41E9F16E-2082-42A5-8541-3D27CBED19A5}">
      <dsp:nvSpPr>
        <dsp:cNvPr id="0" name=""/>
        <dsp:cNvSpPr/>
      </dsp:nvSpPr>
      <dsp:spPr>
        <a:xfrm>
          <a:off x="2520282" y="354046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Эффективная власть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585135"/>
        <a:ext cx="4803734" cy="268052"/>
      </dsp:txXfrm>
    </dsp:sp>
    <dsp:sp modelId="{C7A7C9B9-834E-4C1B-8B4A-4F8B3046732A}">
      <dsp:nvSpPr>
        <dsp:cNvPr id="0" name=""/>
        <dsp:cNvSpPr/>
      </dsp:nvSpPr>
      <dsp:spPr>
        <a:xfrm>
          <a:off x="771557" y="354046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1 097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102,3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95,7%)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557907"/>
        <a:ext cx="1713830" cy="322508"/>
      </dsp:txXfrm>
    </dsp:sp>
    <dsp:sp modelId="{552B8F96-9A59-431D-8AAA-1B48BE21527B}">
      <dsp:nvSpPr>
        <dsp:cNvPr id="0" name=""/>
        <dsp:cNvSpPr/>
      </dsp:nvSpPr>
      <dsp:spPr>
        <a:xfrm>
          <a:off x="2520282" y="393360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системы информирования населения о деятельности органов местного самоуправления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978279"/>
        <a:ext cx="4803734" cy="268052"/>
      </dsp:txXfrm>
    </dsp:sp>
    <dsp:sp modelId="{A0A7F83F-A92F-4C2E-9EE6-6A08C5DE8711}">
      <dsp:nvSpPr>
        <dsp:cNvPr id="0" name=""/>
        <dsp:cNvSpPr/>
      </dsp:nvSpPr>
      <dsp:spPr>
        <a:xfrm>
          <a:off x="771557" y="393360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52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402,1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99,2%)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951051"/>
        <a:ext cx="1713830" cy="322508"/>
      </dsp:txXfrm>
    </dsp:sp>
    <dsp:sp modelId="{4CD15835-AAA5-4109-B440-B4F911A4DEEC}">
      <dsp:nvSpPr>
        <dsp:cNvPr id="0" name=""/>
        <dsp:cNvSpPr/>
      </dsp:nvSpPr>
      <dsp:spPr>
        <a:xfrm>
          <a:off x="2520282" y="432674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371422"/>
        <a:ext cx="4803734" cy="268052"/>
      </dsp:txXfrm>
    </dsp:sp>
    <dsp:sp modelId="{8B9495AA-4D88-4DAE-AB47-FB7568C5B6CF}">
      <dsp:nvSpPr>
        <dsp:cNvPr id="0" name=""/>
        <dsp:cNvSpPr/>
      </dsp:nvSpPr>
      <dsp:spPr>
        <a:xfrm>
          <a:off x="771557" y="432674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676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416,6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77,5%)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344194"/>
        <a:ext cx="1713830" cy="322508"/>
      </dsp:txXfrm>
    </dsp:sp>
    <dsp:sp modelId="{93408D8F-19D4-4E09-821E-A6B5FECD5777}">
      <dsp:nvSpPr>
        <dsp:cNvPr id="0" name=""/>
        <dsp:cNvSpPr/>
      </dsp:nvSpPr>
      <dsp:spPr>
        <a:xfrm>
          <a:off x="2520282" y="471989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764565"/>
        <a:ext cx="4803734" cy="268052"/>
      </dsp:txXfrm>
    </dsp:sp>
    <dsp:sp modelId="{792FE208-16B4-424C-95BE-16EBC87E5300}">
      <dsp:nvSpPr>
        <dsp:cNvPr id="0" name=""/>
        <dsp:cNvSpPr/>
      </dsp:nvSpPr>
      <dsp:spPr>
        <a:xfrm>
          <a:off x="771557" y="471989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260,2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94,2%)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737337"/>
        <a:ext cx="1713830" cy="322508"/>
      </dsp:txXfrm>
    </dsp:sp>
    <dsp:sp modelId="{7B522791-F7AA-44F1-B236-64551612DCC3}">
      <dsp:nvSpPr>
        <dsp:cNvPr id="0" name=""/>
        <dsp:cNvSpPr/>
      </dsp:nvSpPr>
      <dsp:spPr>
        <a:xfrm>
          <a:off x="2520282" y="5112569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и развитие инженерной инфраструктуры и энергоэффективности на территории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5157244"/>
        <a:ext cx="4803734" cy="268052"/>
      </dsp:txXfrm>
    </dsp:sp>
    <dsp:sp modelId="{EC5AD70E-A664-4540-A139-B29EABA64396}">
      <dsp:nvSpPr>
        <dsp:cNvPr id="0" name=""/>
        <dsp:cNvSpPr/>
      </dsp:nvSpPr>
      <dsp:spPr>
        <a:xfrm>
          <a:off x="771557" y="5113033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552,6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5130480"/>
        <a:ext cx="1713830" cy="322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0.00087</cdr:x>
      <cdr:y>0</cdr:y>
    </cdr:from>
    <cdr:to>
      <cdr:x>0.11476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88" y="-1052736"/>
          <a:ext cx="936091" cy="432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2019 год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27.07.2020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27.07.2020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27.07.2020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27.07.2020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27.07.2020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27.07.2020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27.07.2020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27.07.2020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27.07.2020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27.07.2020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27.07.2020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основании Решения Совета депутатов городского округа Домодедово </a:t>
            </a:r>
            <a:r>
              <a:rPr lang="ru-RU" sz="2400" dirty="0">
                <a:latin typeface="Georgia" panose="02040502050405020303" pitchFamily="18" charset="0"/>
              </a:rPr>
              <a:t>«Об отчете об исполнении бюджета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городского округа Домодедово за </a:t>
            </a:r>
            <a:r>
              <a:rPr lang="ru-RU" sz="2400" dirty="0" smtClean="0">
                <a:latin typeface="Georgia" panose="02040502050405020303" pitchFamily="18" charset="0"/>
              </a:rPr>
              <a:t>2019 </a:t>
            </a:r>
            <a:r>
              <a:rPr lang="ru-RU" sz="2400" dirty="0">
                <a:latin typeface="Georgia" panose="02040502050405020303" pitchFamily="18" charset="0"/>
              </a:rPr>
              <a:t>год»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 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816063"/>
              </p:ext>
            </p:extLst>
          </p:nvPr>
        </p:nvGraphicFramePr>
        <p:xfrm>
          <a:off x="395535" y="908721"/>
          <a:ext cx="8568953" cy="4338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3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«Содействие занятости населения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официально регистрируемой безработицы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0,50-0,52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пострадавших в результате несчастных случаев на производстве со смертельным  исходом, в расчете на 1 000 работающих (по кругу организаций муниципальной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собственности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Кч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4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вес рабочих мест, на которых проведена специальная оценка условий  труда, в общем количестве рабочих мест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79332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414834"/>
              </p:ext>
            </p:extLst>
          </p:nvPr>
        </p:nvGraphicFramePr>
        <p:xfrm>
          <a:off x="395535" y="908721"/>
          <a:ext cx="8568953" cy="5940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 «Развитие конкуренции в городском округе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обоснованных, частично обоснованных жалоб в Федеральную антимонопольную службу (от общего количества опубликованных торгов)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общей экономии денежных средств от общей суммы объявленных торгов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несостоявшихся торгов от общего количества объявленных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9396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участников на торгах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9989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закупок среди субъектов малого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реализованных требований Стандарта развития конкуренции в Московской области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4327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90876"/>
              </p:ext>
            </p:extLst>
          </p:nvPr>
        </p:nvGraphicFramePr>
        <p:xfrm>
          <a:off x="395535" y="908721"/>
          <a:ext cx="8568953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 «Инвестиции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9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Территории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промышленного роста. Заполнение промышленных площадок, индустриальных парков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2727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рабочих мест,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</a:t>
                      </a:r>
                    </a:p>
                  </a:txBody>
                  <a:tcPr marL="9525" marR="9525" marT="9525" marB="0"/>
                </a:tc>
              </a:tr>
              <a:tr h="652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среднемесячной  заработной платы работников организаций, не относящихся к субъектам малого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предпринимательства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6.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привлеченных резидентов индустриальных парков, технопарков, промышленных площадок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7.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резидентов индустриальных парков, технопарков, промышленных площадок начавших производство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24321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524095"/>
              </p:ext>
            </p:extLst>
          </p:nvPr>
        </p:nvGraphicFramePr>
        <p:xfrm>
          <a:off x="395536" y="908721"/>
          <a:ext cx="8568952" cy="4493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2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 «Инвестиции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8.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новых индустриальных парков, технопарков, промышленных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Инвестируй в Подмосковье - Объем инвестиций, привлеченных в основной капитал (без учета бюджетных инвестиций и жилищного строительства), на душу населения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210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без долгов - задолженность по выплате заработной платы (кол-во организаций; численность работников, сумма задолженности)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25622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074385"/>
              </p:ext>
            </p:extLst>
          </p:nvPr>
        </p:nvGraphicFramePr>
        <p:xfrm>
          <a:off x="395535" y="908721"/>
          <a:ext cx="8568953" cy="4867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«Развитие потребительского рынка и услуг на территории городского округа Домодедово 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населения площадью торговых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1000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1131,39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ярмарок на одно место, включенное в сводный перечень мест для проведения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ярмарок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68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доставок товаров автолавками и автомагазинами в сельские населенные пункты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неделю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ликвидированных розничных рынков, несоответствующих требованиям законодательства, от общего количества выявленных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несанкционированных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57085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167577"/>
              </p:ext>
            </p:extLst>
          </p:nvPr>
        </p:nvGraphicFramePr>
        <p:xfrm>
          <a:off x="395535" y="908721"/>
          <a:ext cx="8568953" cy="4851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«Развитие потребительского рынка и услуг на территории городского округа Домодедово 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введенных объектов по продаже отечественной сельскохозяйственной продукции «Подмосковный фермер»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349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услугами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пос./мест на 1000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банных объектов по программе "100 бань Подмосковья"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кладбищ, соответствующих требованиям Порядка деятельности общественных кладбищ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002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Ликвидация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незаконных нестационарных торговых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баллы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09874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299746"/>
              </p:ext>
            </p:extLst>
          </p:nvPr>
        </p:nvGraphicFramePr>
        <p:xfrm>
          <a:off x="395535" y="908721"/>
          <a:ext cx="8568953" cy="4976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«Развитие потребительского рынка и услуг на территории городского округа Домодедово 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10. Прирост рабочих мест на объектах бытовых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раб.мест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5294</a:t>
                      </a:r>
                    </a:p>
                  </a:txBody>
                  <a:tcPr marL="9525" marR="9525" marT="9525" marB="0" anchor="ctr"/>
                </a:tc>
              </a:tr>
              <a:tr h="399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11.  Прирост посадочных мест на объектах общественного питания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посадочное место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9051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12. 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13. Доля 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08332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693064"/>
              </p:ext>
            </p:extLst>
          </p:nvPr>
        </p:nvGraphicFramePr>
        <p:xfrm>
          <a:off x="395535" y="908721"/>
          <a:ext cx="8568953" cy="3456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«Развитие потребительского рынка и услуг на территории городского округа Домодедово 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14.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 захоронения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15.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городского округа Домодедово муниципального казенного учреждения в сфере погребения и похоронного дела по принципу: 1 городской округ - 1 МКУ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06836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105257"/>
              </p:ext>
            </p:extLst>
          </p:nvPr>
        </p:nvGraphicFramePr>
        <p:xfrm>
          <a:off x="395535" y="908721"/>
          <a:ext cx="8568953" cy="4898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3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Стоимостная доля закупаемого и арендуемого ОМСУ муниципального образования Московской области иностранного ПО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65,3</a:t>
                      </a:r>
                    </a:p>
                  </a:txBody>
                  <a:tcPr marL="9525" marR="9525" marT="9525" marB="0" anchor="ctr"/>
                </a:tc>
              </a:tr>
              <a:tr h="15140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01088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402383"/>
              </p:ext>
            </p:extLst>
          </p:nvPr>
        </p:nvGraphicFramePr>
        <p:xfrm>
          <a:off x="395535" y="908721"/>
          <a:ext cx="8568953" cy="500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602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38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8592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15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32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 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44053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 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 направляемых исключительно в электронном виде с использованием МСЭД и средств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подписи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9145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граждан, использующих механизм получения государственных и муниципальных услуг в электронной форме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984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62964"/>
              </p:ext>
            </p:extLst>
          </p:nvPr>
        </p:nvGraphicFramePr>
        <p:xfrm>
          <a:off x="395535" y="908721"/>
          <a:ext cx="8568953" cy="4544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785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99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574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21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24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Качественные услуги – Доля муниципальных (государственных) услуг,  по которым нарушены регламентные сроки.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0,68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Ответь вовремя - Доля жалоб,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0,17</a:t>
                      </a:r>
                    </a:p>
                  </a:txBody>
                  <a:tcPr marL="9525" marR="9525" marT="9525" marB="0" anchor="ctr"/>
                </a:tc>
              </a:tr>
              <a:tr h="87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деятельности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8596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912131"/>
              </p:ext>
            </p:extLst>
          </p:nvPr>
        </p:nvGraphicFramePr>
        <p:xfrm>
          <a:off x="395536" y="908721"/>
          <a:ext cx="8568952" cy="4608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2"/>
                <a:gridCol w="1106676"/>
                <a:gridCol w="1102229"/>
                <a:gridCol w="1106676"/>
                <a:gridCol w="1106677"/>
                <a:gridCol w="946672"/>
              </a:tblGrid>
              <a:tr h="8785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99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574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59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 ЖКХ МО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17281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Мбит/с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53880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170184"/>
              </p:ext>
            </p:extLst>
          </p:nvPr>
        </p:nvGraphicFramePr>
        <p:xfrm>
          <a:off x="395535" y="908721"/>
          <a:ext cx="8568953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3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современных компьютеров (со сроком эксплуатации не более семи лет) на 100 обучающихся в общеобразовательных 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</a:t>
                      </a:r>
                    </a:p>
                  </a:txBody>
                  <a:tcPr marL="9525" marR="9525" marT="9525" marB="0" anchor="ctr"/>
                </a:tc>
              </a:tr>
              <a:tr h="7539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организаций в муниципальном образовании Московской области, обеспеченных современными аппаратно-программными комплексами со средствами криптографической защиты информации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98,75</a:t>
                      </a:r>
                    </a:p>
                  </a:txBody>
                  <a:tcPr marL="9525" marR="9525" marT="9525" marB="0" anchor="ctr"/>
                </a:tc>
              </a:tr>
              <a:tr h="542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положительно рассмотренных заявлений на размещение антенно-мачтовых сооружений связи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50,6</a:t>
                      </a:r>
                    </a:p>
                  </a:txBody>
                  <a:tcPr marL="9525" marR="9525" marT="9525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многоквартирных домов, имеющих возможность пользоваться услугами проводного и мобильного доступа в информационно-телекоммуникационную сеть Интернет на скорости не менее 1 Мбит/с, предоставляемыми не менее чем 2 операторами связи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96,17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домашних хозяйств в муниципальном образовании Московской области, имеющих широкополосный доступ к сети Интернет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86297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021739"/>
              </p:ext>
            </p:extLst>
          </p:nvPr>
        </p:nvGraphicFramePr>
        <p:xfrm>
          <a:off x="395535" y="908721"/>
          <a:ext cx="8568953" cy="5644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учреждений культуры, обеспеченных доступом в информационно-телекоммуникационную сеть Интернет на скорости: для учреждений культуры, расположенных в городских населенных пунктах, – не менее 50 Мбит/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с;для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учреждений культуры, расположенных в сельских населенных пунктах, – не менее 10 Мбит/с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49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Результативные услуги – Доля отказов в предоставлении муниципальных (государственных)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21,46</a:t>
                      </a:r>
                    </a:p>
                  </a:txBody>
                  <a:tcPr marL="9525" marR="9525" marT="9525" marB="0" anchor="ctr"/>
                </a:tc>
              </a:tr>
              <a:tr h="438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Повторные обращения – Доля обращений,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35,64</a:t>
                      </a:r>
                    </a:p>
                  </a:txBody>
                  <a:tcPr marL="9525" marR="9525" marT="9525" marB="0" anchor="ctr"/>
                </a:tc>
              </a:tr>
              <a:tr h="5413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(по проблемам со сроком решения 8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р.д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27,46</a:t>
                      </a:r>
                    </a:p>
                  </a:txBody>
                  <a:tcPr marL="9525" marR="9525" marT="9525" marB="0" anchor="ctr"/>
                </a:tc>
              </a:tr>
              <a:tr h="7855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муниципальных образований Московской области, в которых внедрена целевая модель цифровой образовательной среды в образовательных организациях, реализующих образовательные программы общего образования и среднего профессионального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38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образовательных организаций, у которых есть широкополосный доступ к сети Интернет (не менее 100 Мбит/с), за исключением дошкольных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Указной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22529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00272"/>
              </p:ext>
            </p:extLst>
          </p:nvPr>
        </p:nvGraphicFramePr>
        <p:xfrm>
          <a:off x="395535" y="908721"/>
          <a:ext cx="8568953" cy="3957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2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2E2E2E"/>
                          </a:solidFill>
                          <a:effectLst/>
                          <a:latin typeface="Times New Roman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2,53</a:t>
                      </a:r>
                    </a:p>
                  </a:txBody>
                  <a:tcPr marL="9525" marR="9525" marT="9525" marB="0" anchor="ctr"/>
                </a:tc>
              </a:tr>
              <a:tr h="425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2E2E2E"/>
                          </a:solidFill>
                          <a:effectLst/>
                          <a:latin typeface="Times New Roman"/>
                        </a:rPr>
                        <a:t>Доля заявителей, ожидающих в очереди более 12 минут, 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95,62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53978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3462"/>
              </p:ext>
            </p:extLst>
          </p:nvPr>
        </p:nvGraphicFramePr>
        <p:xfrm>
          <a:off x="395535" y="908721"/>
          <a:ext cx="8568953" cy="2592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3  «Развитие муниципальной службы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3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86243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5000"/>
              </p:ext>
            </p:extLst>
          </p:nvPr>
        </p:nvGraphicFramePr>
        <p:xfrm>
          <a:off x="395535" y="908721"/>
          <a:ext cx="8568953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5  «Управление муниципальными финансами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Обеспечение ежегодного прироста налоговых и неналоговых доходов бюджета городского округа Домодедово в отчетном финансовом году к поступлениям в году, предшествующем отчетному финансовому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</a:t>
                      </a:r>
                    </a:p>
                  </a:txBody>
                  <a:tcPr marL="9525" marR="9525" marT="9525" marB="0" anchor="ctr"/>
                </a:tc>
              </a:tr>
              <a:tr h="1258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≤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0,12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0,066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6663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369955"/>
              </p:ext>
            </p:extLst>
          </p:nvPr>
        </p:nvGraphicFramePr>
        <p:xfrm>
          <a:off x="395535" y="908721"/>
          <a:ext cx="8568953" cy="5579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282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3962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06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6  «Обеспечение деятельности Администрации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неисполненных предписаний (представлений) ОМСУ  и их должностными лицами об устранении нарушений, по которым приняты судебные решения, вступившие в законную силу в соответствии со ст.19.5 КоАП 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РФ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809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граждан, подписавшихся на периодические издания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</a:tr>
              <a:tr h="5531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выплаченных поощрений председателям домовых комитетов (старших по домам), старостам и председателям уличных комитетов за проводимую общественную  работу в сфере ЖКХ по отношению  к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начисленным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выплаченной премии  лицам, достигших возраста 90 лет и старше (долгожителей) зарегистрированным по месту жительства на территории городского округа Домодедово по отношению к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начисленной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978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перечисленных ежегодных членских взносов в фонды и ассоциации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от установленной предельной численности депутатов, выборных должностных лиц местного самоуправления, осуществляющих свои полномочия на постоянной основе, муниципальных служащих органов местного самоупрвления муниципальных образований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95668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271737"/>
              </p:ext>
            </p:extLst>
          </p:nvPr>
        </p:nvGraphicFramePr>
        <p:xfrm>
          <a:off x="395535" y="908721"/>
          <a:ext cx="8568953" cy="4104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8  «Развитие архивного дела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53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архивных фондов муниципального архива, внесенных в общеотраслевую базу данных «Архивный фонд», от общего количества архивных фондов, хранящихся 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 архивных документов, переведенных в электронно-цифровую форму, от общего количества документов, находящихся на хранении  в муниципальном архиве муниципального образования.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32480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20551"/>
              </p:ext>
            </p:extLst>
          </p:nvPr>
        </p:nvGraphicFramePr>
        <p:xfrm>
          <a:off x="395536" y="908721"/>
          <a:ext cx="8568952" cy="5252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1170"/>
                <a:gridCol w="1135297"/>
                <a:gridCol w="1130735"/>
                <a:gridCol w="1135297"/>
                <a:gridCol w="1135298"/>
                <a:gridCol w="971155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</a:t>
                      </a:r>
                      <a:r>
                        <a:rPr kumimoji="0" lang="ru-RU" sz="1000" b="1" kern="120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2019 год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11  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 земельными участками на 2017-2021 годы»  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 приватизации имущества в соответствии с планом приватизации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 муниципального имущества подлежащих оценке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</a:tr>
              <a:tr h="753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перечисленных бюджетных средств на увеличение уставного капитала муниципальных унитарных предприятий по отношению к утвержденным бюджетным средствам выделенных на эти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97,34</a:t>
                      </a:r>
                    </a:p>
                  </a:txBody>
                  <a:tcPr marL="9525" marR="9525" marT="9525" marB="0" anchor="ctr"/>
                </a:tc>
              </a:tr>
              <a:tr h="4142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11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858351"/>
              </p:ext>
            </p:extLst>
          </p:nvPr>
        </p:nvGraphicFramePr>
        <p:xfrm>
          <a:off x="457200" y="1481138"/>
          <a:ext cx="8435281" cy="4461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037"/>
                <a:gridCol w="1211729"/>
                <a:gridCol w="1191503"/>
                <a:gridCol w="1249591"/>
                <a:gridCol w="1088717"/>
                <a:gridCol w="1182305"/>
                <a:gridCol w="1245399"/>
              </a:tblGrid>
              <a:tr h="939750"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80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7 528 080,1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8 677 418,4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9 469 866,7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9 044 075,4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120,1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95,5 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9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</a:tr>
              <a:tr h="576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4 379 099,6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4 741 515,6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5 224 449,8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4 813 305,8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92,1 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80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3 148 980,5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3 935 902,8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4 245 416,9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4 230 769,6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134,3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99,7 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40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7 747 152,1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9 097 418,4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10 045 677,2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9 365 046,8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93,2</a:t>
                      </a:r>
                    </a:p>
                  </a:txBody>
                  <a:tcPr marL="9525" marR="9525" marT="9525" marB="0" anchor="ctr"/>
                </a:tc>
              </a:tr>
              <a:tr h="7663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Расходы без учета безвозмездных поступлений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4 598 171,60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5 161 515,60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5 800 260,30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5 134 277,20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88,5</a:t>
                      </a:r>
                    </a:p>
                  </a:txBody>
                  <a:tcPr marL="9525" marR="9525" marT="9525" marB="0" anchor="ctr"/>
                </a:tc>
              </a:tr>
              <a:tr h="440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-219 072,0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-420 000,00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-575 810,50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-320 971,40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Основные параметры </a:t>
            </a:r>
            <a:r>
              <a:rPr lang="ru-RU" altLang="ru-RU" sz="2000" dirty="0" smtClean="0">
                <a:latin typeface="Georgia" panose="02040502050405020303" pitchFamily="18" charset="0"/>
              </a:rPr>
              <a:t>отчета об исполнении бюджета </a:t>
            </a:r>
            <a:r>
              <a:rPr lang="ru-RU" altLang="ru-RU" sz="2000" dirty="0">
                <a:latin typeface="Georgia" panose="02040502050405020303" pitchFamily="18" charset="0"/>
              </a:rPr>
              <a:t>городского округа  Домодедово </a:t>
            </a:r>
            <a:r>
              <a:rPr lang="ru-RU" altLang="ru-RU" sz="2000" dirty="0" smtClean="0">
                <a:latin typeface="Georgia" panose="02040502050405020303" pitchFamily="18" charset="0"/>
              </a:rPr>
              <a:t>за 2019 год (тыс. руб.)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11089"/>
              </p:ext>
            </p:extLst>
          </p:nvPr>
        </p:nvGraphicFramePr>
        <p:xfrm>
          <a:off x="395536" y="908721"/>
          <a:ext cx="8568952" cy="4945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2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11  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 земельными участками на 2017-2021 годы»  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</a:tr>
              <a:tr h="491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муниципальное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106,25</a:t>
                      </a:r>
                    </a:p>
                  </a:txBody>
                  <a:tcPr marL="9525" marR="9525" marT="9525" marB="0" anchor="ctr"/>
                </a:tc>
              </a:tr>
              <a:tr h="438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поставленных на кадастровый учет объектов недвижимости, количество оформленных технических паспортов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254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 без прав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32,00</a:t>
                      </a:r>
                    </a:p>
                  </a:txBody>
                  <a:tcPr marL="9525" marR="9525" marT="9525" marB="0" anchor="ctr"/>
                </a:tc>
              </a:tr>
              <a:tr h="697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реализации бюджета, в части доходов от арендной платы и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15988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790419"/>
              </p:ext>
            </p:extLst>
          </p:nvPr>
        </p:nvGraphicFramePr>
        <p:xfrm>
          <a:off x="395535" y="908721"/>
          <a:ext cx="8568952" cy="4896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2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11  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 земельными участками на 2017-2021 годы»  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реализации бюджета, в части доходов от арендной платы и продажи муниципального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600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расторжению договоров аренды земельных участков, в отношении которых выявлен факт ненадлежащего исполнения условий договора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</a:tr>
              <a:tr h="438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вовлечению в хозяйственный оборот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955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государственных и муниципальных услуг в области земельных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оношений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по которым соблюдены регламентные сроки оказания услуг, к общему количеству государственных и муниципальных услуг в области земельных отношений, оказанных ОМСУ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75009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897432"/>
              </p:ext>
            </p:extLst>
          </p:nvPr>
        </p:nvGraphicFramePr>
        <p:xfrm>
          <a:off x="395535" y="908721"/>
          <a:ext cx="8568953" cy="4032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11  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 земельными участками на 2017-2021 годы»  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3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государственных и муниципальных услуг в области земельных отношений, заявления на предоставление которых поступили в электронном виде посредством РПГУ, к общему числу заявлений на предоставление государственных и муниципальных услуг в области земельных отношений, поступивших в ОМСУ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89354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101113"/>
              </p:ext>
            </p:extLst>
          </p:nvPr>
        </p:nvGraphicFramePr>
        <p:xfrm>
          <a:off x="395535" y="908721"/>
          <a:ext cx="8568953" cy="38884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««Развитие системы информирования населения о деятельности органов местного самоуправления  городского округа Домодедово на 2017-2021 годы»»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Информирование населения через СМИ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226,36</a:t>
                      </a:r>
                    </a:p>
                  </a:txBody>
                  <a:tcPr marL="9525" marR="9525" marT="9525" marB="0" anchor="ctr"/>
                </a:tc>
              </a:tr>
              <a:tr h="463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7,76</a:t>
                      </a:r>
                    </a:p>
                  </a:txBody>
                  <a:tcPr marL="9525" marR="9525" marT="9525" marB="0" anchor="ctr"/>
                </a:tc>
              </a:tr>
              <a:tr h="594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незаконных рекламных конструкций, установленных на территории муниципального образования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задолженности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муниципальный бюджет по платежам за установку и эксплуатацию рекламных конструкций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37,40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2689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252235"/>
              </p:ext>
            </p:extLst>
          </p:nvPr>
        </p:nvGraphicFramePr>
        <p:xfrm>
          <a:off x="395535" y="908721"/>
          <a:ext cx="8568953" cy="3513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и функционирование дорожно-транспортного комплекса городского округа Домодедово  на 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«Обеспечение доступности услуг пассажирского транспорта на территории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17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Доля поездок, оплаченных посредством безналичных расчетов, в общем количестве оплаченных пассажирами поездок на конец года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95,91</a:t>
                      </a:r>
                    </a:p>
                  </a:txBody>
                  <a:tcPr marL="9525" marR="9525" marT="9525" marB="0" anchor="ctr"/>
                </a:tc>
              </a:tr>
              <a:tr h="777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Соблюдение расписания на автобусных маршрутах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 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97,73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43974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998118"/>
              </p:ext>
            </p:extLst>
          </p:nvPr>
        </p:nvGraphicFramePr>
        <p:xfrm>
          <a:off x="395535" y="908721"/>
          <a:ext cx="8568953" cy="3867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</a:t>
                      </a:r>
                    </a:p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и функционирование дорожно-транспортного комплекса городского округа Домодедово  на 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«Обеспечение безопасности дорожного движения на территории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17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ДТП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Снижение смертности от ДТП: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на дорогах Федерального значения                                                    - на дорогах  регионального значения                                                    - на дорогах муниципального значения                                                 - на частных дорогах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случай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19,35</a:t>
                      </a:r>
                    </a:p>
                  </a:txBody>
                  <a:tcPr marL="9525" marR="9525" marT="9525" marB="0" anchor="ctr"/>
                </a:tc>
              </a:tr>
              <a:tr h="463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мест концентрации ДТП на муниципальных дорогах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48023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566175"/>
              </p:ext>
            </p:extLst>
          </p:nvPr>
        </p:nvGraphicFramePr>
        <p:xfrm>
          <a:off x="395535" y="908721"/>
          <a:ext cx="8568953" cy="540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282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и функционирование дорожно-транспортного комплекса городского округа Домодедово  на 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40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«Обеспечение проектирования, строительства, реконструкции, ремонта и содержания автомобильных дорог, тротуаров, мостов муниципального значения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17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Объемы ввода в эксплуатацию после строительства и (или) реконструкции автомобильных дорог общего пользования местного значения (км), в том числе с привлечением субсидии из бюджета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км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протяжённости автомобильных дорог общего пользования местного значения запланированных по содержанию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ввода в эксплуатацию после строительства и реконструкции автомобильных дорог общего пользования местного значения (при наличии объектов в программе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Отраслевой приоритетный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Километр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1,809</a:t>
                      </a:r>
                    </a:p>
                  </a:txBody>
                  <a:tcPr marL="9525" marR="9525" marT="9525" marB="0" anchor="ctr"/>
                </a:tc>
              </a:tr>
              <a:tr h="463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(капитальный ремонт) сети автомобильных дорог общего пользования местного значения (оценивается на конец года)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 / тыс.кв.м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8,36/101,47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12,0/103,71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24,037,0/162,48</a:t>
                      </a:r>
                    </a:p>
                  </a:txBody>
                  <a:tcPr marL="9525" marR="9525" marT="9525" marB="0" anchor="ctr"/>
                </a:tc>
              </a:tr>
              <a:tr h="5413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парковочного пространства на улично-дорожной сети (оценивается на конец года в разрезе источников финансирования)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Отраслевой приоритетный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маш/мест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211282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871525"/>
              </p:ext>
            </p:extLst>
          </p:nvPr>
        </p:nvGraphicFramePr>
        <p:xfrm>
          <a:off x="395535" y="908721"/>
          <a:ext cx="8568953" cy="2966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и функционирование дорожно-транспортного комплекса городского округа Домодедово  на 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«Обеспечение ремонта дворовых территорий многоквартирных жилых домов и подъездов к дворовым территориям многоквартирных жилых домов городского округа Домодедово на 2017-2021 годы.»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97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площади поверхности дворовых территорий многоквартирных домов, приведенных в нормативное состояние с использованием субсидий из Дорожного фонда Московской области и средств бюджетов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м2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61205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165932"/>
              </p:ext>
            </p:extLst>
          </p:nvPr>
        </p:nvGraphicFramePr>
        <p:xfrm>
          <a:off x="395535" y="908721"/>
          <a:ext cx="8568953" cy="5344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163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"Проектно-информационное обеспечение градостроительной деятельности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94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перечисленного денежного содержания и дополнительных выплат сотрудников на зарплатные банковские карты и доля перечисленных страховых взносов в государственные внебюджетные фонды по отношению к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начисленным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296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 бюджета на материально-техническое обеспечение деятельности МКУ "Управление капитального строительства", произведенных на основании заключенных договоров и муниципальных контрактов по отношению к общей сумме расходов на материально-техническое обеспечение деятельности МКУ "Управление капитального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                                     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утвержденного генерального плана городского округа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                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публичных слушаний по проектам документов территориального планирования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3595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710307"/>
              </p:ext>
            </p:extLst>
          </p:nvPr>
        </p:nvGraphicFramePr>
        <p:xfrm>
          <a:off x="395535" y="908721"/>
          <a:ext cx="8568953" cy="4183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"Проектно-информационное обеспечение градостроительной деятельности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3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Наличие утвержденных правил землепользования и застройки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  Количество проведенных публичных слушаний по проектам документов градостроительного зонирования городского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округа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Наличие утвержденных нормативов градостроительного проектирования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63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ликвидации долгостроев, самовольного строительства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818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98698"/>
              </p:ext>
            </p:extLst>
          </p:nvPr>
        </p:nvGraphicFramePr>
        <p:xfrm>
          <a:off x="467544" y="1052736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Доходы/расходы 2018 – 2019 годы (млн. руб.)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037113"/>
              </p:ext>
            </p:extLst>
          </p:nvPr>
        </p:nvGraphicFramePr>
        <p:xfrm>
          <a:off x="395535" y="908721"/>
          <a:ext cx="8568953" cy="3162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энергоэффективности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1 «Чистая вода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Макропоказатель: Увеличение доли населения, обеспеченного доброкачественной питьевой водой из централизованных источников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водоснабжения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Количество созданных и восстановленных ВЗУ, ВНС и станций водоподготовки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26569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148243"/>
              </p:ext>
            </p:extLst>
          </p:nvPr>
        </p:nvGraphicFramePr>
        <p:xfrm>
          <a:off x="395535" y="908721"/>
          <a:ext cx="8568953" cy="4164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энергоэффективности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Подпрограмма 2 «Очистка сточных вод на территории городского округа Домодедово»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Макропоказатель: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сточных вод, очищенных до нормативных значений, в общем объеме сточных вод, пропущенных через очистные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сооружения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</a:tr>
              <a:tr h="6966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и восстановленных объектов очистки сточных вод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суммарной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производительностью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./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тыс.куб.м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построенных, реконструированных, отремонтированных коллекторов (участков), канализационных насосных станций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76409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808500"/>
              </p:ext>
            </p:extLst>
          </p:nvPr>
        </p:nvGraphicFramePr>
        <p:xfrm>
          <a:off x="395535" y="908721"/>
          <a:ext cx="8568953" cy="48582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энергоэффективности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«Создание условий для обеспечения качественными жилищно-коммунальными услугами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7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заемных средств организаций в общем объеме капитальных вложений в системы теплоснабжения, водоснабжения, водоотведения и очистки сточных вод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Президента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42.3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и восстановленных объектов коммунальной инфраструктуры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и восстановленных объектов социальной и инженерной инфраструктуры на территории военных городков Московской области (в разрезе сфер деятельности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организаций в сфере ЖКХ, для которых созданы условия для повышения эффективности работы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15944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174505"/>
              </p:ext>
            </p:extLst>
          </p:nvPr>
        </p:nvGraphicFramePr>
        <p:xfrm>
          <a:off x="395535" y="908721"/>
          <a:ext cx="8568953" cy="4994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энергоэффективности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«Создание условий для обеспечения качественными жилищно-коммунальными услугами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3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                                                Задолженность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потребленные топливно-энергетические ресурсы: 1) газ  (на 01.10.2018 - 35 570,00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тыс.чел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.); 2) электроэнергия (на 01.04.2019 - 95000,00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тыс.чел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  /тыс. чел.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225,11</a:t>
                      </a:r>
                    </a:p>
                  </a:txBody>
                  <a:tcPr marL="9525" marR="9525" marT="9525" marB="0" anchor="ctr"/>
                </a:tc>
              </a:tr>
              <a:tr h="6162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готовности объектов жилищно-коммунального хозяйства городского округа к осенне-зимнему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79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 по устранению технологических нарушений (аварий, инцидентов) на коммунальных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890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РСО, утвердивших инвестиционные программы в сфере теплоснабжения, водоснабжения и водоотведения в общем количестве РСО, осуществляющих регулируемые виды деятельности на территории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47337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10483"/>
              </p:ext>
            </p:extLst>
          </p:nvPr>
        </p:nvGraphicFramePr>
        <p:xfrm>
          <a:off x="395535" y="908721"/>
          <a:ext cx="8568953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энергоэффективности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«Энергосбережение и повышение энергетической эффективности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многоквартирных домов с присвоенными классами энергоэффективности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</a:tr>
              <a:tr h="561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учет - доля многоквартирных домов, оснащенных общедомовыми приборами учета энергетических ресурсов,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81,32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2: Доля многоквартирных домов, соответствующих нормальному классу энергоэффективности и выше(A,B,C, D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8779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ресурсов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69,19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</a:t>
                      </a:r>
                    </a:p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зданий, строений, сооружений муниципальной собственности,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соответствующих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нормальному уровню энергетической эффективности и выше (А, В, С, 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58123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819073"/>
              </p:ext>
            </p:extLst>
          </p:nvPr>
        </p:nvGraphicFramePr>
        <p:xfrm>
          <a:off x="395535" y="908721"/>
          <a:ext cx="8568953" cy="3211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«Газификация сельских населенных пунктов городского округа Домодедово Московской области на 2015-2019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«Газификация сельских населенных пунктов городского округа Домодедово Московской области на 2015-2019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в эксплуатацию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газольдера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260352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116868"/>
              </p:ext>
            </p:extLst>
          </p:nvPr>
        </p:nvGraphicFramePr>
        <p:xfrm>
          <a:off x="395535" y="908721"/>
          <a:ext cx="8568953" cy="5285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02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364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«Патриотическое воспитание граждан, проживающих в городском округе Домодедово,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38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«Гражданско-патриотическое воспитание граждан, проживающих в городском округе Домодедово,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 и учреждений всех типов, принимающих участие в реализации муниципальной программы, в общей численности организаций и учреждений, осуществляющих свою деятельность на территории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проживающих в городском округе Домодедово, выполнивших нормативы Всероссийского физкультурно-спортивного комплекса "Готов к труду и обороне" (ГТО), в общей численности населения, принимавшего участие в сдаче нормативов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ГТО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3.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обучающихся в общеобразовательных организациях, профессиональных образовательных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организиях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образовательных организациях высшего образования, принимающих участие в олимпиадах и других конкурсных мероприятиях, направленных на выявление обучающихся, демонстрирующих высокий уровень знания истории России, Московской области, городского округа Домодедово, а также российской литературы,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географиии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22,90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9546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995140"/>
              </p:ext>
            </p:extLst>
          </p:nvPr>
        </p:nvGraphicFramePr>
        <p:xfrm>
          <a:off x="395535" y="908721"/>
          <a:ext cx="8568953" cy="4647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«Патриотическое воспитание граждан, проживающих в городском округе Домодедово,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"Военно-патриотическое воспитание граждан, проживающих в городском округе Домодедово,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77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общеобразовательных организаций, организаций среднего и высшего профессионального образования, осуществляющих свою деятельность на территории городского округа Домодедово, над которыми шефствуют воинские части.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проживающих в городском округе Домодедово, годных к военной службе без каких-либо ограничений (с незначительными ограничениями), от общего числа граждан призывного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4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3.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проживающих в городском округе Домодедово, призванных на военную службу, в общей численности граждан, получивших повестку в отчетном году.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220922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048119"/>
              </p:ext>
            </p:extLst>
          </p:nvPr>
        </p:nvGraphicFramePr>
        <p:xfrm>
          <a:off x="395535" y="908721"/>
          <a:ext cx="8568953" cy="5321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«Патриотическое воспитание граждан, проживающих в городском округе Домодедово,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реализации муниципальной программы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7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организаторов и специалистов в сфере патриотического воспитания, в том числе руководителей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военно-патриотических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клубов и объединений, прошедших дополнительные профессиональные программы по повышению уровня компетенций в области патриотического воспитания, в общей 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80,58</a:t>
                      </a:r>
                    </a:p>
                  </a:txBody>
                  <a:tcPr marL="9525" marR="9525" marT="9525" marB="0" anchor="ctr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образовательных организаций, в которых функционируют спортивные клубы, военно-патриотические объединения, историко-краеведческие музеи, от общего количества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осуществляющих свою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деятельность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59,18</a:t>
                      </a: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образовательных организаций, в которых функционируют объединения дополнительного образования технической направленности, от общего количества образовательных организаций, осуществляющих  свою деятельность на территории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45,92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279182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637600"/>
              </p:ext>
            </p:extLst>
          </p:nvPr>
        </p:nvGraphicFramePr>
        <p:xfrm>
          <a:off x="395535" y="908721"/>
          <a:ext cx="8568953" cy="5380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«Патриотическое воспитание граждан, проживающих в городском округе Домодедово,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реализации муниципальной программы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77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3. Доля учебных кабинетов муниципальных общеобразовательных учреждений, оснащенных современными материально-техническими средствами обучения молодежи допризывного и призывного возрастов начальным значениям в сфере обороны и их подготовки по основам военной службы, от общего числа учебных кабинетов, подлежащих оснащению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58,62</a:t>
                      </a:r>
                    </a:p>
                  </a:txBody>
                  <a:tcPr marL="9525" marR="9525" marT="9525" marB="0" anchor="ctr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Доля образовательных организаций, осуществляющих свою деятельность в соответствии с критериями эффективности деятельности в сфере патриотического воспитания граждан, от общего количества образовательных организаций, осуществляющих свою деятельность на территории городского округа Домодедово.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2. Доля детей и молодежи, принимающих участие в деятельности организаций (объединений) патриотической направленности (поисковых отрядах, военно-патриотических и волонтерских организациях, студенческих отрядах, обществах исследователей истории, просветительских и других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организациях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,), в общей численности детей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молодежи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20,14</a:t>
                      </a: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Доля граждан, информированных о мероприятиях муниципальной программы, в общей численности граждан, проживающих в городском округе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55,86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857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71793" y="119675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213162331"/>
              </p:ext>
            </p:extLst>
          </p:nvPr>
        </p:nvGraphicFramePr>
        <p:xfrm>
          <a:off x="107505" y="1628799"/>
          <a:ext cx="8712968" cy="4004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872"/>
                <a:gridCol w="1575274"/>
                <a:gridCol w="1575274"/>
                <a:gridCol w="1575274"/>
                <a:gridCol w="1575274"/>
              </a:tblGrid>
              <a:tr h="728229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3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756,6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36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13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548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932,0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731,0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479,0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373,3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416,6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277,6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769,8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589,2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336,6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63,5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22,1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722906"/>
              </p:ext>
            </p:extLst>
          </p:nvPr>
        </p:nvGraphicFramePr>
        <p:xfrm>
          <a:off x="395535" y="908721"/>
          <a:ext cx="8568953" cy="4818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76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"Развитие и поддержка социально ориентированных некоммерческих организаций в городском округе Домодедово на 2019-2023 годы"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социально  ориентированных некоммерческих организаций,  которым оказана  поддержка органами местного самоуправления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1.1 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социальной защиты населения,  которым оказана  поддержка органами местного самоуправления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749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1.2.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культуры,  которым оказана  поддержка 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849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1.3.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образования,  которым оказана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93875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002238"/>
              </p:ext>
            </p:extLst>
          </p:nvPr>
        </p:nvGraphicFramePr>
        <p:xfrm>
          <a:off x="395535" y="908721"/>
          <a:ext cx="8568953" cy="5148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76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"Развитие и поддержка социально ориентированных некоммерческих организаций в городском округе Домодедово на 2019-2023 годы"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1.4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физической культуры и спорта,  которым оказана 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1.5.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охраны здоровья,  которым оказана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749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расходов, направляемых на предоставление субсидий социально  ориентированным некоммерческим организациям, в общем объеме расходов бюджета муниципального образования Московской области на социальную сферу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49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2.1.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расходов, направляемых на предоставление субсидий социально  ориентированным некоммерческим организациям в сфере социальной защиты населения, в общем объеме расходов бюджета муниципального образования Московской области в сфере социальной защиты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688801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011928"/>
              </p:ext>
            </p:extLst>
          </p:nvPr>
        </p:nvGraphicFramePr>
        <p:xfrm>
          <a:off x="395535" y="908721"/>
          <a:ext cx="8568953" cy="5576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76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"Развитие и поддержка социально ориентированных некоммерческих организаций в городском округе Домодедово на 2019-2023 годы"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2.2. 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расходов, направляемых на предоставление субсидий социально  ориентированным некоммерческим организациям в сфере культуры, в общем объеме расходов бюджета муниципального образования Московской области в сфере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2.3. 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расходов, направляемых на предоставление субсидий социально  ориентированным некоммерческим организациям в сфере образования, в общем объеме расходов бюджета муниципального образования Московской области в сфере образования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49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2.4. 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расходов, направляемых на предоставление  субсидий социально  ориентированным некоммерческим организациям в сфере физической культуры и спорта, в общем объеме расходов бюджета муниципального образования Московской области в сфере 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49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2.5.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расходов, направляемых на предоставление  субсидий социально  ориентированным некоммерческим организациям в сфере охраны здоровья, в общем объеме расходов бюджета муниципального образования Московской области в сфере охраны здоровья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74154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550462"/>
              </p:ext>
            </p:extLst>
          </p:nvPr>
        </p:nvGraphicFramePr>
        <p:xfrm>
          <a:off x="395535" y="908721"/>
          <a:ext cx="8568953" cy="5051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76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"Развитие и поддержка социально ориентированных некоммерческих организаций в городском округе Домодедово на 2019-2023 годы"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</a:t>
                      </a:r>
                    </a:p>
                    <a:p>
                      <a:pPr algn="l" fontAlgn="ctr"/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социально ориентированных некоммерческих организаций,  внесенных в реестр поставщиков социальных услуг, в общем количестве социально ориентированных некоммерческих организаций на территории муниципального образования, получивших поддержку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организаций,  которым оказана  финансовая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49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849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5.1.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социальной защиты населения,  которым оказана 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044965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679942"/>
              </p:ext>
            </p:extLst>
          </p:nvPr>
        </p:nvGraphicFramePr>
        <p:xfrm>
          <a:off x="395535" y="908721"/>
          <a:ext cx="8568953" cy="4892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76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"Развитие и поддержка социально ориентированных некоммерческих организаций в городском округе Домодедово на 2019-2023 годы"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5.2.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культуры,  которым оказана  имущественная поддержка 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5.3.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образования,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749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5.4. 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 в сфере физической культуры и спорта,  которым оказана 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49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5.5. 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социально ориентированных некоммерческих организаций в сфере охраны здоровья,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73206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565264"/>
              </p:ext>
            </p:extLst>
          </p:nvPr>
        </p:nvGraphicFramePr>
        <p:xfrm>
          <a:off x="395535" y="908721"/>
          <a:ext cx="8568953" cy="5045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76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"Развитие и поддержка социально ориентированных некоммерческих организаций в городском округе Домодедово на 2019-2023 годы"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предоставленной  органами местного самоуправления площади на льготных условиях или в безвозмездное пользование социально  ориентированным некоммерческим организациям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629,7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6.1. 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социально ориентированным некоммерческим организациям  в сфере социальной защиты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109,1</a:t>
                      </a:r>
                    </a:p>
                  </a:txBody>
                  <a:tcPr marL="9525" marR="9525" marT="9525" marB="0" anchor="ctr"/>
                </a:tc>
              </a:tr>
              <a:tr h="749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6.2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предоставленной  органами местного самоуправления площади на льготных условиях или в безвозмездное пользование социально ориентированным некоммерческим организациям сфере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</a:t>
                      </a:r>
                    </a:p>
                  </a:txBody>
                  <a:tcPr marL="9525" marR="9525" marT="9525" marB="0" anchor="ctr"/>
                </a:tc>
              </a:tr>
              <a:tr h="849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6.3.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предоставленной  органами местного самоуправления площади на льготных условиях или в безвозмездное пользование социально ориентированным некоммерческим организациям  в сфере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789355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452206"/>
              </p:ext>
            </p:extLst>
          </p:nvPr>
        </p:nvGraphicFramePr>
        <p:xfrm>
          <a:off x="395535" y="793652"/>
          <a:ext cx="8568953" cy="5546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670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"Развитие и поддержка социально ориентированных некоммерческих организаций в городском округе Домодедово на 2019-2023 годы"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6.4.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предоставленной  органами местного самоуправления площади на льготных условиях или в безвозмездное пользование социально ориентированным некоммерческим организациям в сфере 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6.5.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предоставленной  органами местного самоуправления площади на льготных условиях или в безвозмездное пользование социально ориентированным некоммерческим организациям в сфере охраны здоровья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</a:tr>
              <a:tr h="680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 ориентированных некоммерческих организаций,  которым оказана  консультационная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принявших участие в просветительских мероприятиях по вопросам деятельности социально ориентированных некоммерческих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</a:tr>
              <a:tr h="677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проведенных  органами местного самоуправления просветительских мероприятий по вопросам деятельности социально ориентированных некоммерческих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80786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566210"/>
              </p:ext>
            </p:extLst>
          </p:nvPr>
        </p:nvGraphicFramePr>
        <p:xfrm>
          <a:off x="395535" y="908721"/>
          <a:ext cx="8352928" cy="5896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499,85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770,19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770,19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631,10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910,97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901,29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649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181,01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библиотечного дела в городском округе Домодедово на 2017–2021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397,00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395,10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81841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229820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«Укрепление материально-технической базы учреждений культуры и искусства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50 770,19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50 770,19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76 244,80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71 611,22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93,9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127 014,99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122 381,41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96,4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деятельности Комитета по культуре, делам молодежи и спорту Администрации городского округа Домодедово и подведомственных ему учреждений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26 827,00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25 878,06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96,5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26 827,00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25 878,06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369760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47245"/>
              </p:ext>
            </p:extLst>
          </p:nvPr>
        </p:nvGraphicFramePr>
        <p:xfrm>
          <a:off x="395535" y="908721"/>
          <a:ext cx="8352928" cy="331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Мероприятия муниципальной программы "Культура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499,85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430 162,30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427 026,59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99,3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430 662,30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427 526,44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442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06723500"/>
              </p:ext>
            </p:extLst>
          </p:nvPr>
        </p:nvGraphicFramePr>
        <p:xfrm>
          <a:off x="467544" y="10527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8246994"/>
              </p:ext>
            </p:extLst>
          </p:nvPr>
        </p:nvGraphicFramePr>
        <p:xfrm>
          <a:off x="395536" y="3573017"/>
          <a:ext cx="8568953" cy="2885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/>
                <a:gridCol w="1255918"/>
                <a:gridCol w="1534629"/>
                <a:gridCol w="1549548"/>
                <a:gridCol w="1599726"/>
              </a:tblGrid>
              <a:tr h="6987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2019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467,6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467,8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440,2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555, 6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555,2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564,2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545,2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421,3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732,7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879,9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775,8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54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УСН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465,4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545,0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185,6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441,7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175,4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996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19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(гос.пошлина, штрафы, 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213,9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219,5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Структура налоговых, неналоговых доходов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5226"/>
              </p:ext>
            </p:extLst>
          </p:nvPr>
        </p:nvGraphicFramePr>
        <p:xfrm>
          <a:off x="395535" y="908721"/>
          <a:ext cx="8352928" cy="5961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образования и воспитания в городском округе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образования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857,40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711,75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943 673,13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900 136,46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823 561,38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760 209,22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427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426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729,43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271 224,91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158 786,86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«Дошкольное образование»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605,85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345,80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947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481,47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888,70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613,61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98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977,47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834 316,00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805 678,40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88212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037300"/>
              </p:ext>
            </p:extLst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64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образование»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973 672,33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942 038,03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58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78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957 532,21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892 040,91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0040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616,96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731,60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873,78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10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99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688,54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832243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245034"/>
              </p:ext>
            </p:extLst>
          </p:nvPr>
        </p:nvGraphicFramePr>
        <p:xfrm>
          <a:off x="395535" y="908721"/>
          <a:ext cx="8352928" cy="338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«Обеспечивающая подпрограмма»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379,01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20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379,01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23852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918868"/>
              </p:ext>
            </p:extLst>
          </p:nvPr>
        </p:nvGraphicFramePr>
        <p:xfrm>
          <a:off x="395535" y="908721"/>
          <a:ext cx="8352928" cy="5647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214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защита населения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711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003,70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537,92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76613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228380"/>
              </p:ext>
            </p:extLst>
          </p:nvPr>
        </p:nvGraphicFramePr>
        <p:xfrm>
          <a:off x="395535" y="908721"/>
          <a:ext cx="8352928" cy="5601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«Формирование доступной среды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864,89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864,89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8167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«Создание условий для оказания медицинской помощи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287,21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955,36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057,30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470074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642708"/>
              </p:ext>
            </p:extLst>
          </p:nvPr>
        </p:nvGraphicFramePr>
        <p:xfrm>
          <a:off x="395535" y="908721"/>
          <a:ext cx="8352927" cy="5960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433,41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969,50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660,28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15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физической культуры и спорта в городском округе Домодедово на 2017-2021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433,41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008,50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247,71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999279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64059"/>
              </p:ext>
            </p:extLst>
          </p:nvPr>
        </p:nvGraphicFramePr>
        <p:xfrm>
          <a:off x="395535" y="908721"/>
          <a:ext cx="8352928" cy="3300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Молодое поколение городского округа Домодедово на 2017-2021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35026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137255"/>
              </p:ext>
            </p:extLst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Сельское хозяйство городского округа Домодедово Московской области на 2014-2020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084,97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084,97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901,09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отраслей сельского хозяйства городского округа Домодедово Московской области на 2014-2020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793,40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413318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473190"/>
              </p:ext>
            </p:extLst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«Устойчивое развитие сельских территорий на 2014-2020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017,09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017,09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"Борьба с борщевиком Сосновского на территории городского округа Домодедово Московской области на 2018-2020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1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59271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473880"/>
              </p:ext>
            </p:extLst>
          </p:nvPr>
        </p:nvGraphicFramePr>
        <p:xfrm>
          <a:off x="395535" y="908721"/>
          <a:ext cx="8352928" cy="5692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Экология и окружающая среда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«Охрана  окружающей среды 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821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834799"/>
              </p:ext>
            </p:extLst>
          </p:nvPr>
        </p:nvGraphicFramePr>
        <p:xfrm>
          <a:off x="457200" y="1600201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2018-2019 годы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992604"/>
              </p:ext>
            </p:extLst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безопасности гидротехнических сооружений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«Охрана особо охраняемых природных   территорий  местного значения, городских лесов и лесопарковых зон и зон озелененных территорий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465740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29741"/>
              </p:ext>
            </p:extLst>
          </p:nvPr>
        </p:nvGraphicFramePr>
        <p:xfrm>
          <a:off x="395535" y="908721"/>
          <a:ext cx="8352928" cy="5960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Безопасность населения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по территориальной безопасности, ГО и ЧС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323,95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15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847,90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323,95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"Снижение рисков, смягчение последствий возникновения  чрезвычайных ситуаций природного и техногенного характера на территории городского округа Домодедово на 2017 - 2021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454,54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7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454,54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330269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718257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и совершенствование системы оповещения и информирования населения городского округа Домодедово на 2017 - 2021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пожарной безопасности на территории городского округа Домодедово на 2017 - 2021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890744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626843"/>
              </p:ext>
            </p:extLst>
          </p:nvPr>
        </p:nvGraphicFramePr>
        <p:xfrm>
          <a:off x="395535" y="908721"/>
          <a:ext cx="8352928" cy="5760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мероприятий гражданской обороны на территории городского округа Домодедово на 2017 - 2021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216,69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216,69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"Профилактика преступлений и иных правонарушений на территории городского округа Домодедово на 2017- 2021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54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288574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224676"/>
              </p:ext>
            </p:extLst>
          </p:nvPr>
        </p:nvGraphicFramePr>
        <p:xfrm>
          <a:off x="395535" y="908721"/>
          <a:ext cx="8352928" cy="5824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Жилище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управлению имуществом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954,30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молодых семей городского округа Домодедово на 2017-2021годы»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195407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548651"/>
              </p:ext>
            </p:extLst>
          </p:nvPr>
        </p:nvGraphicFramePr>
        <p:xfrm>
          <a:off x="395535" y="908721"/>
          <a:ext cx="8352928" cy="5904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отдельных категорий граждан, установленных федеральным законодательством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715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детей-сирот, оставшихся без попечения родителей, лиц из числа детей-сирот и детей, оставшихся без попечения родителей  на 2017-2021 годы»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954,30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078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895,03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85118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905839"/>
              </p:ext>
            </p:extLst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Формирование современной комфортной среды на территории городского округа Домодедово на 2018-2022 годы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491,42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476 857,64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330 376,60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1  «Комфортная городская среда на территории городского округа Домодедово»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553,96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895413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751171"/>
              </p:ext>
            </p:extLst>
          </p:nvPr>
        </p:nvGraphicFramePr>
        <p:xfrm>
          <a:off x="395535" y="908721"/>
          <a:ext cx="8352928" cy="5678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2 «Благоустройство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3 «Создание условий для обеспечения комфортного проживания жителей в многоквартирных домах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899,47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358,62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771358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591770"/>
              </p:ext>
            </p:extLst>
          </p:nvPr>
        </p:nvGraphicFramePr>
        <p:xfrm>
          <a:off x="395535" y="908721"/>
          <a:ext cx="8352928" cy="5824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Предпринимательство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экономике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027,12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134,66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444,53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325,94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606,31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малого и среднего предпринимательства в городском округе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444,53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606860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200240"/>
              </p:ext>
            </p:extLst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«Содействие занятости населения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426,12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738,92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конкуренции в городском округе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646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382776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5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975504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«Инвестиции городского округа Домодедово на 2017-2021 годы»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потребительского рынка и услуг на территории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883,64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484,64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40151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015082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Эффективная власть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бухгалтерского учета и отчетности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060 894,40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126 295,80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046 487,70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информационной и технической инфраструктуры экосистемы цифровой экономики городского округа Домодедово на 2017-2021 годы."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075,60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299639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70810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услуг" на 2017-2021 годы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муниципальной службы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685424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939414"/>
              </p:ext>
            </p:extLst>
          </p:nvPr>
        </p:nvGraphicFramePr>
        <p:xfrm>
          <a:off x="395535" y="908721"/>
          <a:ext cx="8352928" cy="5611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93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реализации полномочий Финансового управления Администрации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"Управление муниципальными финансами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714596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437650"/>
              </p:ext>
            </p:extLst>
          </p:nvPr>
        </p:nvGraphicFramePr>
        <p:xfrm>
          <a:off x="395535" y="908721"/>
          <a:ext cx="8352928" cy="5611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93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Администрации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"Централизованная бухгалтерия" на 2018-2021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374330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21859"/>
              </p:ext>
            </p:extLst>
          </p:nvPr>
        </p:nvGraphicFramePr>
        <p:xfrm>
          <a:off x="395535" y="908721"/>
          <a:ext cx="8352928" cy="5609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архивного дела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"Домодедовская статистика"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276204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484482"/>
              </p:ext>
            </p:extLst>
          </p:nvPr>
        </p:nvGraphicFramePr>
        <p:xfrm>
          <a:off x="395535" y="908721"/>
          <a:ext cx="8352928" cy="5614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64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Комитета по управлению имуществом Администрации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10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земельными участками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029,40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756652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607057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"Дирекция Единого Заказчика"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"Управление капитального строительства"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670401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917631"/>
              </p:ext>
            </p:extLst>
          </p:nvPr>
        </p:nvGraphicFramePr>
        <p:xfrm>
          <a:off x="395535" y="908721"/>
          <a:ext cx="8352928" cy="3175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64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"Ремонт и обслуживание зданий"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944483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455717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системы информирования населения о деятельности органов местного самоуправления городского округа Домодедово на 2017-2021 годы"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Организационное управление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709,76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системы информирования населения о деятельности органов местного самоуправления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709,76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8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954785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2018-2019 </a:t>
            </a:r>
            <a:r>
              <a:rPr lang="ru-RU" altLang="ru-RU" sz="1400" dirty="0" smtClean="0">
                <a:latin typeface="Georgia" panose="02040502050405020303" pitchFamily="18" charset="0"/>
              </a:rPr>
              <a:t>годах </a:t>
            </a:r>
            <a:r>
              <a:rPr lang="ru-RU" altLang="ru-RU" sz="1400" dirty="0" smtClean="0">
                <a:latin typeface="Georgia" panose="02040502050405020303" pitchFamily="18" charset="0"/>
              </a:rPr>
              <a:t>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707393"/>
              </p:ext>
            </p:extLst>
          </p:nvPr>
        </p:nvGraphicFramePr>
        <p:xfrm>
          <a:off x="395535" y="908721"/>
          <a:ext cx="8352928" cy="5531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и функционирование дорожно-транспортного комплекса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941,85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доступности услуг пассажирского транспорта на территории городского округа Домодедово на 2017-2021 годы.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241,93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348,32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08115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686917"/>
              </p:ext>
            </p:extLst>
          </p:nvPr>
        </p:nvGraphicFramePr>
        <p:xfrm>
          <a:off x="395535" y="908721"/>
          <a:ext cx="8352928" cy="5609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безопасности дорожного движения на территории городского округа Домодедово на 2017-2021 годы.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736,75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736,75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проектирования, строительства, реконструкции, ремонта и содержания автомобильных дорог, тротуаров, мостов муниципального значения на 2017-2021 годы.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758,74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095,61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761,43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503,85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857,04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722325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665659"/>
              </p:ext>
            </p:extLst>
          </p:nvPr>
        </p:nvGraphicFramePr>
        <p:xfrm>
          <a:off x="395535" y="908721"/>
          <a:ext cx="8352928" cy="3300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ремонта дворовых территорий многоквартирных жилых домов и подъездов к дворовым территориям многоквартирных жилых домов городского округа Домодедово на 2017-2021 годы.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368685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027729"/>
              </p:ext>
            </p:extLst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Архитектура и градостроительство городского округа Домодедово на 2017-2021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"Проектно-информационное обеспечение градостроительной деятельности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409741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464720"/>
              </p:ext>
            </p:extLst>
          </p:nvPr>
        </p:nvGraphicFramePr>
        <p:xfrm>
          <a:off x="395535" y="908721"/>
          <a:ext cx="8352928" cy="5609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Содержание и развитие инженерной инфраструктуры и энергоэффективности на территории городского округа Домодедово на 2018-2022 годы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099,90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489,92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1  «Чистая вода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352592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105192"/>
              </p:ext>
            </p:extLst>
          </p:nvPr>
        </p:nvGraphicFramePr>
        <p:xfrm>
          <a:off x="395535" y="908721"/>
          <a:ext cx="8352928" cy="5609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2 «Очистка сточных вод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559,39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559,39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3 «Создание условий для обеспечения качественными жилищно-коммунальными услугами на территории городского округа Домодедово»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342964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763623"/>
              </p:ext>
            </p:extLst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4 «Энергосбережение и повышение энергетической эффективности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781839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412095"/>
              </p:ext>
            </p:extLst>
          </p:nvPr>
        </p:nvGraphicFramePr>
        <p:xfrm>
          <a:off x="395535" y="908721"/>
          <a:ext cx="8352928" cy="5826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Газификация сельских населенных пунктов городского округа Домодедово Московской области на 2015-2019 годы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Газификация сельских населенных пунктов городского округа Домодедово Московской области на 2015-2019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205853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653701"/>
              </p:ext>
            </p:extLst>
          </p:nvPr>
        </p:nvGraphicFramePr>
        <p:xfrm>
          <a:off x="395535" y="908721"/>
          <a:ext cx="8352928" cy="3300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муниципальным программам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661,57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241 552,20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145 601,57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744 446,92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174 592,55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882,42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008 543,11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328 197,24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642427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933249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2020и 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06.05.2019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424,50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12.04.2019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142,5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118,50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 28.10.2019 № 296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94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028367"/>
              </p:ext>
            </p:extLst>
          </p:nvPr>
        </p:nvGraphicFramePr>
        <p:xfrm>
          <a:off x="467544" y="836711"/>
          <a:ext cx="8208910" cy="5629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4267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 год исполнение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2019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</a:tr>
              <a:tr h="28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7 747 152,1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9 097 418,4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10 045 677,2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9 365 046,8</a:t>
                      </a:r>
                    </a:p>
                  </a:txBody>
                  <a:tcPr marL="0" marR="0" marT="0" marB="0" anchor="ctr"/>
                </a:tc>
              </a:tr>
              <a:tr h="3688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1 094 674,3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1 048 835,4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1 104 626,1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1 027 213,4</a:t>
                      </a:r>
                    </a:p>
                  </a:txBody>
                  <a:tcPr marL="0" marR="0" marT="0" marB="0" anchor="ctr"/>
                </a:tc>
              </a:tr>
              <a:tr h="620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55 885,4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55 856,4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67 590,9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65 181,9</a:t>
                      </a:r>
                    </a:p>
                  </a:txBody>
                  <a:tcPr marL="0" marR="0" marT="0" marB="0" anchor="ctr"/>
                </a:tc>
              </a:tr>
              <a:tr h="2076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741 764,5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732 312,9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1 044 836,8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994 566,8</a:t>
                      </a: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1 093 577,8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1 187 640,1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1 489 944,1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1 162 967,4</a:t>
                      </a:r>
                    </a:p>
                  </a:txBody>
                  <a:tcPr marL="0" marR="0" marT="0" marB="0" anchor="ctr"/>
                </a:tc>
              </a:tr>
              <a:tr h="3238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22 067,8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15 836,0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92 519,0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39 768,6</a:t>
                      </a:r>
                    </a:p>
                  </a:txBody>
                  <a:tcPr marL="0" marR="0" marT="0" marB="0" anchor="ctr"/>
                </a:tc>
              </a:tr>
              <a:tr h="2551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3 707 783,4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4 871 649,1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4 853 707,1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4 745 821,3</a:t>
                      </a:r>
                    </a:p>
                  </a:txBody>
                  <a:tcPr marL="0" marR="0" marT="0" marB="0" anchor="ctr"/>
                </a:tc>
              </a:tr>
              <a:tr h="3925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514 341,2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549 235,8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673 638,4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662 849,9</a:t>
                      </a:r>
                    </a:p>
                  </a:txBody>
                  <a:tcPr marL="0" marR="0" marT="0" marB="0" anchor="ctr"/>
                </a:tc>
              </a:tr>
              <a:tr h="2408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229 591,7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282 911,1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308 408,5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278 665,6</a:t>
                      </a:r>
                    </a:p>
                  </a:txBody>
                  <a:tcPr marL="0" marR="0" marT="0" marB="0" anchor="ctr"/>
                </a:tc>
              </a:tr>
              <a:tr h="328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237 100,4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235 106,2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311 821,5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306 495,3</a:t>
                      </a:r>
                    </a:p>
                  </a:txBody>
                  <a:tcPr marL="0" marR="0" marT="0" marB="0" anchor="ctr"/>
                </a:tc>
              </a:tr>
              <a:tr h="3913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48 996,1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54 565,4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76 504,8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73 560,8</a:t>
                      </a:r>
                    </a:p>
                  </a:txBody>
                  <a:tcPr marL="0" marR="0" marT="0" marB="0" anchor="ctr"/>
                </a:tc>
              </a:tr>
              <a:tr h="4722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63 470,0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22 080,1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7 955,7</a:t>
                      </a:r>
                    </a:p>
                  </a:txBody>
                  <a:tcPr marL="0" marR="0" marT="0" marB="0" anchor="ctr"/>
                </a:tc>
              </a:tr>
              <a:tr h="5419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2018-2019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449927"/>
              </p:ext>
            </p:extLst>
          </p:nvPr>
        </p:nvGraphicFramePr>
        <p:xfrm>
          <a:off x="539552" y="836712"/>
          <a:ext cx="8424934" cy="568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/>
                <a:gridCol w="972108"/>
                <a:gridCol w="1134126"/>
                <a:gridCol w="2117070"/>
                <a:gridCol w="806239"/>
                <a:gridCol w="726752"/>
                <a:gridCol w="805434"/>
                <a:gridCol w="648070"/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21.11.2019 № 313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обороны Москвы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23.12.2019 № 337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Об  оказании единовременной материальной помощи"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42545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454638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22.11.2019 № 327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Об оказании единовременной материальной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помощи»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17.04.2019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74-й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17.04.2019 № 85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 выплате единовременной материальной помощи к 74-й годовщине Победы в ВОВ 1941-1945 годов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8614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878189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15.02.2019 № 36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73,7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17.04.2019 № 85 "О выплате единовременной материальной помощи к 74-й годовщине Победы в ВОВ 1941-1945 годов"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19.12.2018 № 1-4/931 "О бюджете городского округа Домодедово на 2019 год и плановый период 2020и 2021 годов";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17.04.2019 № 85 "О выплате единовременной материальной помощи к 74-й годовщине Победы в ВОВ 1941-1945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99,97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2153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501377"/>
              </p:ext>
            </p:extLst>
          </p:nvPr>
        </p:nvGraphicFramePr>
        <p:xfrm>
          <a:off x="539552" y="836712"/>
          <a:ext cx="8352930" cy="5253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/>
                <a:gridCol w="963799"/>
                <a:gridCol w="1124433"/>
                <a:gridCol w="2098976"/>
                <a:gridCol w="799349"/>
                <a:gridCol w="720541"/>
                <a:gridCol w="721000"/>
                <a:gridCol w="720082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20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16 843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6 696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6 022,50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89,94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59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60 212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15 670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2 569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62698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698303"/>
              </p:ext>
            </p:extLst>
          </p:nvPr>
        </p:nvGraphicFramePr>
        <p:xfrm>
          <a:off x="539552" y="836712"/>
          <a:ext cx="8352929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/>
                <a:gridCol w="1027499"/>
                <a:gridCol w="1060734"/>
                <a:gridCol w="2098976"/>
                <a:gridCol w="799348"/>
                <a:gridCol w="720541"/>
                <a:gridCol w="793009"/>
                <a:gridCol w="648073"/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4865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Инвалиды всех категорий в рамках проведения дня инвалида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3601,75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101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2298,30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1545,78,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967343"/>
              </p:ext>
            </p:extLst>
          </p:nvPr>
        </p:nvGraphicFramePr>
        <p:xfrm>
          <a:off x="539552" y="1124743"/>
          <a:ext cx="8352929" cy="5772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/>
                <a:gridCol w="1027499"/>
                <a:gridCol w="1060734"/>
                <a:gridCol w="2098976"/>
                <a:gridCol w="799348"/>
                <a:gridCol w="720541"/>
                <a:gridCol w="720541"/>
                <a:gridCol w="720541"/>
              </a:tblGrid>
              <a:tr h="2138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2262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20000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9081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8230,58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90,6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4609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99,73</a:t>
                      </a:r>
                    </a:p>
                  </a:txBody>
                  <a:tcPr marL="9525" marR="9525" marT="9525" marB="0" anchor="ctr"/>
                </a:tc>
              </a:tr>
              <a:tr h="1101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Общественные помощники Главы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Домодедово,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годов"; 2)Постановление Администрации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12955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84,62</a:t>
                      </a:r>
                    </a:p>
                  </a:txBody>
                  <a:tcPr marL="9525" marR="9525" marT="9525" marB="0" anchor="ctr"/>
                </a:tc>
              </a:tr>
              <a:tr h="1101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годов«</a:t>
                      </a:r>
                    </a:p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от 14.12.2017 № 4195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16092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8343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6582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116927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8" y="980728"/>
          <a:ext cx="8640961" cy="472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/>
                <a:gridCol w="1152128"/>
                <a:gridCol w="1080120"/>
                <a:gridCol w="1080120"/>
                <a:gridCol w="720080"/>
                <a:gridCol w="1008112"/>
                <a:gridCol w="1080121"/>
              </a:tblGrid>
              <a:tr h="1373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5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План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9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3133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1 403 310,6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617 707,1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785 603,5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1 150 963,9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565 257,1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585 706,8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91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ПИР, корректировка проектно-сметной документации на реконструкцию детского дошкольного учреждения в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д.Красное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КНС,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 Западный, ул.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Текстильщиков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34 259,4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34 259,4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котельных: котельная "КШФ" микрорайон "Западный", котельная "Речная", микрорайон "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Северный«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170 922,8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170 922,8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здания общеобразовательной школы на 825 мест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 Западный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объектов уличного освещения городского округа 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11 166,4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11 166,4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76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204515"/>
              </p:ext>
            </p:extLst>
          </p:nvPr>
        </p:nvGraphicFramePr>
        <p:xfrm>
          <a:off x="323528" y="980728"/>
          <a:ext cx="8640961" cy="4820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/>
                <a:gridCol w="1152128"/>
                <a:gridCol w="1080120"/>
                <a:gridCol w="1080120"/>
                <a:gridCol w="720080"/>
                <a:gridCol w="1008112"/>
                <a:gridCol w="1080121"/>
              </a:tblGrid>
              <a:tr h="1373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5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План (тыс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 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 (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 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9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326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проекта "Строительство автомобильной дороги по ул. 2- Центральная от пересечения с ул. Гагарина по улицам 1-я Коммунистическая, Северная, Краснодарская до Каширского шоссе км. 38,420 г. Домодедово"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31 435,2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31 435,2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29 999,9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29 999,9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75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дошкольного образовательного учреждения на 190 мест по адресу: Московская область, г. Домодедово, ул. Дружбы (ПИР и строительство)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153 591,5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131 021,3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22 570,2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140 759,7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121 492,3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19 267,4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инженерных изысканий, проектной документации для привязки и оптимизации проекта повторного использования, выполнение рабочей документации, проекта благоустройства и проектов интерьеров для строительства объекта: "Дошкольное образовательное учреждение на 190 мест по адресу: Московская область, г. Домодедово, ул. Дружбы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5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Общеобразовательная школа на 275 мест, г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микрорайон Северный, ул. Советская, д. 32 (ПИР и строительство)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334 125,9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210 163,0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123 962,9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302 032,2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186 229,6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115 802,6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29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44573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403212"/>
              </p:ext>
            </p:extLst>
          </p:nvPr>
        </p:nvGraphicFramePr>
        <p:xfrm>
          <a:off x="323528" y="980728"/>
          <a:ext cx="8640961" cy="4516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/>
                <a:gridCol w="1152128"/>
                <a:gridCol w="1080120"/>
                <a:gridCol w="1080120"/>
                <a:gridCol w="720080"/>
                <a:gridCol w="1008112"/>
                <a:gridCol w="1080121"/>
              </a:tblGrid>
              <a:tr h="1373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5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План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9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26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автомобильных дорог общего пользования 3-4 кварталов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Южный, г. Домодедово (вынос газопровода)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23 211,7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23211,7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строительству газопровода низкого давления для газификации нежилого строения (здания ЗАГС)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716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строительству (реконструкции) объектов дорожного хозяйства местного значения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278 445,0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264 522,8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13 922,2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271 139,7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257 535,2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13 604,5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разработке проектно-сметной документации, связанной с интеграцией проектируемой системой видеонаблюдения с системой "Безопасный регион" по объекту: "Улично-дорожная сеть вокруг третьего квартала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"Южный", Магистральная улица районного значения для обеспечения транспортной доступности 4 квартала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"Южный", расположенного по адресу: Московская область, г. Домодедово,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"Южный"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4 271,1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4 271,1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44573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000411"/>
              </p:ext>
            </p:extLst>
          </p:nvPr>
        </p:nvGraphicFramePr>
        <p:xfrm>
          <a:off x="323528" y="980728"/>
          <a:ext cx="8640961" cy="4982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/>
                <a:gridCol w="1152128"/>
                <a:gridCol w="1080120"/>
                <a:gridCol w="1080120"/>
                <a:gridCol w="720080"/>
                <a:gridCol w="1008112"/>
                <a:gridCol w="1080121"/>
              </a:tblGrid>
              <a:tr h="1373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5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План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9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проектно-сметной  документации на строительство газопроводов высокого, среднего и низкого давления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рабочего проекта по объекту: "Улично-дорожная сеть вокруг 3-го квартала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"Южный", расположенного по адресу: Московская область, г. Домодедово,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"Южный"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ПСД и строительство газгольдеров в д. Пестово, городской округ Домодедово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государственной экспертизы проектной документации по объекту капитального строительства: "Общеобразовательная школа на 275  мест, г. Домодедово,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Северный, ул. Советская, д. 32 (ПИР и строительство)" (корректировка)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проектно-изыскательских работ, корректировка проектно-сметной документации  "Школа на 275 мест по адресу: г. о. Домодедово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Белые Столбы"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8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Структура расходов 2019 года </a:t>
            </a:r>
            <a:r>
              <a:rPr lang="ru-RU" sz="1400" dirty="0">
                <a:latin typeface="Georgia" panose="02040502050405020303" pitchFamily="18" charset="0"/>
              </a:rPr>
              <a:t>(млн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19021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22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352654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Михайловна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859835"/>
              </p:ext>
            </p:extLst>
          </p:nvPr>
        </p:nvGraphicFramePr>
        <p:xfrm>
          <a:off x="395536" y="1196752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1008112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Сведения о фактических расходах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по муниципальным программам в 2019 году (тыс. руб.),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(% исполнения плановых целевых показателей)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98793"/>
              </p:ext>
            </p:extLst>
          </p:nvPr>
        </p:nvGraphicFramePr>
        <p:xfrm>
          <a:off x="107504" y="620688"/>
          <a:ext cx="8712968" cy="6451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1800200"/>
                <a:gridCol w="370415"/>
                <a:gridCol w="5390225"/>
              </a:tblGrid>
              <a:tr h="3136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389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07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22.02.2008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№1-4/77;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14.07.2009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№1-4/200;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31.03.2010 №1-4/271;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29.09.2010 №1-4/320;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16.08.2011 №1-4/387;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11.11.2012 №1-4/404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10.10.2013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№1-4/540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25.07.2014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№1-4/601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12.11.2014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17.12.2014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№1-4/629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02.03.2015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№1-4/646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22.06.2015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№1-4/661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21.08.2015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№1-4/675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22.10.2015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№1-4/686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09.12.2015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№1-4/697,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12.12.2016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1-4/751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17.11.2017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№1-4/842,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20.12.2017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№1-4/854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малоэтажной жилой застройки (в том числе индивидуальной жилой застройки)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7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</a:tr>
              <a:tr h="771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личного подсобного хозяйства, садоводства, огородничества или животноводства, а также дачного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1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среднеэтажной жилой застройки, многоэтажной жилой застройки и занятые объектами инженерной инфраструктуры жилищно-коммунального комплекса (за исключением доли в праве на земельный участок, приходящийся на объект, не относящийся к жилищному фонду и к объектам инженерной инфраструктуры жилищно-коммунального комплекса)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индивидуального и кооперативного гаражного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7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отнесенные к землям сельскохозяйственного назначения или к землям в составе зон сельскохозяйственного использования в населенных пунктах и используемые для сельскохозяйственного производства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1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</a:t>
                      </a:r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таможенных </a:t>
                      </a:r>
                      <a:r>
                        <a:rPr lang="ru-RU" sz="8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8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latin typeface="Georgia" panose="02040502050405020303" pitchFamily="18" charset="0"/>
              </a:rPr>
              <a:t>налога»       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тыс.руб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r>
              <a:rPr lang="ru-RU" altLang="ru-RU" sz="1400" dirty="0" smtClean="0">
                <a:latin typeface="Georgia" panose="02040502050405020303" pitchFamily="18" charset="0"/>
              </a:rPr>
              <a:t> 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483574"/>
              </p:ext>
            </p:extLst>
          </p:nvPr>
        </p:nvGraphicFramePr>
        <p:xfrm>
          <a:off x="467544" y="1041480"/>
          <a:ext cx="8064896" cy="5071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2728"/>
                <a:gridCol w="1512168"/>
              </a:tblGrid>
              <a:tr h="257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85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5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76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5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7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8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69903"/>
              </p:ext>
            </p:extLst>
          </p:nvPr>
        </p:nvGraphicFramePr>
        <p:xfrm>
          <a:off x="179512" y="836713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4811828"/>
                <a:gridCol w="1524876"/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14.06.2016 1-4/716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12.02.2018 №1-4/867,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13.11.2018 №1-4/920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238583"/>
              </p:ext>
            </p:extLst>
          </p:nvPr>
        </p:nvGraphicFramePr>
        <p:xfrm>
          <a:off x="395535" y="908720"/>
          <a:ext cx="8496945" cy="492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3132"/>
                <a:gridCol w="1097376"/>
                <a:gridCol w="1092967"/>
                <a:gridCol w="1097376"/>
                <a:gridCol w="1097377"/>
                <a:gridCol w="938717"/>
              </a:tblGrid>
              <a:tr h="9486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387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370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97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Мероприятия муниципальной программы «Культура городского округа Домодедово на 2017 - 2021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914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Увеличение общего количество посетителей музея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102,08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101,19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Прирост количества выставочных проектов относительно уровня 2012 года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371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3. Увеличение численности участников культурно-досуговых мероприятий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119,80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83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4. Зарплата бюджетников - отношение 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85,70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103,20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813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662761"/>
              </p:ext>
            </p:extLst>
          </p:nvPr>
        </p:nvGraphicFramePr>
        <p:xfrm>
          <a:off x="395535" y="908720"/>
          <a:ext cx="8568953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10331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364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702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5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Мероприятия муниципальной программы «Культура городского округа Домодедово на 2017 - 2021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6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Увеличение числа посетителей парков культуры и отдыха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отношению к базовому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884,13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490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6. Количество туристических маршрутов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40319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Целевой показатель  9. Увеличение числа посещений организаций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Указ Президента Российской Федерации от 07.05.2018 № 204, приоритетный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102,8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134.29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762221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Целевой показатель  10. Доля детей, привлекаемых к участию в творческих мероприятиях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Указ Президента Российской Федерации, приоритетный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15,95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226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47682"/>
              </p:ext>
            </p:extLst>
          </p:nvPr>
        </p:nvGraphicFramePr>
        <p:xfrm>
          <a:off x="395535" y="908720"/>
          <a:ext cx="8568953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10331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364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702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5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Мероприятия муниципальной программы «Культура городского округа Домодедово на 2017 - 2021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11. Увеличение числа посещений платных культурно-массовых мероприятий клубов и домов культуры к уровню 2017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проект «Культура»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233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12. Увеличение числа участников клубных формирований к уровню 2017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проект «Культура»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66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12. Количество посещений организаций культуры по отношению к уровню 2010 (на поддержку отрасли культуры в части государственной поддержки лучших сельских учреждений культуры)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181,12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73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13. Количество посещений организаций культуры по отношению к уровню 2010 (на поддержку отрасли культуры в части государственной поддержки лучших работников сельских учреждений культуры)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181,12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9625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876684"/>
              </p:ext>
            </p:extLst>
          </p:nvPr>
        </p:nvGraphicFramePr>
        <p:xfrm>
          <a:off x="395535" y="908720"/>
          <a:ext cx="8568953" cy="501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119387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020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32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8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библиотечного дела в городском округе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2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Обеспечение роста числа пользователей библиотек Московской области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33 960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329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Количество посещений библиотек (на 1 жителя в год)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посещение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4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Увеличение посещаемости общедоступных (публичных) библиотек, а также культурно-массовых мероприятий, проводимых в библиотеках Московской области к уровню 2017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проект «Культура»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24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Доля муниципальных библиотек, соответствующих требованиям к условиям деятельности библиотек Московской области (стандарту)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проект «Культура»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19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55526"/>
              </p:ext>
            </p:extLst>
          </p:nvPr>
        </p:nvGraphicFramePr>
        <p:xfrm>
          <a:off x="395535" y="908721"/>
          <a:ext cx="8568953" cy="5769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«Укрепление материально-технической базы учреждений культуры и искусства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0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Модернизация материально-технической базы объектов культуры путем строительства, реконструкции, проведения капитального ремонта, технического переоснащения муниципальных учреждений культуры современным непроизводственным оборудованием,  приобретение зданий для последующего размещения культурно-досуговых учреждений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области,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Соответствие 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области,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Количество созданных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Количество благоустроенных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89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2019-2021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определены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869587"/>
              </p:ext>
            </p:extLst>
          </p:nvPr>
        </p:nvGraphicFramePr>
        <p:xfrm>
          <a:off x="395535" y="908721"/>
          <a:ext cx="8568953" cy="56247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937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33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072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08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Подпрограмма I «Дошкольное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795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дошкольное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 в текущем году, и численности детей в возрасте от 3 до 7 лет, находящихся в очереди на получение в текущем году дошкольного образования (на конец года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 Президента РФ  от 07.05.2012    № 599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2033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численности детей в возрасте от 1,5 до 3 лет, осваивающих образовательные программы дошкольного образования, к сумме численности детей в возрасте от 1,5 до 3 лет, осваивающих образовательные программы дошкольного образования, и численности детей в возрасте от 1,5 до 3 лет, состоящих на учёте для предоставления места в дошкольном образовательном учреждении с предпочтительной датой приема в текущем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1868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построенных дошкольных образовательных организаций по годам реализации программы, в том числе за счет внебюджетных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9105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бюджетников - отношение средней заработной платы педагогических работников дошкольных образовательных организаций к среднемесячной 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 / Указ Президента РФ  от 17.05.2012 № 597         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073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102667"/>
              </p:ext>
            </p:extLst>
          </p:nvPr>
        </p:nvGraphicFramePr>
        <p:xfrm>
          <a:off x="395535" y="908721"/>
          <a:ext cx="8568953" cy="4320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Подпрограмма I «Дошкольное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9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Ясли – детям - Создание  и развитие ясельных групп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 в возрасте от 1,5 до 7 лет, охваченных дошкольным образованием, в общей численности детей-инвалидов данного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воспитанников дошкольных образовательных организаций, обучающихся по программам, соответствующим требованиям федерального государственного образовательного стандарта дошкольного образования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2155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881249"/>
              </p:ext>
            </p:extLst>
          </p:nvPr>
        </p:nvGraphicFramePr>
        <p:xfrm>
          <a:off x="395535" y="908721"/>
          <a:ext cx="8568953" cy="4994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11737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31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239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Подпрограмма I «Дошкольное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дошкольных 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557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за счёт строительства мест в дошкольных организациях с ясельными группами, в том числе ясельных мест.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4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90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дошкольных образовательных организаций, в которых создана универсальная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безбарьерная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среда для инклюзивного образования детей-инвалидов, в общем количестве дошкольных образовательных организаций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1967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866886"/>
              </p:ext>
            </p:extLst>
          </p:nvPr>
        </p:nvGraphicFramePr>
        <p:xfrm>
          <a:off x="395536" y="692696"/>
          <a:ext cx="8568953" cy="5926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11587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30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649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85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Подпрограмма I «Дошкольное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2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численности детей в возрасте от 2 месяцев до 3 лет, получающих дошкольное образование в текущем году, к сумме численности детей в возрасте от 2 месяцев до 3 лет получающих дошкольное образование в текущем году, и численности детей в возрасте  от 2 месяцев до 3 лет ,находящихся в очереди на получение в текущем году дошкольного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образования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81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Доступность дошкольного образования для детей в возрасте от полутора до трех лет.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158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Создано не менее 90 тыс. дополнительных мест, в том числе с обеспечением необходимых условий пребывания детей с ОВЗ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в организациях, осуществляющих образовательную деятельность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образовательным программам дошкольного образования, для детей в возрасте до трех лет за счет средств федерального бюджета, бюджетов субъектов Российской Федерации и местных бюджетов с учетом приоритетности региональных программ субъектов Российской Федерации, в том числе входящих в состав Дальневосточного и Северо- Кавказского федеральных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округов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4303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56062"/>
              </p:ext>
            </p:extLst>
          </p:nvPr>
        </p:nvGraphicFramePr>
        <p:xfrm>
          <a:off x="395535" y="908721"/>
          <a:ext cx="8568953" cy="4896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60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численности  обучающихся, занимающихся в первую смену, в общей численности обучающихся общеобразовательных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640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общеобразовательных организаций, которым предоставлена возможность обучаться в соответствии с основными современными требованиями, в общей численности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обучающихся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численности обучающихся в образовательных организациях общего образования в соответствии с федеральными государственными образовательными стандартами в общей численности обучающихся в образовательных организациях общего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6841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923862"/>
              </p:ext>
            </p:extLst>
          </p:nvPr>
        </p:nvGraphicFramePr>
        <p:xfrm>
          <a:off x="395535" y="908721"/>
          <a:ext cx="8568953" cy="4824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общеобразовательных учреждений,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обеспеченных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горячим питанием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бюджетников - отношение средней заработной платы педагогических работников общеобразовательных организаций общего образования к среднемесячной 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 / Указ Президента РФ  от 17.05.2012 № 597         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659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построенных общеобразовательных организаций по годам реализации программы, в том числе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879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17244"/>
              </p:ext>
            </p:extLst>
          </p:nvPr>
        </p:nvGraphicFramePr>
        <p:xfrm>
          <a:off x="395535" y="908721"/>
          <a:ext cx="8568953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новых мест в общеобразовательных организациях Московской области (приоритетный показатель)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39900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учреждений образования, обеспеченных доступом в информационно-телекоммуникационную сеть Интернет на скорости: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организаций дошкольного образования- не менее 2Мбит/с;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общеобразовательных организаций, расположенных в городских населенных пунктах, - не менее 100 Мбит/с;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общеобразовательных организаций, расположенных в сельских населенных пунктах, - не менее 10 Мбит/с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015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современных компьютеров (со сроком эксплуатации не более 7 лет) на 100    обучающихся в общеобразовательных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0127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013005"/>
              </p:ext>
            </p:extLst>
          </p:nvPr>
        </p:nvGraphicFramePr>
        <p:xfrm>
          <a:off x="395535" y="908721"/>
          <a:ext cx="8568953" cy="4960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детей-инвалидов, обучающихся по программам общего образования с использованием дистанционных образовательных технологий (от общего числа детей-инвалидов, которым это показано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 инвалидов, которым созданы условия для получения качественного начального общего, основного общего, среднего общего образования, от общей численности детей- инвалидов школьного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470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Современное управление школой - Качество школьного образования (соответствие стандарту качества управления общеобразовательными организациями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3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выпускников текущего года, набравших 220 баллов и более по 3 предметам, к общему количеству выпускников текущего  года, сдавших ЕГЭ по 3 и более предметам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237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766374"/>
              </p:ext>
            </p:extLst>
          </p:nvPr>
        </p:nvGraphicFramePr>
        <p:xfrm>
          <a:off x="395535" y="908721"/>
          <a:ext cx="8568953" cy="5116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11898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87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874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04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во вторую смену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36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общеобразовательных организаций, в которых создана универсальная безбарьерная среда для инклюзивного образования детей- инвалидов, в общем количестве общеобразовательных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образовательных организаций, в которых созданы условия для получения детьми-инвалидами качественного образования, в общем количестве образовательных организаций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0361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05729"/>
              </p:ext>
            </p:extLst>
          </p:nvPr>
        </p:nvGraphicFramePr>
        <p:xfrm>
          <a:off x="395535" y="908721"/>
          <a:ext cx="8568953" cy="5349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115021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483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312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09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выпускников-инвалидов общеобразовательных организаций 9 и 11 классов, охваченных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профориентационной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работой, в общей численности выпускников-инвалидов общеобразовательных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9482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Поддержка образования для детей с ограниченными возможностями здоровья. Обновление материально-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920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образовательных организаций, в которых созданы условия современной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здоровье сберегающей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образовательной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964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Сокращение школ, находящихся в «красной зоне»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88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015487"/>
              </p:ext>
            </p:extLst>
          </p:nvPr>
        </p:nvGraphicFramePr>
        <p:xfrm>
          <a:off x="467544" y="16288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</a:t>
            </a:r>
            <a:r>
              <a:rPr lang="ru-RU" sz="1400" dirty="0" smtClean="0">
                <a:latin typeface="Georgia" panose="02040502050405020303" pitchFamily="18" charset="0"/>
              </a:rPr>
              <a:t>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48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614955"/>
              </p:ext>
            </p:extLst>
          </p:nvPr>
        </p:nvGraphicFramePr>
        <p:xfrm>
          <a:off x="395535" y="908721"/>
          <a:ext cx="8568953" cy="5435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обучающихся по дополнительным образовательным программам, в общей численности детей этого возраста,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президента РФ № 599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бюджетников - 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 Указ президента РФ от 01.06.2012 № 761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110,79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27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(от 5 до 18 лет), охваченных дополнительными общеразвивающими программами технической и естественнонаучной направленности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Президента РФ  от 17.05.2012    № 597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привлекаемых к участию в творческих мероприятиях, от общего числа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Президента РФ  от 17.05.2012    № 597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396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победителей и призеров творческих олимпиад, конкурсов и фестивалей  межрегионального, федерального и международного уровня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7261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157110"/>
              </p:ext>
            </p:extLst>
          </p:nvPr>
        </p:nvGraphicFramePr>
        <p:xfrm>
          <a:off x="395535" y="908721"/>
          <a:ext cx="8568953" cy="525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численности детей и молодежи в возрасте от 5 до 18 лет, проживающих на территории Московской области и получающих услуги в сфере дополнительного образования в частных организациях, осуществляющих образовательную деятельность по дополнительным общеобразовательным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программам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3018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бюджетников - отношение средней заработной платы педагогических работников организаций для детей-сирот и детей, оставшихся без попечения родителей, к среднемесячной 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-50 / Указ Президента РФ  от 17.05.2012    № 597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118,57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408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 инвалидов в возрасте от 5 до 18 лет, получающих дополнительное образование, от общей численности детей- инвалидов данного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5573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880856"/>
              </p:ext>
            </p:extLst>
          </p:nvPr>
        </p:nvGraphicFramePr>
        <p:xfrm>
          <a:off x="395535" y="908721"/>
          <a:ext cx="8568953" cy="4625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находящихся в трудной жизненной ситуации, охваченных отдыхом и оздоровлением, в общей численности детей в возрасте от семи до пятнадцати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охваченных отдыхом и оздоровлением, в общей численности детей в возрасте от семи до пятнадцати лет, подлежащих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прошедших обучение по Программе подготовки граждан, выразивших желание стать усыновителями, опекунами или попечителями детей, оставшихся без попечения родителей, по отношению к общей численности граждан, изъявивших желание получить данную муниципальную услугу.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9253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351731"/>
              </p:ext>
            </p:extLst>
          </p:nvPr>
        </p:nvGraphicFramePr>
        <p:xfrm>
          <a:off x="395535" y="908721"/>
          <a:ext cx="8568953" cy="4158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общеобразовательных организаций, употребляющих наркотические средства и психотропные вещества, в результате проведения профилактических диагностических мероприятий в соответствии с законодательством Российской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Федерации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Школьные спортивные соревнования – Организация спортивных соревнований внутри школы- определение лучших. Межшкольные соревнования окружные/ районные, областные.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0924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435099"/>
              </p:ext>
            </p:extLst>
          </p:nvPr>
        </p:nvGraphicFramePr>
        <p:xfrm>
          <a:off x="395535" y="671746"/>
          <a:ext cx="8568953" cy="5777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100220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274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482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76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9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охваченных дополнительным образование сферы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Стратегия государственной политики, утвержденная распоряжением Правительства РФ от 29.02.2016 № 326-р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815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детских музыкальных школ и школ искусств необходимыми музыкальными инструментами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 от 07.05.2018 № 204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посещающих объединения образовательных организаций, участвующих в проекте «Наука в Подмосковье»,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055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Кванториум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(мобильных технопарков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Кванториум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») и других проектов, направленных на обеспечение доступности дополнительных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657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163212"/>
              </p:ext>
            </p:extLst>
          </p:nvPr>
        </p:nvGraphicFramePr>
        <p:xfrm>
          <a:off x="395535" y="671746"/>
          <a:ext cx="8568953" cy="5937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100220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274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482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76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6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Оснащены образовательные учреждения в сфере культуры (детские школы искусств по видам искусств и училищ) музыкальными инструментами, оборудованием и учебными материалами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 от 07.05.2018 № 204  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008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организаций культуры, получивших современное оборудование (нарастающим итогом)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 от 07.05.2018 № 204  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75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имеющих право на получение дополнительного образования в рамках системы персонифицированного финансирования в общей численности детей в возрасте от 5 до 18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924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 по ФП «Успех каждого ребенка»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9842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391740"/>
              </p:ext>
            </p:extLst>
          </p:nvPr>
        </p:nvGraphicFramePr>
        <p:xfrm>
          <a:off x="395535" y="908721"/>
          <a:ext cx="8568953" cy="414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«Обеспечивающая подпрограмма»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численности педагогических и руководящих работников муниципальных дошкольных и общеобразовательных организаций, прошедших в течение последних 3 лет повышение квалификации или профессиональную переподготовку, в общей численности педагогических и руководящих работников общеобразовательных организаций до 100 процентов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учителей, заместителей директоров и директоров школ, повысивших уровень квалификации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8198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422992"/>
              </p:ext>
            </p:extLst>
          </p:nvPr>
        </p:nvGraphicFramePr>
        <p:xfrm>
          <a:off x="395535" y="908721"/>
          <a:ext cx="8568953" cy="5011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единовременную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мат.помощь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граждан, пострадавших от радиационных воздействий, от общего числа обратившихся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единовременную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мат.помощь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бывших несовершеннолетних узников концлагерей,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770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единовременную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мат.помощь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граждан, пострадавших от политических репрессий, от общего числа обратившихся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единовременною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мат.помощь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участников Курской битвы, включая вдов,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6622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759257"/>
              </p:ext>
            </p:extLst>
          </p:nvPr>
        </p:nvGraphicFramePr>
        <p:xfrm>
          <a:off x="395535" y="908721"/>
          <a:ext cx="8568953" cy="5092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получивших единовременную мат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помощь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участников обороны Москвы, включая вдов,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069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единовременную мат. помощь участников обороны Ленинграда,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451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единовременную мат. помощь участников Сталинградской битвы,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единовременную мат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помощь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участников ВОВ ко Дню Победы, включая вдов, граждан возрастной группы рождения с 22.06.1927 по 03.09.1945г. и тружеников тыла зарегистрированных по месту жительства на территории городского округа Домодедово,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2842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223332"/>
              </p:ext>
            </p:extLst>
          </p:nvPr>
        </p:nvGraphicFramePr>
        <p:xfrm>
          <a:off x="395535" y="908721"/>
          <a:ext cx="8568953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единовременную мат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помощь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 погибших участников Афганских событий и локальных войн,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выплаты единовременной материальной помощи инвалидов всех категорий в рамках проведения Дня инвалида,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муниципальных служащих и почетных граждан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городского округа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 получивших ежемесячную доплату к пенсии, от общего утвержденного списка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67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174396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33019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155263"/>
              </p:ext>
            </p:extLst>
          </p:nvPr>
        </p:nvGraphicFramePr>
        <p:xfrm>
          <a:off x="395535" y="908721"/>
          <a:ext cx="8568953" cy="5185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 получивших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льготную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подписку на периодические печатные издания следующим категориям граждан от общего списка: инвалидам, получающим региональную доплату к пенсии на основании Постановления Правительства Московской области от 19.01.2012 №69/54"Об утверждении Порядка назначения и выплаты региональной социальной доплаты к пенсии" (далее - Постановление Правительства Московской области от 19.01.2012 №69/54); малоимущим семьям, малоимущим одиноко проживающим гражданам и иным категориям граждан, получающим государственную социальную помощь в соответствии с Федеральным Законом РФ от 17.07.1999 № 178-ФЗ "О государственной социальной помощи" (далее - Федеральный Закон РФ от 17.07.1999 №178-ФЗ); семьям с детьми-инвалидами, получающим ежемесячное пособие на ребенка-инвалида в соответствии с Законом МО от 12.01.2006 №1/2006-ОЗ "О мерах социальной поддержки семьи и детей в Московской области" (далее - Закон МО от 12.01.2006 №1/2006-ОЗ); представителям Домодедовской районной организации Всероссийского общества инвалидов; членам Домодедовской местной организации Московской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организации Всероссийского общества слепых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7888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985388"/>
              </p:ext>
            </p:extLst>
          </p:nvPr>
        </p:nvGraphicFramePr>
        <p:xfrm>
          <a:off x="395535" y="908721"/>
          <a:ext cx="8568953" cy="5676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13 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выплату единовременной материальной помощи малоимущих граждан от общего числа обратившихся и получивших ежемесячную доплату к пенсии бывших руководителей исполнительного комитета Домодедовского городского Совета и Домодедовского комитета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КПСС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14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единовременную материальную помощь граждан, находящихся в трудной жизненной ситуации,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15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получивших единовременную материальную помощь по медицинским показаниям,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16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горячего питания граждан пожилого возраста, инвалидов и других категорий граждан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порция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224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15285"/>
              </p:ext>
            </p:extLst>
          </p:nvPr>
        </p:nvGraphicFramePr>
        <p:xfrm>
          <a:off x="395535" y="908721"/>
          <a:ext cx="8568953" cy="5064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17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получивших субсидии на оплату жилого помещения и коммунальных услуг малоимущих семей, оказавшихся в трудной жизненной ситуации, которую они не могут преодолеть самостоятельно по независящим от них причинам, не имеющих возможности предоставления полного пакета документов для назначения субсидии и имеющие среднедушевой доход ниже величины прожиточного минимума в Московской области (не попадающих под действие Постановления Правительства РФ от 14 декабря 2005 года №761 "О предоставлении субсидий на оплату жилого помещения и коммунальных услуг", от общего числа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18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отдельных категорий граждан получивших компенсацию на оплату жилищно-коммунальных услуг,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3267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339930"/>
              </p:ext>
            </p:extLst>
          </p:nvPr>
        </p:nvGraphicFramePr>
        <p:xfrm>
          <a:off x="395535" y="908721"/>
          <a:ext cx="8568953" cy="4447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19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получивших   субсидию на оплату жилья и коммунальных услуг, от общего числа обратившихся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20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льготной категории граждан  получивших выплаты по капитальному ремонту жилищного фонда,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21     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отдельных категорий граждан, получивших бесплатное зубопротезирование,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0952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977416"/>
              </p:ext>
            </p:extLst>
          </p:nvPr>
        </p:nvGraphicFramePr>
        <p:xfrm>
          <a:off x="395535" y="908721"/>
          <a:ext cx="8568953" cy="3692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Формирование доступной среды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Доступная среда - Доступность для инвалидов и других маломобильных групп населения муниципальных приоритетных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Приобретение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оборудования, строительство пандусов для обеспечения беспрепятственного доступа маломобильных групп населения.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1521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829496"/>
              </p:ext>
            </p:extLst>
          </p:nvPr>
        </p:nvGraphicFramePr>
        <p:xfrm>
          <a:off x="395535" y="908721"/>
          <a:ext cx="8568953" cy="4896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33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Создание условий для оказания медицинской помощи населению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врачами (на 10тыс. населения)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Привлечение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участковых врачей: 1 врач - 1 участок (Отсутствие (сокращение) дефицита врачей - привлечение / стимулирование / жилье)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медицинских работников государственных учреждений здравоохранения муниципального образования, обеспеченных жилыми помещениями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обращения Губернатора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340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Смертность от дорожно-транспортных происшествий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случаев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074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561164"/>
              </p:ext>
            </p:extLst>
          </p:nvPr>
        </p:nvGraphicFramePr>
        <p:xfrm>
          <a:off x="395535" y="908721"/>
          <a:ext cx="8568953" cy="5443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Создание условий для оказания медицинской помощи населению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                                          Диспансеризация - Доля населения, прошедшего диспансеризацию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296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  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обучающихся в муниципальных образовательных учреждениях, прошедших профилактические осмотры с целью раннего выявления лиц, допускающих немедицинское потребление наркотических средств от количества обучающихся с 13 лет в  общеобразовательных организациях, подлежащих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профосмотрам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обращения Губернатора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630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  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населения, которым проведены профилактические осмотры на туберкулез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обеспеченности  полноценным питанием беременных женщин, кормящих матерей и детей в возрасте до трех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0202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14649"/>
              </p:ext>
            </p:extLst>
          </p:nvPr>
        </p:nvGraphicFramePr>
        <p:xfrm>
          <a:off x="395535" y="908721"/>
          <a:ext cx="8568953" cy="4769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жителей муниципального образования Московской области, систематически занимающихся физической культурой и спортом, в общей численности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населения Московской области объектами спорта (единовременная пропускная способность объектов спорта) на 10 000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10 000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организаций, оказывающих услуги по спортивной подготовке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соответствии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федеральными стандартами спортивной подготовки, в общем количестве организаций в сфере физической культуры и спорта Московской области, в том числе для лиц с ограниченными возможностями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соглашению, заключенному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8943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578658"/>
              </p:ext>
            </p:extLst>
          </p:nvPr>
        </p:nvGraphicFramePr>
        <p:xfrm>
          <a:off x="395535" y="908721"/>
          <a:ext cx="8568953" cy="5223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городского округа Домодедово, занятого в экономике, занимающегося физической культурой и спортом, в общей численности населения, занятого в экономике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705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обучающихся и студентов, систематически занимающихся физической культурой и спортом, в общей численности обучающихся и студентов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995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жителей, занимающихся в спортивных организациях, в общей численности детей и молодежи в возрасте 6 - 15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9211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616862"/>
              </p:ext>
            </p:extLst>
          </p:nvPr>
        </p:nvGraphicFramePr>
        <p:xfrm>
          <a:off x="395535" y="908721"/>
          <a:ext cx="8568953" cy="5407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384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004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использования существующих объектов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ежегодному обращению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157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жителей городского округа Домодедово, выполнивших нормативы Всероссийского физкультурно-спортивного комплекса "Готов к труду и обороне" (ГТО), в общей численности населения, принявшего участие в сдаче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нормативов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Всероссийского физкультурно-спортивного комплекса "Готов к труду и обороне" (ГТО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обучающихся и студентов - жителей городского округа Домодедово, выполнивших нормативы Всероссийского физкультурно-спортивного комплекса "Готов к труду и обороне" (ГТО), в общей численности населения, принявшего участие в сдаче нормативов Всероссийского физкультурно-спортивного комплекса "Готов к труду и обороне" (ГТО)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81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817929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Общая численность безработных граждан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(чел.)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28433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142710"/>
              </p:ext>
            </p:extLst>
          </p:nvPr>
        </p:nvGraphicFramePr>
        <p:xfrm>
          <a:off x="395535" y="908721"/>
          <a:ext cx="8568953" cy="4725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384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004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14.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установленных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скейт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-парков в муниципальных образованиях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соглашений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789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16.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 среднего  возраста, систематически  занимающихся физической культурой и спортом, в общей численности граждан среднего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 Демография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2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17.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 старшего  возраста, систематически  занимающихся физической культурой и спортом, в общей численности граждан старшего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 Демография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18.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обеспеченности граждан спортивными сооружениями исходя из единовременной  пропускной способности объектов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 Демография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7160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846120"/>
              </p:ext>
            </p:extLst>
          </p:nvPr>
        </p:nvGraphicFramePr>
        <p:xfrm>
          <a:off x="395535" y="908721"/>
          <a:ext cx="8568953" cy="5371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19. Доля средств, полученных от предпринимательской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32,72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20. Доля занимающихся по программам спортивной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поготовки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организациях ведомственной принадлежности физической культуры и спорта , в общем количестве занимающихся в организациях ведомственной принадлежности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проект Демография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51,34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21. Доля детей и молодежи, систематически занимающихся физической культурой и спортом, в общей численности детей и молодежи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Национальный проект Демография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Количество установленных плоскостных спортивных сооружений в муниципальных образованиях Московской области, 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1779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062629"/>
              </p:ext>
            </p:extLst>
          </p:nvPr>
        </p:nvGraphicFramePr>
        <p:xfrm>
          <a:off x="395535" y="908721"/>
          <a:ext cx="8568953" cy="4447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23.Количество поставленных в Московскую область искусственных покрытий для футбольных полей, созданных при организациях спортивной подготовки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по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24. Соответствие тренировочных площадок после завершения мероприятий требованиям, установленным национальными стандартами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по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25. Доля 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48.61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0284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309869"/>
              </p:ext>
            </p:extLst>
          </p:nvPr>
        </p:nvGraphicFramePr>
        <p:xfrm>
          <a:off x="395535" y="908721"/>
          <a:ext cx="8568953" cy="5529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386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855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976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53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"Молодое поколение городского округа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8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мероприятий патриотической тематики, в том числе по допризывной подготовке для подростков и молодежи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47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молодых граждан, принимающих участие в добровольческой деятельности, к общему числу молодых граждан в городского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молодых граждан, участвующих в деятельности общественных организаций и объединений, к общему числу молодых граждан в городского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266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Целевой показатель 4.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молодых граждан, принимающих участие в мероприятиях по гражданско-патриотическому,  воспитанию, к общему числу молодых граждан в городском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266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Работай с молодежью - Уровень обеспеченности учреждениями по работе с молодежью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6090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218233"/>
              </p:ext>
            </p:extLst>
          </p:nvPr>
        </p:nvGraphicFramePr>
        <p:xfrm>
          <a:off x="395535" y="908721"/>
          <a:ext cx="8568953" cy="5094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386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3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521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"Молодое поколение городского округа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5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молодых граждан, принимающих участие в мероприятиях, направленных на поддержку талантливой молодежи, молодежных социально-значимых инициатив, к общему числу молодых граждан в городском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округе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обеспеченности молодежных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медиацентров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26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обучающихся, вовлеченных в деятельность общественных объединений на базе образовательных организаций общего образования, среднего и высшего профессионального образования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3726,0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990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26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молодежи, задействованной в мероприятиях по вовлечению в творческую деятельность, от общего числа молодежи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30997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592208"/>
              </p:ext>
            </p:extLst>
          </p:nvPr>
        </p:nvGraphicFramePr>
        <p:xfrm>
          <a:off x="395535" y="908721"/>
          <a:ext cx="8568953" cy="3553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386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3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976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53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"Молодое поколение городского округа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6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студентов, вовлеченных в клубное студенческое движение,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26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соответствия площади учреждений по работе с молодежью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99386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807065"/>
              </p:ext>
            </p:extLst>
          </p:nvPr>
        </p:nvGraphicFramePr>
        <p:xfrm>
          <a:off x="395535" y="908721"/>
          <a:ext cx="8568953" cy="4456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обрабатываемой пашни в общей площади пашни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 технических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 сельскохозяйственными товаропроизводителями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обращению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гектар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зерновых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18600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23283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1367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796522"/>
              </p:ext>
            </p:extLst>
          </p:nvPr>
        </p:nvGraphicFramePr>
        <p:xfrm>
          <a:off x="395535" y="908721"/>
          <a:ext cx="8568953" cy="5097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Индекс производства продукции растениеводства в хозяйствах всех категорий (в сопоставимых ценах к предыдущему году)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9669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5587,6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827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Производство скота и птицы на убой в хозяйствах (в живом весе)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</a:t>
                      </a: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397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Производство молока во всех категориях хозяйств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77982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24960"/>
              </p:ext>
            </p:extLst>
          </p:nvPr>
        </p:nvGraphicFramePr>
        <p:xfrm>
          <a:off x="395535" y="908721"/>
          <a:ext cx="8568953" cy="3942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004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9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молока сельскохозяйственными предприятиями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42729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51656,4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мощностей животноводческих комплексов молочного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скотомест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Индекс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производства продукции животноводства в хозяйствах всех категорий (в сопоставимых ценах к предыдущему году)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29510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05114"/>
              </p:ext>
            </p:extLst>
          </p:nvPr>
        </p:nvGraphicFramePr>
        <p:xfrm>
          <a:off x="395535" y="908721"/>
          <a:ext cx="8568953" cy="4320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3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13.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племенного поголовья коров молочного направления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голов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14.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племенного поголовья крупного рогатого скота мясного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голов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311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15.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планируемых к отлову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безнадзорных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животных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штук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93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16.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должна работать - Вовлечение в оборот земель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сельхозназначения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проценты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92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557043"/>
              </p:ext>
            </p:extLst>
          </p:nvPr>
        </p:nvGraphicFramePr>
        <p:xfrm>
          <a:off x="457200" y="1481138"/>
          <a:ext cx="7931224" cy="4684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2675596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34474"/>
              </p:ext>
            </p:extLst>
          </p:nvPr>
        </p:nvGraphicFramePr>
        <p:xfrm>
          <a:off x="395535" y="908721"/>
          <a:ext cx="8568953" cy="4550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6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18.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сельхоз товаропроизводителям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гектар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17.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Индекс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19.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экспорт продукции АПК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.$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58205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923574"/>
              </p:ext>
            </p:extLst>
          </p:nvPr>
        </p:nvGraphicFramePr>
        <p:xfrm>
          <a:off x="395535" y="908721"/>
          <a:ext cx="8568953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«Устойчивое развитие сельских территорий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(приобретение) жилья для граждан, проживающих в сельской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местности, в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том числе для молодых семей и молодых  специалистов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94227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515351"/>
              </p:ext>
            </p:extLst>
          </p:nvPr>
        </p:nvGraphicFramePr>
        <p:xfrm>
          <a:off x="395535" y="908721"/>
          <a:ext cx="8568953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«Борьба с борщевиком Сосновского на территории городского округа Домодедово Московской области на 2018-2020годы»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земель, обработанных от борщевика Сосновского, тысяча гектаров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тыс.гектар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86357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34871"/>
              </p:ext>
            </p:extLst>
          </p:nvPr>
        </p:nvGraphicFramePr>
        <p:xfrm>
          <a:off x="395535" y="908721"/>
          <a:ext cx="8568953" cy="5028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1"Охрана окружающей среды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исследуемых компонентов окружающей природной среды (атмосферный воздух, поверхностные  и подземные воды, отходы) на основе ГИС-технологий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985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сброса загрязняющих веществ в стоках и повышение качества очистки сточных вод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798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ликвидированных несанкционированных (стихийных) свалок (навалов), в общем количестве выявленных несанкционированных (стихийных) свалок (навалов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76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изданной экологической литературы (детский экологический атлас)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66417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077143"/>
              </p:ext>
            </p:extLst>
          </p:nvPr>
        </p:nvGraphicFramePr>
        <p:xfrm>
          <a:off x="395535" y="908721"/>
          <a:ext cx="8568953" cy="4943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1"Охрана окружающей среды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мероприятий по экологическому воспитанию и просвещению населения на территории городского округа Домодедово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Соответствие расходов на природоохранную деятельность, установленных муниципальной экологической программой нормативу расходов на природоохранную деятельность, установленному Правительством Московской области (28,6 руб./чел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509,70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07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очищенных береговых зон водоемов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Обустройство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содержание зон отдыха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38841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808588"/>
              </p:ext>
            </p:extLst>
          </p:nvPr>
        </p:nvGraphicFramePr>
        <p:xfrm>
          <a:off x="395535" y="836713"/>
          <a:ext cx="8568953" cy="53390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10576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384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3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«Обеспечение безопасности гидротехнических сооружений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9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обследованных гидротехнических сооружений находящихся в муниципальной собственности 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873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сооружений, занесенных в реестр объектов недвижимости в качестве бесхозяйных, к общему количеству выявленных бесхозяйных сооружений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918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плановых работ по содержанию гидротехнических сооружений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документация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гидротехнических сооружений, находящихся в муниципальной собственности, на которых запланировано проведение капитального ремонта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26669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717422"/>
              </p:ext>
            </p:extLst>
          </p:nvPr>
        </p:nvGraphicFramePr>
        <p:xfrm>
          <a:off x="395535" y="908721"/>
          <a:ext cx="8568953" cy="5262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5157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«Охрана особо охраняемых природных   территорий  местного значения, городских лесов и лесопарковых зон, озелененных территорий городского округа Домодедово и борьба с сорной растительностью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39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санитарно-оздоровительных мероприятий проведенных в зонах озелененных территорий, в общем объеме санитарно-оздоровительных мероприятий в зонах озелененных территорий, требующих выполнения.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41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Посадка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зеленых насаждений в границах зон  озелененных территорий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617</a:t>
                      </a:r>
                    </a:p>
                  </a:txBody>
                  <a:tcPr marL="9525" marR="9525" marT="9525" marB="0"/>
                </a:tc>
              </a:tr>
              <a:tr h="7780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площади озелененных территорий, на которых проведены работы по инвентаризации зеленых насаждений, в общей площади озелененных территорий требующих проведения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инвентаризации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обследованных территорий, покрытых зелеными насаждениями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  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Соответствие фактической площади озелененных территорий минимально необходимой площади озелененных территорий  согласно нормативам  градостроительного проектирования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89168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946342"/>
              </p:ext>
            </p:extLst>
          </p:nvPr>
        </p:nvGraphicFramePr>
        <p:xfrm>
          <a:off x="395535" y="836713"/>
          <a:ext cx="8568953" cy="525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10576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384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8803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 «Снижение рисков, смягчение последствий возникновения  чрезвычайных ситуаций природного и техногенного характера на территории городского округа Домодедово на 2017 - 2021 годы.»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характера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4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исполнения органом местного самоуправления Домодедово Московской области полномочий по обеспечению безопасности людей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воде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913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Сокращение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22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построения и развития систем аппаратно-программного комплекса «Безопасный город»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80495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50700"/>
              </p:ext>
            </p:extLst>
          </p:nvPr>
        </p:nvGraphicFramePr>
        <p:xfrm>
          <a:off x="395535" y="908721"/>
          <a:ext cx="8568953" cy="30822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 «Развитие и совершенствование системы оповещения и информирования населения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     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образования, 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23858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28087"/>
              </p:ext>
            </p:extLst>
          </p:nvPr>
        </p:nvGraphicFramePr>
        <p:xfrm>
          <a:off x="395535" y="908721"/>
          <a:ext cx="8568953" cy="2952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«Обеспечение пожарной безопасности на территории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39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      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Повышение степени пожарной защищенности муниципального образования Московской области, по отношению к базовому периоду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579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243350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</a:t>
            </a:r>
            <a:r>
              <a:rPr lang="ru-RU" sz="1400" dirty="0" smtClean="0">
                <a:latin typeface="Georgia" panose="02040502050405020303" pitchFamily="18" charset="0"/>
              </a:rPr>
              <a:t>          </a:t>
            </a:r>
            <a:r>
              <a:rPr lang="ru-RU" sz="1400" dirty="0">
                <a:latin typeface="Georgia" panose="02040502050405020303" pitchFamily="18" charset="0"/>
              </a:rPr>
              <a:t>(кв. </a:t>
            </a:r>
            <a:r>
              <a:rPr lang="ru-RU" sz="1400" dirty="0" smtClean="0">
                <a:latin typeface="Georgia" panose="02040502050405020303" pitchFamily="18" charset="0"/>
              </a:rPr>
              <a:t>м. </a:t>
            </a:r>
            <a:r>
              <a:rPr lang="ru-RU" sz="1400" dirty="0">
                <a:latin typeface="Georgia" panose="02040502050405020303" pitchFamily="18" charset="0"/>
              </a:rPr>
              <a:t>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3866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468983"/>
              </p:ext>
            </p:extLst>
          </p:nvPr>
        </p:nvGraphicFramePr>
        <p:xfrm>
          <a:off x="395535" y="908721"/>
          <a:ext cx="8568953" cy="2929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 «Обеспечение мероприятий гражданской обороны на территории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      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степени готовности муниципального образования Московской области в области гражданской обороны по отношению к базовому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52262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188190"/>
              </p:ext>
            </p:extLst>
          </p:nvPr>
        </p:nvGraphicFramePr>
        <p:xfrm>
          <a:off x="395535" y="908721"/>
          <a:ext cx="8568953" cy="4905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004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"Профилактика преступлений и иных правонарушений на территории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 количества преступлений, совершенных на территории муниципального образования, не менее чем на 5 %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ежегодно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5871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показатель.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Подключение объектов к системе видеонаблюдения (коммерческие объекты, подъезды) "Безопасный город"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   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коммерческих объектов оборудованных системами видеонаблюдения и подключенных к системе "Безопасный регион"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6730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  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подъездов многоквартирных домов оборудованных системами видеонаблюдения и подключенных к системе "Безопасный регион"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   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 социально значимых объектов (учреждений), оборудованных в целях антитеррористической защищенности средствами обеспечения безопасности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44371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081375"/>
              </p:ext>
            </p:extLst>
          </p:nvPr>
        </p:nvGraphicFramePr>
        <p:xfrm>
          <a:off x="395535" y="908721"/>
          <a:ext cx="8568953" cy="47159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"Профилактика преступлений и иных правонарушений на территории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количества  выявленных административных правонарушений при содействии членов народных дружин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021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доли несовершеннолетних в общем числе лиц, совершивших преступления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394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количества   преступлений экстремистского характера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лиц (школьников, студентов), охваченных профилактическими медицинскими осмотрами с целью раннего выявления незаконного потребления наркотических средств и психотропных веществ (не менее 7% ежегодно)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обращения Губернатора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06862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372426"/>
              </p:ext>
            </p:extLst>
          </p:nvPr>
        </p:nvGraphicFramePr>
        <p:xfrm>
          <a:off x="395535" y="908721"/>
          <a:ext cx="8568953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"Профилактика преступлений и иных правонарушений на территории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числа лиц, состоящих на диспансерном учете с диагнозом «Употребление наркотиков с вредными последствиями» (не менее 2 % ежегодно)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3095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279077"/>
              </p:ext>
            </p:extLst>
          </p:nvPr>
        </p:nvGraphicFramePr>
        <p:xfrm>
          <a:off x="395535" y="908721"/>
          <a:ext cx="8568953" cy="2929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«Обеспечение жильем молодых семей городского округа Домодедово на 2017-2021 годы»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молодых семей, получивших свидетельство о праве на получение социальной выплаты на приобретение (строительство) жилого помещения.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Соглашение с федеральным органом федеральной власти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97107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95929"/>
              </p:ext>
            </p:extLst>
          </p:nvPr>
        </p:nvGraphicFramePr>
        <p:xfrm>
          <a:off x="395536" y="908721"/>
          <a:ext cx="8568952" cy="4310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2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 «Обеспечение жильем отдельных категорий граждан, установленных федеральным законодательством на 2017-2021 годы»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ветеранов 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Количество инвалидов и ветеранов боевых действий, членов семей погибших (умерших) инвалидов и ветеранов боевых действий,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31962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639887"/>
              </p:ext>
            </p:extLst>
          </p:nvPr>
        </p:nvGraphicFramePr>
        <p:xfrm>
          <a:off x="395535" y="790204"/>
          <a:ext cx="8568953" cy="5231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«Обеспечение жильем детей-сирот и детей, оставшихся без попечения родителей, лиц из числа детей-сирот и детей, оставшихся без попечения родителей на 2017-2021 годы»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20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Численность детей - сирот и детей, оставшихся без попечения родителей, лиц из числа детей-сирот и детей, 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Соглашение с федеральным органом федеральной власти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/>
                </a:tc>
              </a:tr>
              <a:tr h="1872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включенных в список детей-сирот и детей, оставшихся без попечения родителей, лиц из их числа детей-сирот и детей, оставшихся без попечения родителей, лиц из их числа, которые подлежат обеспечению жилыми помещениями, в отчетном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70894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894507"/>
              </p:ext>
            </p:extLst>
          </p:nvPr>
        </p:nvGraphicFramePr>
        <p:xfrm>
          <a:off x="395535" y="908721"/>
          <a:ext cx="8568953" cy="30822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«Улучшение жилищных условий семей, имеющих семь и более детей на 2017-2021 годы»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свидетельств о праве на получение жилищной субсидии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жилого помещения или строительство индивидуального жилого дома, выданных семьям, имеющим семь и более детей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33596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316779"/>
              </p:ext>
            </p:extLst>
          </p:nvPr>
        </p:nvGraphicFramePr>
        <p:xfrm>
          <a:off x="323529" y="908721"/>
          <a:ext cx="8640960" cy="4507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2030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«Комплексное освоение земельных участков в целях жилищного строительства и развитие застроенных территорий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Объем ввода жилья по стандартам эконом-класса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тыс.кв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. м.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216,30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4329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тыс.кв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. м.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    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165,86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Нет аварийному жилью - Исполнение программы "Переселение граждан из аварийного жилищного фонда в МО на 2016- 2020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Поиск и реализация решений по обеспечению прав пострадавших граждан - участников долевого строительства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82524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209312"/>
              </p:ext>
            </p:extLst>
          </p:nvPr>
        </p:nvGraphicFramePr>
        <p:xfrm>
          <a:off x="323528" y="908721"/>
          <a:ext cx="8640960" cy="3458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2030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«Комплексное освоение земельных участков в целях жилищного строительства и развитие застроенных территорий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10. Встречи с гражданами - участниками долевого строительства.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11.  Количество проблемных объектов, по которым нарушены права участников долевого строительства "Проблемные стройки"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355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46835"/>
              </p:ext>
            </p:extLst>
          </p:nvPr>
        </p:nvGraphicFramePr>
        <p:xfrm>
          <a:off x="395535" y="908721"/>
          <a:ext cx="8568953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6  «Обеспечение жилыми помещениями граждан, состоящих на учете в качестве нуждающихся в жилых помещениях, предоставляемых по договорам социального найма 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 семей, получивших жилые помещения и улучшивших свои жилищные условия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                 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32168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463661"/>
              </p:ext>
            </p:extLst>
          </p:nvPr>
        </p:nvGraphicFramePr>
        <p:xfrm>
          <a:off x="395535" y="908721"/>
          <a:ext cx="8568953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3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1 «Комфортная городская среда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верхнего уровня: Увеличение доли благоустроенных общественных и дворовых территорий от общего количества общественных и дворовых территорий Московской области (по результатам инвентаризации)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/>
                </a:tc>
              </a:tr>
              <a:tr h="8640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Количество благоустроенных общественных территорий (в разрезе видов территорий), в том числе:                               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-зоны отдыха, пешеходные зоны, набережные;                                    -скверы;                                                                        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-площади;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3843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2: Обеспеченность обустроенными дворовыми территориями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%/единица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40/129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55/183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55/183</a:t>
                      </a:r>
                    </a:p>
                  </a:txBody>
                  <a:tcPr marL="9525" marR="9525" marT="9525" marB="0"/>
                </a:tc>
              </a:tr>
              <a:tr h="4198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3: Количество установленных детских игровых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площадок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4: Чистое Подмосковье – Заключение и исполнение договоров на вывоз отходов в ИЖС и СНТ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85928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601286"/>
              </p:ext>
            </p:extLst>
          </p:nvPr>
        </p:nvGraphicFramePr>
        <p:xfrm>
          <a:off x="395536" y="908721"/>
          <a:ext cx="8568952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2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1 «Комфортная городская среда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5: Доля граждан, принявших участие в решении вопросов развития городской среды от общего количества граждан в возрасте до 14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17,73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6: Количество разработанных концепций благоустройства общественных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</a:tr>
              <a:tr h="4583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7: Количество 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</a:tr>
              <a:tr h="8378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8: Доля реализованных комплексных проектов благоустройства общественных территорий в общем количестве реализованных в течение планового года проектов благоустройства общественных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19452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060885"/>
              </p:ext>
            </p:extLst>
          </p:nvPr>
        </p:nvGraphicFramePr>
        <p:xfrm>
          <a:off x="395536" y="908721"/>
          <a:ext cx="8568952" cy="51604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2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3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1 «Комфортная городская среда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05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9: Доля реализованных проектов благоустройства дворовых территорий (полностью освещенных, оборудованных местами для проведения досуга и отдыха разными группами населения (спортивные площадки, детские площадки и т. д.), малыми архитектурными формами) в общем количестве реализованных в течение планового года проектов благоустройства дворовых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895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10: Доля дворовых территорий, благоустройство которых выполнено при участии граждан, организаций в соответствующих мероприятиях, в общем количестве реализованных в течение планового года проектов благоустройства дворовых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4583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11: Доля городов с благоприятной средой от общего количества городов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единица/%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493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12: Среднее значение индекса качества городской среды по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34260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334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098330"/>
              </p:ext>
            </p:extLst>
          </p:nvPr>
        </p:nvGraphicFramePr>
        <p:xfrm>
          <a:off x="395535" y="908721"/>
          <a:ext cx="8568953" cy="4198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«Благоустройство территории городского округа Домодедово»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верхнего уровня: Доля муниципальных образований Московской области обеспечивающих условия для повышения уровня благоустройства территорий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526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Количество муниципальных образований МО, обеспечивающих условия для повышения уровня благоустройства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3: Количество объектов электросетевого хозяйства, систем наружного и архитектурно-художественного освещения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51564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488871"/>
              </p:ext>
            </p:extLst>
          </p:nvPr>
        </p:nvGraphicFramePr>
        <p:xfrm>
          <a:off x="395535" y="908721"/>
          <a:ext cx="8568953" cy="47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«Благоустройство территории городского округа Домодедово»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4: Количество 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</a:t>
                      </a:r>
                    </a:p>
                  </a:txBody>
                  <a:tcPr marL="9525" marR="9525" marT="9525" marB="0"/>
                </a:tc>
              </a:tr>
              <a:tr h="12241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5: «Светлый город» – доля освещённых улиц, проездов, набережных в границах населенных пунктов городских округов и муниципальных районов (городских и сельских поселений) Московской области с уровнем освещённости, соответствующим нормативным значениям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99,82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6: Доля светильников наружного освещения, управление которыми осуществляется с использованием автоматизированных систем управления наружным освещением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0413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433527"/>
              </p:ext>
            </p:extLst>
          </p:nvPr>
        </p:nvGraphicFramePr>
        <p:xfrm>
          <a:off x="395535" y="908721"/>
          <a:ext cx="8568953" cy="5287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3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«Создание условий для обеспечения комфортного проживания жителей в многоквартирных домах городского округа Домодедово»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верхнего уровня: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муниципальных образований Московской области обеспечивающих условия для комфортного проживания жителей в многоквартирных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181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МКД, в которых проведен капитальный ремонт в рамках региональной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640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многоквартирных домов, прошедших комплексный капитальный ремонт и соответствующих нормальному классу энергоэффективности и выше (A, B, C, D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35822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472072"/>
              </p:ext>
            </p:extLst>
          </p:nvPr>
        </p:nvGraphicFramePr>
        <p:xfrm>
          <a:off x="395536" y="908721"/>
          <a:ext cx="8568952" cy="3528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2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«Создание условий для обеспечения комфортного проживания жителей в многоквартирных домах городского округа Домодедово»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 сбора отходов (ТКО) – Оснащение контейнерных площадок МКД контейнерами для раздельного сбора отходов (ТКО)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установленных камер видеонаблюдения в подъездах МКД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45799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081986"/>
              </p:ext>
            </p:extLst>
          </p:nvPr>
        </p:nvGraphicFramePr>
        <p:xfrm>
          <a:off x="395535" y="908721"/>
          <a:ext cx="8568953" cy="4970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малого и среднего предпринимательства в городском округе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Малый бизнес большого региона - Прирост количества субъектов малого и среднего предпринимательства на 10 тыс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населения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18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Создаем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рабочие места в малом бизнес - Отношение численности работников МСП к численности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619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субъектов МСП в расчете на 10 тыс. человек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492,04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501,42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920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среднесписочной численности работников (без внешних совместителей) субъектов малого и среднего предпринимательства в среднесписочной численности работников (без внешних совместителей) всех предприятий и организаций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08283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358283"/>
              </p:ext>
            </p:extLst>
          </p:nvPr>
        </p:nvGraphicFramePr>
        <p:xfrm>
          <a:off x="395535" y="908721"/>
          <a:ext cx="8568953" cy="4901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2019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2019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малого и среднего предпринимательства в городском округе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6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Вновь созданные предприятия МСП в сфере производства или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Ежегодное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42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2.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малых и средних предприятий на 1 000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016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вновь созданных субъектов МСП участниками проекта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Паспорт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региональному проекту «Популяризация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  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342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18403</TotalTime>
  <Words>30535</Words>
  <Application>Microsoft Office PowerPoint</Application>
  <PresentationFormat>Экран (4:3)</PresentationFormat>
  <Paragraphs>9955</Paragraphs>
  <Slides>200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200</vt:i4>
      </vt:variant>
    </vt:vector>
  </HeadingPairs>
  <TitlesOfParts>
    <vt:vector size="210" baseType="lpstr">
      <vt:lpstr>Arial</vt:lpstr>
      <vt:lpstr>Calibri</vt:lpstr>
      <vt:lpstr>Georgia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Бюджет для граждан на основании Решения Совета депутатов городского округа Домодедово «Об отчете об исполнении бюджета городского округа Домодедово за 2019 год» 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           (тыс. чел.)</vt:lpstr>
      <vt:lpstr>Среднемесячная заработная плата работников крупных и средних организаций      (руб.)</vt:lpstr>
      <vt:lpstr>Общая численность безработных граждан                                                                            (чел.)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(кв. м.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отчета об исполнении бюджета городского округа  Домодедово за 2019 год (тыс. руб.)</vt:lpstr>
      <vt:lpstr>Доходы/расходы 2018 – 2019 годы (млн. руб.)</vt:lpstr>
      <vt:lpstr>Объем и структура муниципального внутреннего долга городского округа Домодедово </vt:lpstr>
      <vt:lpstr>Структура налоговых, неналоговых доходов (млн. руб.)</vt:lpstr>
      <vt:lpstr>Изменение структуры налоговых и неналоговых доходов городского округа Домодедово за 2018-2019 годы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2018-2019 годах (млн. руб.)</vt:lpstr>
      <vt:lpstr>Расходы бюджета городского округа в 2018-2019 годах  по разделам, (тыс. руб.)</vt:lpstr>
      <vt:lpstr>Структура расходов 2019 года (млн. руб.)</vt:lpstr>
      <vt:lpstr>Сведения о фактических расходах  по муниципальным программам в 2019 году (тыс. руб.),  (% исполнения плановых целевых показателей)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  тыс.руб.  </vt:lpstr>
      <vt:lpstr>Информация о налоговых ставках по налогу на имущество физических лиц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2763</cp:revision>
  <cp:lastPrinted>2019-07-08T12:53:45Z</cp:lastPrinted>
  <dcterms:created xsi:type="dcterms:W3CDTF">2015-09-30T07:48:07Z</dcterms:created>
  <dcterms:modified xsi:type="dcterms:W3CDTF">2020-07-27T08:40:30Z</dcterms:modified>
</cp:coreProperties>
</file>