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5"/>
  </p:notesMasterIdLst>
  <p:sldIdLst>
    <p:sldId id="256" r:id="rId2"/>
    <p:sldId id="337" r:id="rId3"/>
    <p:sldId id="355" r:id="rId4"/>
    <p:sldId id="809" r:id="rId5"/>
    <p:sldId id="810" r:id="rId6"/>
    <p:sldId id="811" r:id="rId7"/>
    <p:sldId id="812" r:id="rId8"/>
    <p:sldId id="336" r:id="rId9"/>
    <p:sldId id="335" r:id="rId10"/>
    <p:sldId id="338" r:id="rId11"/>
    <p:sldId id="433" r:id="rId12"/>
    <p:sldId id="434" r:id="rId13"/>
    <p:sldId id="423" r:id="rId14"/>
    <p:sldId id="436" r:id="rId15"/>
    <p:sldId id="437" r:id="rId16"/>
    <p:sldId id="597" r:id="rId17"/>
    <p:sldId id="345" r:id="rId18"/>
    <p:sldId id="638" r:id="rId19"/>
    <p:sldId id="639" r:id="rId20"/>
    <p:sldId id="640" r:id="rId21"/>
    <p:sldId id="641" r:id="rId22"/>
    <p:sldId id="347" r:id="rId23"/>
    <p:sldId id="800" r:id="rId24"/>
    <p:sldId id="348" r:id="rId25"/>
    <p:sldId id="354" r:id="rId26"/>
    <p:sldId id="813" r:id="rId27"/>
    <p:sldId id="814" r:id="rId28"/>
    <p:sldId id="815" r:id="rId29"/>
    <p:sldId id="816" r:id="rId30"/>
    <p:sldId id="817" r:id="rId31"/>
    <p:sldId id="818" r:id="rId32"/>
    <p:sldId id="819" r:id="rId33"/>
    <p:sldId id="820" r:id="rId34"/>
    <p:sldId id="821" r:id="rId35"/>
    <p:sldId id="822" r:id="rId36"/>
    <p:sldId id="823" r:id="rId37"/>
    <p:sldId id="824" r:id="rId38"/>
    <p:sldId id="825" r:id="rId39"/>
    <p:sldId id="826" r:id="rId40"/>
    <p:sldId id="827" r:id="rId41"/>
    <p:sldId id="828" r:id="rId42"/>
    <p:sldId id="829" r:id="rId43"/>
    <p:sldId id="830" r:id="rId44"/>
    <p:sldId id="831" r:id="rId45"/>
    <p:sldId id="832" r:id="rId46"/>
    <p:sldId id="833" r:id="rId47"/>
    <p:sldId id="834" r:id="rId48"/>
    <p:sldId id="835" r:id="rId49"/>
    <p:sldId id="836" r:id="rId50"/>
    <p:sldId id="837" r:id="rId51"/>
    <p:sldId id="838" r:id="rId52"/>
    <p:sldId id="839" r:id="rId53"/>
    <p:sldId id="840" r:id="rId54"/>
    <p:sldId id="841" r:id="rId55"/>
    <p:sldId id="842" r:id="rId56"/>
    <p:sldId id="843" r:id="rId57"/>
    <p:sldId id="844" r:id="rId58"/>
    <p:sldId id="845" r:id="rId59"/>
    <p:sldId id="846" r:id="rId60"/>
    <p:sldId id="847" r:id="rId61"/>
    <p:sldId id="848" r:id="rId62"/>
    <p:sldId id="849" r:id="rId63"/>
    <p:sldId id="850" r:id="rId64"/>
    <p:sldId id="851" r:id="rId65"/>
    <p:sldId id="852" r:id="rId66"/>
    <p:sldId id="853" r:id="rId67"/>
    <p:sldId id="854" r:id="rId68"/>
    <p:sldId id="855" r:id="rId69"/>
    <p:sldId id="856" r:id="rId70"/>
    <p:sldId id="857" r:id="rId71"/>
    <p:sldId id="858" r:id="rId72"/>
    <p:sldId id="859" r:id="rId73"/>
    <p:sldId id="860" r:id="rId74"/>
    <p:sldId id="861" r:id="rId75"/>
    <p:sldId id="862" r:id="rId76"/>
    <p:sldId id="863" r:id="rId77"/>
    <p:sldId id="864" r:id="rId78"/>
    <p:sldId id="865" r:id="rId79"/>
    <p:sldId id="866" r:id="rId80"/>
    <p:sldId id="867" r:id="rId81"/>
    <p:sldId id="868" r:id="rId82"/>
    <p:sldId id="869" r:id="rId83"/>
    <p:sldId id="870" r:id="rId84"/>
    <p:sldId id="871" r:id="rId85"/>
    <p:sldId id="872" r:id="rId86"/>
    <p:sldId id="873" r:id="rId87"/>
    <p:sldId id="874" r:id="rId88"/>
    <p:sldId id="875" r:id="rId89"/>
    <p:sldId id="876" r:id="rId90"/>
    <p:sldId id="877" r:id="rId91"/>
    <p:sldId id="878" r:id="rId92"/>
    <p:sldId id="879" r:id="rId93"/>
    <p:sldId id="880" r:id="rId94"/>
    <p:sldId id="881" r:id="rId95"/>
    <p:sldId id="882" r:id="rId96"/>
    <p:sldId id="883" r:id="rId97"/>
    <p:sldId id="884" r:id="rId98"/>
    <p:sldId id="885" r:id="rId99"/>
    <p:sldId id="886" r:id="rId100"/>
    <p:sldId id="887" r:id="rId101"/>
    <p:sldId id="888" r:id="rId102"/>
    <p:sldId id="889" r:id="rId103"/>
    <p:sldId id="890" r:id="rId104"/>
    <p:sldId id="891" r:id="rId105"/>
    <p:sldId id="892" r:id="rId106"/>
    <p:sldId id="893" r:id="rId107"/>
    <p:sldId id="894" r:id="rId108"/>
    <p:sldId id="895" r:id="rId109"/>
    <p:sldId id="896" r:id="rId110"/>
    <p:sldId id="897" r:id="rId111"/>
    <p:sldId id="898" r:id="rId112"/>
    <p:sldId id="899" r:id="rId113"/>
    <p:sldId id="900" r:id="rId114"/>
    <p:sldId id="901" r:id="rId115"/>
    <p:sldId id="902" r:id="rId116"/>
    <p:sldId id="903" r:id="rId117"/>
    <p:sldId id="904" r:id="rId118"/>
    <p:sldId id="905" r:id="rId119"/>
    <p:sldId id="906" r:id="rId120"/>
    <p:sldId id="907" r:id="rId121"/>
    <p:sldId id="908" r:id="rId122"/>
    <p:sldId id="909" r:id="rId123"/>
    <p:sldId id="910" r:id="rId124"/>
    <p:sldId id="911" r:id="rId125"/>
    <p:sldId id="912" r:id="rId126"/>
    <p:sldId id="913" r:id="rId127"/>
    <p:sldId id="914" r:id="rId128"/>
    <p:sldId id="915" r:id="rId129"/>
    <p:sldId id="916" r:id="rId130"/>
    <p:sldId id="917" r:id="rId131"/>
    <p:sldId id="918" r:id="rId132"/>
    <p:sldId id="919" r:id="rId133"/>
    <p:sldId id="920" r:id="rId134"/>
    <p:sldId id="921" r:id="rId135"/>
    <p:sldId id="922" r:id="rId136"/>
    <p:sldId id="923" r:id="rId137"/>
    <p:sldId id="924" r:id="rId138"/>
    <p:sldId id="925" r:id="rId139"/>
    <p:sldId id="926" r:id="rId140"/>
    <p:sldId id="927" r:id="rId141"/>
    <p:sldId id="928" r:id="rId142"/>
    <p:sldId id="929" r:id="rId143"/>
    <p:sldId id="930" r:id="rId144"/>
    <p:sldId id="931" r:id="rId145"/>
    <p:sldId id="932" r:id="rId146"/>
    <p:sldId id="933" r:id="rId147"/>
    <p:sldId id="934" r:id="rId148"/>
    <p:sldId id="935" r:id="rId149"/>
    <p:sldId id="936" r:id="rId150"/>
    <p:sldId id="937" r:id="rId151"/>
    <p:sldId id="938" r:id="rId152"/>
    <p:sldId id="939" r:id="rId153"/>
    <p:sldId id="940" r:id="rId154"/>
    <p:sldId id="941" r:id="rId155"/>
    <p:sldId id="942" r:id="rId156"/>
    <p:sldId id="943" r:id="rId157"/>
    <p:sldId id="944" r:id="rId158"/>
    <p:sldId id="945" r:id="rId159"/>
    <p:sldId id="946" r:id="rId160"/>
    <p:sldId id="947" r:id="rId161"/>
    <p:sldId id="948" r:id="rId162"/>
    <p:sldId id="949" r:id="rId163"/>
    <p:sldId id="801" r:id="rId164"/>
    <p:sldId id="802" r:id="rId165"/>
    <p:sldId id="803" r:id="rId166"/>
    <p:sldId id="804" r:id="rId167"/>
    <p:sldId id="805" r:id="rId168"/>
    <p:sldId id="806" r:id="rId169"/>
    <p:sldId id="807" r:id="rId170"/>
    <p:sldId id="808" r:id="rId171"/>
    <p:sldId id="655" r:id="rId172"/>
    <p:sldId id="664" r:id="rId173"/>
    <p:sldId id="339" r:id="rId174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E6FA6"/>
    <a:srgbClr val="969696"/>
    <a:srgbClr val="5BA7AD"/>
    <a:srgbClr val="D8BBA8"/>
    <a:srgbClr val="DB8E63"/>
    <a:srgbClr val="BB75BD"/>
    <a:srgbClr val="60619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2" autoAdjust="0"/>
    <p:restoredTop sz="96433" autoAdjust="0"/>
  </p:normalViewPr>
  <p:slideViewPr>
    <p:cSldViewPr>
      <p:cViewPr varScale="1">
        <p:scale>
          <a:sx n="112" d="100"/>
          <a:sy n="112" d="100"/>
        </p:scale>
        <p:origin x="20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notesMaster" Target="notesMasters/notesMaster1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77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tableStyles" Target="tableStyle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540063093452E-2"/>
                  <c:y val="-0.42825055261404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7734742705794398E-3"/>
                  <c:y val="-0.420270411044004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014439707537161E-2"/>
                      <c:h val="7.279474056988576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1.4660707557293441E-2"/>
                  <c:y val="-0.42760744163125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1090688258420611E-2"/>
                  <c:y val="-0.428473881464942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813156177978304E-2"/>
                      <c:h val="5.4671568643773122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3.0864197530864196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</c:v>
                </c:pt>
                <c:pt idx="1">
                  <c:v>2021 год план</c:v>
                </c:pt>
                <c:pt idx="2">
                  <c:v>2021 год ожидаемое</c:v>
                </c:pt>
                <c:pt idx="3">
                  <c:v>2021 год факт предварительно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182</c:v>
                </c:pt>
                <c:pt idx="1">
                  <c:v>190.995</c:v>
                </c:pt>
                <c:pt idx="2">
                  <c:v>183.10599999999999</c:v>
                </c:pt>
                <c:pt idx="3">
                  <c:v>183.708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0650088"/>
        <c:axId val="410651264"/>
        <c:axId val="0"/>
      </c:bar3DChart>
      <c:catAx>
        <c:axId val="410650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0651264"/>
        <c:crosses val="autoZero"/>
        <c:auto val="1"/>
        <c:lblAlgn val="ctr"/>
        <c:lblOffset val="100"/>
        <c:noMultiLvlLbl val="0"/>
      </c:catAx>
      <c:valAx>
        <c:axId val="410651264"/>
        <c:scaling>
          <c:orientation val="minMax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0650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0"/>
      <c:depthPercent val="7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162413726062021E-2"/>
          <c:y val="3.5731630093226588E-3"/>
          <c:w val="0.6028425439875571"/>
          <c:h val="0.90586664227406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9"/>
          </c:dPt>
          <c:dPt>
            <c:idx val="1"/>
            <c:bubble3D val="0"/>
            <c:explosion val="10"/>
          </c:dPt>
          <c:dPt>
            <c:idx val="2"/>
            <c:bubble3D val="0"/>
            <c:explosion val="6"/>
          </c:dPt>
          <c:dPt>
            <c:idx val="3"/>
            <c:bubble3D val="0"/>
            <c:explosion val="8"/>
          </c:dPt>
          <c:dPt>
            <c:idx val="4"/>
            <c:bubble3D val="0"/>
            <c:explosion val="12"/>
          </c:dPt>
          <c:dPt>
            <c:idx val="5"/>
            <c:bubble3D val="0"/>
            <c:explosion val="34"/>
          </c:dPt>
          <c:dPt>
            <c:idx val="6"/>
            <c:bubble3D val="0"/>
            <c:explosion val="13"/>
          </c:dPt>
          <c:dPt>
            <c:idx val="7"/>
            <c:bubble3D val="0"/>
            <c:explosion val="14"/>
          </c:dPt>
          <c:dPt>
            <c:idx val="8"/>
            <c:bubble3D val="0"/>
            <c:explosion val="14"/>
          </c:dPt>
          <c:dPt>
            <c:idx val="9"/>
            <c:bubble3D val="0"/>
            <c:explosion val="1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0"/>
            <c:bubble3D val="0"/>
            <c:explosion val="22"/>
          </c:dPt>
          <c:dLbls>
            <c:dLbl>
              <c:idx val="4"/>
              <c:tx>
                <c:rich>
                  <a:bodyPr/>
                  <a:lstStyle/>
                  <a:p>
                    <a:fld id="{A532FB48-7182-403F-97B2-986CA352A5C2}" type="VALUE">
                      <a:rPr lang="en-US"/>
                      <a:pPr/>
                      <a:t>[ЗНАЧЕНИЕ]</a:t>
                    </a:fld>
                    <a:r>
                      <a:rPr lang="en-US" baseline="0"/>
                      <a:t>
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56AFCA57-9CEE-488E-A787-95FD53503CC2}" type="VALUE">
                      <a:rPr lang="en-US"/>
                      <a:pPr/>
                      <a:t>[ЗНАЧЕНИЕ]</a:t>
                    </a:fld>
                    <a:r>
                      <a:rPr lang="en-US" baseline="0"/>
                      <a:t>
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1458.8</c:v>
                </c:pt>
                <c:pt idx="1">
                  <c:v>78.84</c:v>
                </c:pt>
                <c:pt idx="2">
                  <c:v>815.4</c:v>
                </c:pt>
                <c:pt idx="3">
                  <c:v>1378.8</c:v>
                </c:pt>
                <c:pt idx="4">
                  <c:v>21.8</c:v>
                </c:pt>
                <c:pt idx="5">
                  <c:v>4269.5</c:v>
                </c:pt>
                <c:pt idx="6">
                  <c:v>530.20000000000005</c:v>
                </c:pt>
                <c:pt idx="7">
                  <c:v>203.3</c:v>
                </c:pt>
                <c:pt idx="8">
                  <c:v>263.8</c:v>
                </c:pt>
                <c:pt idx="9">
                  <c:v>70.400000000000006</c:v>
                </c:pt>
                <c:pt idx="10">
                  <c:v>17.7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 sz="9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83690708252111E-2"/>
                  <c:y val="-0.401262759165896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595989853671503E-2"/>
                  <c:y val="-0.398679840171015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172046304304714E-2"/>
                  <c:y val="-0.429804494902865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78853543791084"/>
                      <c:h val="7.0243631933616574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2.0539514301110885E-2"/>
                  <c:y val="-0.437876155522949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657112864925699E-2"/>
                      <c:h val="7.32844818008727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1.9005847953216373E-2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9005847953216495E-2"/>
                  <c:y val="-0.426517058693820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</c:v>
                </c:pt>
                <c:pt idx="1">
                  <c:v>2021 год план</c:v>
                </c:pt>
                <c:pt idx="2">
                  <c:v>2021 год ожидаемое</c:v>
                </c:pt>
                <c:pt idx="3">
                  <c:v>2021 год факт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63289.1</c:v>
                </c:pt>
                <c:pt idx="1">
                  <c:v>65465.3</c:v>
                </c:pt>
                <c:pt idx="2">
                  <c:v>71495</c:v>
                </c:pt>
                <c:pt idx="3">
                  <c:v>75815.3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0645384"/>
        <c:axId val="410647736"/>
        <c:axId val="0"/>
      </c:bar3DChart>
      <c:catAx>
        <c:axId val="410645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0647736"/>
        <c:crosses val="autoZero"/>
        <c:auto val="1"/>
        <c:lblAlgn val="ctr"/>
        <c:lblOffset val="100"/>
        <c:noMultiLvlLbl val="0"/>
      </c:catAx>
      <c:valAx>
        <c:axId val="410647736"/>
        <c:scaling>
          <c:orientation val="minMax"/>
          <c:max val="80000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0645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206533569093499E-2"/>
          <c:y val="3.1572749556698032E-2"/>
          <c:w val="0.90278713600826299"/>
          <c:h val="0.8940575547493406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612042510681527E-2"/>
                  <c:y val="-0.263502405982668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937545540370152E-2"/>
                  <c:y val="-0.343306472891900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774208468766435E-2"/>
                  <c:y val="-0.274597961337629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524577543766275E-2"/>
                  <c:y val="-0.383067896969781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6348278102664063E-3"/>
                  <c:y val="-0.289021427930680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2508122157245083E-2"/>
                  <c:y val="-0.289021427930680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</c:v>
                </c:pt>
                <c:pt idx="1">
                  <c:v>2021 год план</c:v>
                </c:pt>
                <c:pt idx="2">
                  <c:v>2021 год   ожидаемое</c:v>
                </c:pt>
                <c:pt idx="3">
                  <c:v>2021 год факт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191</c:v>
                </c:pt>
                <c:pt idx="1">
                  <c:v>310</c:v>
                </c:pt>
                <c:pt idx="2">
                  <c:v>230</c:v>
                </c:pt>
                <c:pt idx="3">
                  <c:v>350.04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0649696"/>
        <c:axId val="410646560"/>
        <c:axId val="0"/>
      </c:bar3DChart>
      <c:catAx>
        <c:axId val="410649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0646560"/>
        <c:crosses val="autoZero"/>
        <c:auto val="1"/>
        <c:lblAlgn val="ctr"/>
        <c:lblOffset val="100"/>
        <c:noMultiLvlLbl val="0"/>
      </c:catAx>
      <c:valAx>
        <c:axId val="410646560"/>
        <c:scaling>
          <c:orientation val="minMax"/>
          <c:max val="45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064969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750487329434698E-2"/>
          <c:y val="3.2676368029603428E-2"/>
          <c:w val="0.91112735542560108"/>
          <c:h val="0.8903543600233497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756985055230668E-2"/>
                  <c:y val="-0.395650692604135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995451591942819E-2"/>
                  <c:y val="-0.398456725885016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051332033788173E-2"/>
                  <c:y val="-0.390038846989877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8843404808317088E-2"/>
                  <c:y val="-0.398456725885016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</c:v>
                </c:pt>
                <c:pt idx="1">
                  <c:v>2021 год план</c:v>
                </c:pt>
                <c:pt idx="2">
                  <c:v>2021 год ожидаемое</c:v>
                </c:pt>
                <c:pt idx="3">
                  <c:v>2021 год факт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44.34</c:v>
                </c:pt>
                <c:pt idx="1">
                  <c:v>44.61</c:v>
                </c:pt>
                <c:pt idx="2">
                  <c:v>45.23</c:v>
                </c:pt>
                <c:pt idx="3">
                  <c:v>46.08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0647344"/>
        <c:axId val="277602544"/>
        <c:axId val="0"/>
      </c:bar3DChart>
      <c:catAx>
        <c:axId val="410647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77602544"/>
        <c:crosses val="autoZero"/>
        <c:auto val="1"/>
        <c:lblAlgn val="ctr"/>
        <c:lblOffset val="100"/>
        <c:noMultiLvlLbl val="0"/>
      </c:catAx>
      <c:valAx>
        <c:axId val="277602544"/>
        <c:scaling>
          <c:orientation val="minMax"/>
          <c:max val="55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0647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967386021191803E-2"/>
          <c:y val="5.8915954814164152E-2"/>
          <c:w val="0.75592993584135315"/>
          <c:h val="0.8186640036060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1.3700846072062475E-17"/>
                  <c:y val="-1.8044213295388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4691358024691357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8518518518518517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2345679012345678E-2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на 2021 год</c:v>
                </c:pt>
                <c:pt idx="2">
                  <c:v>Уточненный план на 2021 год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8598.2000000000007</c:v>
                </c:pt>
                <c:pt idx="1">
                  <c:v>8410.9</c:v>
                </c:pt>
                <c:pt idx="2">
                  <c:v>9192</c:v>
                </c:pt>
                <c:pt idx="3">
                  <c:v>9052.5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6.0185185185185182E-2"/>
                  <c:y val="2.0885837246153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148148148148147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3281377398744663E-2"/>
                  <c:y val="-4.51105332384709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09259259259259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на 2021 год</c:v>
                </c:pt>
                <c:pt idx="2">
                  <c:v>Уточненный план на 2021 год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8139.5</c:v>
                </c:pt>
                <c:pt idx="1">
                  <c:v>8810.9</c:v>
                </c:pt>
                <c:pt idx="2">
                  <c:v>9987.7000000000007</c:v>
                </c:pt>
                <c:pt idx="3">
                  <c:v>9108.5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3775870477667937E-3"/>
                  <c:y val="-4.05515277729932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7098765432098825E-2"/>
                  <c:y val="3.24890801606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1728395061728392E-2"/>
                  <c:y val="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4691358024691246E-2"/>
                  <c:y val="6.96212847695285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на 2021 год</c:v>
                </c:pt>
                <c:pt idx="2">
                  <c:v>Уточненный план на 2021 год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458.70000000000073</c:v>
                </c:pt>
                <c:pt idx="1">
                  <c:v>-400</c:v>
                </c:pt>
                <c:pt idx="2">
                  <c:v>-795.70000000000073</c:v>
                </c:pt>
                <c:pt idx="3">
                  <c:v>-56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мун.долг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3877554094742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на 2021 год</c:v>
                </c:pt>
                <c:pt idx="2">
                  <c:v>Уточненный план на 2021 год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680.3</c:v>
                </c:pt>
                <c:pt idx="1">
                  <c:v>1927.9</c:v>
                </c:pt>
                <c:pt idx="2">
                  <c:v>1152.3</c:v>
                </c:pt>
                <c:pt idx="3">
                  <c:v>649.9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6788928"/>
        <c:axId val="476788536"/>
        <c:axId val="0"/>
      </c:bar3DChart>
      <c:catAx>
        <c:axId val="47678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6788536"/>
        <c:crossesAt val="0"/>
        <c:auto val="1"/>
        <c:lblAlgn val="ctr"/>
        <c:lblOffset val="100"/>
        <c:noMultiLvlLbl val="0"/>
      </c:catAx>
      <c:valAx>
        <c:axId val="476788536"/>
        <c:scaling>
          <c:orientation val="minMax"/>
          <c:max val="10000"/>
          <c:min val="-1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6788928"/>
        <c:crosses val="autoZero"/>
        <c:crossBetween val="between"/>
        <c:majorUnit val="1000"/>
        <c:minorUnit val="200"/>
      </c:valAx>
    </c:plotArea>
    <c:legend>
      <c:legendPos val="r"/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835951088517018E-2"/>
          <c:y val="0.11149147008357096"/>
          <c:w val="0.54412540502449369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  <c:spPr>
              <a:solidFill>
                <a:srgbClr val="6E6FA6"/>
              </a:solidFill>
            </c:spPr>
          </c:dPt>
          <c:dPt>
            <c:idx val="1"/>
            <c:bubble3D val="0"/>
            <c:explosion val="15"/>
          </c:dPt>
          <c:dPt>
            <c:idx val="2"/>
            <c:bubble3D val="0"/>
            <c:explosion val="17"/>
          </c:dPt>
          <c:dPt>
            <c:idx val="3"/>
            <c:bubble3D val="0"/>
            <c:explosion val="8"/>
          </c:dPt>
          <c:dPt>
            <c:idx val="4"/>
            <c:bubble3D val="0"/>
            <c:explosion val="9"/>
          </c:dPt>
          <c:dPt>
            <c:idx val="5"/>
            <c:bubble3D val="0"/>
            <c:explosion val="13"/>
          </c:dPt>
          <c:dPt>
            <c:idx val="6"/>
            <c:bubble3D val="0"/>
            <c:explosion val="16"/>
          </c:dPt>
          <c:dLbls>
            <c:dLbl>
              <c:idx val="0"/>
              <c:layout>
                <c:manualLayout>
                  <c:x val="-7.9245615418232652E-3"/>
                  <c:y val="-0.173630399091458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502984698371698E-2"/>
                  <c:y val="-2.02249904331617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2800238853735666E-2"/>
                  <c:y val="-8.17617486945896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7803003094197332E-3"/>
                  <c:y val="5.964615042773025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5636734030428056E-3"/>
                  <c:y val="2.64766106235109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5.1682293385192039E-3"/>
                  <c:y val="3.0319547828019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0794164337988744E-3"/>
                  <c:y val="-5.47740065918601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Налоги на прибыль, доходы: НДФЛ</c:v>
                </c:pt>
                <c:pt idx="1">
                  <c:v>Акцизы</c:v>
                </c:pt>
                <c:pt idx="2">
                  <c:v>Налоги на совокупный доход: УСН, ЕНВД, Патент</c:v>
                </c:pt>
                <c:pt idx="3">
                  <c:v>Налоги на имущество: земельный налог, налог на имущество физических лиц</c:v>
                </c:pt>
                <c:pt idx="4">
                  <c:v>Доходы от использования имущества, в т.ч. аренда земли, аренда недвижимости</c:v>
                </c:pt>
                <c:pt idx="5">
                  <c:v>Доходы от продажи материальных и нематериальных активов</c:v>
                </c:pt>
                <c:pt idx="6">
                  <c:v>Прочие (гос.пошлина, штрафы, плата за негативное воздействие на окружающую среду)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1563.1</c:v>
                </c:pt>
                <c:pt idx="1">
                  <c:v>109.6</c:v>
                </c:pt>
                <c:pt idx="2">
                  <c:v>782.2</c:v>
                </c:pt>
                <c:pt idx="3" formatCode="#,##0.00">
                  <c:v>1583.3</c:v>
                </c:pt>
                <c:pt idx="4">
                  <c:v>547.79999999999995</c:v>
                </c:pt>
                <c:pt idx="5">
                  <c:v>215.5</c:v>
                </c:pt>
                <c:pt idx="6">
                  <c:v>498.1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704212644064131"/>
          <c:y val="0"/>
          <c:w val="0.33141272154073315"/>
          <c:h val="0.99787137848880991"/>
        </c:manualLayout>
      </c:layout>
      <c:overlay val="0"/>
      <c:txPr>
        <a:bodyPr/>
        <a:lstStyle/>
        <a:p>
          <a:pPr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55597001065439422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прибыль, доходы: 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2021 года</c:v>
                </c:pt>
                <c:pt idx="2">
                  <c:v>Уточненный план 2021 года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1297.3</c:v>
                </c:pt>
                <c:pt idx="1">
                  <c:v>1362</c:v>
                </c:pt>
                <c:pt idx="2">
                  <c:v>1542.3</c:v>
                </c:pt>
                <c:pt idx="3">
                  <c:v>1563.1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2021 года</c:v>
                </c:pt>
                <c:pt idx="2">
                  <c:v>Уточненный план 2021 года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100.7</c:v>
                </c:pt>
                <c:pt idx="1">
                  <c:v>107.5</c:v>
                </c:pt>
                <c:pt idx="2">
                  <c:v>107.5</c:v>
                </c:pt>
                <c:pt idx="3">
                  <c:v>109.6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совокупный доход: УСН, ЕНВД, Патент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2021 года</c:v>
                </c:pt>
                <c:pt idx="2">
                  <c:v>Уточненный план 2021 года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553.5</c:v>
                </c:pt>
                <c:pt idx="1">
                  <c:v>597.4</c:v>
                </c:pt>
                <c:pt idx="2">
                  <c:v>768</c:v>
                </c:pt>
                <c:pt idx="3">
                  <c:v>782.2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2021 года</c:v>
                </c:pt>
                <c:pt idx="2">
                  <c:v>Уточненный план 2021 года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Лист1!$E$2:$E$5</c:f>
              <c:numCache>
                <c:formatCode>#,##0.00</c:formatCode>
                <c:ptCount val="4"/>
                <c:pt idx="0">
                  <c:v>1783.9</c:v>
                </c:pt>
                <c:pt idx="1">
                  <c:v>1826.5</c:v>
                </c:pt>
                <c:pt idx="2">
                  <c:v>1680.3</c:v>
                </c:pt>
                <c:pt idx="3">
                  <c:v>1583.3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2021 года</c:v>
                </c:pt>
                <c:pt idx="2">
                  <c:v>Уточненный план 2021 года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621.79999999999995</c:v>
                </c:pt>
                <c:pt idx="1">
                  <c:v>540.29999999999995</c:v>
                </c:pt>
                <c:pt idx="2">
                  <c:v>579.6</c:v>
                </c:pt>
                <c:pt idx="3">
                  <c:v>547.79999999999995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2021 года</c:v>
                </c:pt>
                <c:pt idx="2">
                  <c:v>Уточненный план 2021 года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191.2</c:v>
                </c:pt>
                <c:pt idx="1">
                  <c:v>359.1</c:v>
                </c:pt>
                <c:pt idx="2">
                  <c:v>210</c:v>
                </c:pt>
                <c:pt idx="3">
                  <c:v>215.5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Прочие (гос.пошлина, штрафы, плата за негативное воздействие на окружающую среду)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2021 года</c:v>
                </c:pt>
                <c:pt idx="2">
                  <c:v>Уточненный план 2021 года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261</c:v>
                </c:pt>
                <c:pt idx="1">
                  <c:v>41</c:v>
                </c:pt>
                <c:pt idx="2">
                  <c:v>491.6</c:v>
                </c:pt>
                <c:pt idx="3">
                  <c:v>498.1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6785008"/>
        <c:axId val="476789320"/>
        <c:axId val="0"/>
      </c:bar3DChart>
      <c:catAx>
        <c:axId val="476785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6789320"/>
        <c:crosses val="autoZero"/>
        <c:auto val="1"/>
        <c:lblAlgn val="ctr"/>
        <c:lblOffset val="100"/>
        <c:noMultiLvlLbl val="0"/>
      </c:catAx>
      <c:valAx>
        <c:axId val="47678932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6785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8090860448124"/>
          <c:y val="5.2978586712399335E-2"/>
          <c:w val="0.27914289489200317"/>
          <c:h val="0.8697674961904206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 факт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098E-3"/>
                  <c:y val="-2.5266733142712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0864197530865328E-3"/>
                  <c:y val="-1.5160039885627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08641975308641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г.о.Реутов</c:v>
                </c:pt>
                <c:pt idx="3">
                  <c:v>г.о.Протвино</c:v>
                </c:pt>
                <c:pt idx="4">
                  <c:v>г.о. Химки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25485.4</c:v>
                </c:pt>
                <c:pt idx="1">
                  <c:v>28848</c:v>
                </c:pt>
                <c:pt idx="2">
                  <c:v>17299</c:v>
                </c:pt>
                <c:pt idx="3">
                  <c:v>25120</c:v>
                </c:pt>
                <c:pt idx="4">
                  <c:v>32734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cylinder"/>
        <c:axId val="476789712"/>
        <c:axId val="476782264"/>
        <c:axId val="0"/>
      </c:bar3DChart>
      <c:catAx>
        <c:axId val="47678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6782264"/>
        <c:crosses val="autoZero"/>
        <c:auto val="1"/>
        <c:lblAlgn val="ctr"/>
        <c:lblOffset val="100"/>
        <c:noMultiLvlLbl val="0"/>
      </c:catAx>
      <c:valAx>
        <c:axId val="476782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6789712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dirty="0" smtClean="0"/>
                      <a:t>711,1</a:t>
                    </a:r>
                    <a:endParaRPr lang="en-US" dirty="0"/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2021 года</c:v>
                </c:pt>
                <c:pt idx="2">
                  <c:v>Уточненный план 2021 года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587.64499999999998</c:v>
                </c:pt>
                <c:pt idx="1">
                  <c:v>579.4</c:v>
                </c:pt>
                <c:pt idx="2">
                  <c:v>767.7</c:v>
                </c:pt>
                <c:pt idx="3">
                  <c:v>654.1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2021 года</c:v>
                </c:pt>
                <c:pt idx="2">
                  <c:v>Уточненный план 2021 года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Лист1!$C$2:$C$5</c:f>
              <c:numCache>
                <c:formatCode>#\ ##0.0</c:formatCode>
                <c:ptCount val="4"/>
                <c:pt idx="0">
                  <c:v>3037.5120000000002</c:v>
                </c:pt>
                <c:pt idx="1">
                  <c:v>2997.7</c:v>
                </c:pt>
                <c:pt idx="2">
                  <c:v>2965.4</c:v>
                </c:pt>
                <c:pt idx="3">
                  <c:v>2946.2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435539034296241E-2"/>
                  <c:y val="2.6298185498830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449863693341522E-2"/>
                  <c:y val="3.1411779702777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="t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2021 года</c:v>
                </c:pt>
                <c:pt idx="2">
                  <c:v>Уточненный план 2021 года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Лист1!$D$2:$D$5</c:f>
              <c:numCache>
                <c:formatCode>#\ ##0.0</c:formatCode>
                <c:ptCount val="4"/>
                <c:pt idx="0">
                  <c:v>40.380000000000003</c:v>
                </c:pt>
                <c:pt idx="1">
                  <c:v>0</c:v>
                </c:pt>
                <c:pt idx="2">
                  <c:v>4.8</c:v>
                </c:pt>
                <c:pt idx="3">
                  <c:v>0.1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2020 год исполнение</c:v>
                </c:pt>
                <c:pt idx="1">
                  <c:v>Утвержденный план 2021 года</c:v>
                </c:pt>
                <c:pt idx="2">
                  <c:v>Уточненный план 2021 года</c:v>
                </c:pt>
                <c:pt idx="3">
                  <c:v>2021 год исполнение</c:v>
                </c:pt>
              </c:strCache>
            </c:strRef>
          </c:cat>
          <c:val>
            <c:numRef>
              <c:f>Лист1!$E$2:$E$5</c:f>
              <c:numCache>
                <c:formatCode>#\ ##0.0</c:formatCode>
                <c:ptCount val="4"/>
                <c:pt idx="0">
                  <c:v>94</c:v>
                </c:pt>
                <c:pt idx="1">
                  <c:v>0</c:v>
                </c:pt>
                <c:pt idx="2">
                  <c:v>71.3</c:v>
                </c:pt>
                <c:pt idx="3">
                  <c:v>131.30000000000001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7601368"/>
        <c:axId val="476783440"/>
        <c:axId val="0"/>
      </c:bar3DChart>
      <c:catAx>
        <c:axId val="277601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6783440"/>
        <c:crosses val="autoZero"/>
        <c:auto val="1"/>
        <c:lblAlgn val="ctr"/>
        <c:lblOffset val="100"/>
        <c:noMultiLvlLbl val="0"/>
      </c:catAx>
      <c:valAx>
        <c:axId val="476783440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77601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16"/>
          <c:y val="0.31393800216514872"/>
          <c:w val="0.21114214071511392"/>
          <c:h val="0.3857084964012488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BF7754-E73D-4B37-8915-032C3491379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B40C7F-BE56-4119-9603-D74869A34F3C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741 895,9 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(88,7%)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8F95C1-A6DA-428D-B968-964F1BC5C991}" type="par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77B46E-21F7-4338-AC12-77FE4B9F9B4B}" type="sib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E82A9-ECE4-4C51-B367-6BC24FD0C449}">
      <dgm:prSet phldrT="[Текст]"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C903E9-E9BB-4A35-AD6F-32C82961480C}" type="par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BE92CF-CBA5-4F4A-A47E-C9637D53E890}" type="sib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74C059-36E6-4535-B2DB-303390EF6667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4 243 318,6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(95,0%)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442070-C0A0-4336-82CA-B2BF9706179B}" type="par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5CE115-8E90-4BF4-9C96-CAB43B0D0F90}" type="sib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9D7460-B527-481A-9E20-59F0CA07E8D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132 142,1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(92,3%)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BAC930-A6B0-49B2-90F7-AB0AEF64073C}" type="par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1F6320-CDA5-4809-A962-A7124DDC8909}" type="sib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EF409E-1059-4155-ABD2-808C91B953B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250 745,9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(97,0%)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62C65-C764-4E8E-8D20-E64B890D29F1}" type="par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5E731F-E2DB-4F5D-A0C2-2F09B238D803}" type="sib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7F3B16-2123-4BB3-8CFE-5DB68E59592A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53 673,9 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(88,5%)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50C047-EC30-4F09-AA33-5504787983D7}" type="par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7EC0F6-9AD5-4EFB-AF4F-1BF827715192}" type="sib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A0482E-8B9C-46E1-8D8C-1080BE625320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147 747,9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481C5A-CDCB-43EE-A21A-96581D30EE11}" type="par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9E2CB-6DA8-4382-A480-DB175E9D9550}" type="sib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D7B9DB-F02E-45A7-B71C-1A1A97760772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370 516,0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(94,9%)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20F24F-9C92-4893-A711-6CF0BD55AA87}" type="par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9D7771-35F3-4EEB-B2FE-58222D066AA7}" type="sib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A7ABCE-E5E8-40F8-A9C8-18DF633A7D1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1 000,0 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(100,0%)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40E0E2-1D83-412C-9371-70AF3421BD42}" type="par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EB06D8-69DA-4CD9-B786-A1B1EEBE6A3E}" type="sib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6F66F3-6498-45FF-B239-043AA5DE6FB9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1 195 547,4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(95,1%)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844107-D5A1-4095-955A-E0F6DCB91D7E}" type="par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016D3E-81AB-48D5-AE6F-3FE495E1DDD7}" type="sib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B49135-924D-4410-864C-DC3B35CE6A0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131 560,7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88CADB-11E3-48A6-B23C-190240065ED1}" type="par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B12A3F-38C7-44BE-BDB9-7DE9D2A0A84F}" type="sib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04BB88-2E7A-4823-AF70-33C990ADC28B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760 563,4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(94,0%)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F2600F-2D45-44B6-9AA3-01A8C74B3DAB}" type="par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6574E6-42B6-469C-8192-77BA9171B50F}" type="sib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71D9C-4032-4072-8691-FA129038664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20 525,6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(94,6%)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3579CB-01D0-4EBD-8F87-68635B503BF0}" type="par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841779-E5F8-4F9E-B888-127E9666DEF9}" type="sib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5C6903-BF34-4842-A691-C9B34297E4D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40 821,4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(25,9%)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C2D9E0-2C9D-4E71-89B5-B308228BF7B9}" type="par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7320CE-2B2E-4EE0-AE4E-BBEDB681EBA4}" type="sib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589BF4-A35B-45A9-9F98-0DEAB79857C3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D31A3D-686B-411E-BA08-D5C0D77F0843}" type="par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7BBF13-E99B-4103-BA6B-8E0636641784}" type="sib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564D35-5BAD-400F-9237-C9DA23479E0D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1CB65C-0204-491D-8ADE-D597E68B7562}" type="par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FF98E2-487A-4978-8BA1-E24D96E13FC8}" type="sib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583A7B-D11B-49E6-A9CF-F40173E7BB49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642877-8334-4ADA-A18E-E597D3726B9C}" type="par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338AD7-D2CE-48C4-9DC1-D107DE2D9476}" type="sib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7A9414-A04F-4899-B7F3-87365A672744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54436E-35C7-470E-A2F6-2EA0F85318B5}" type="par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2242D2-579F-4F26-88DD-7F8B40E415A5}" type="sib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530E85-5388-414D-8F19-A18D348902AC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и обеспечение безопасности  жизнедеятельности населения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83D138-0A17-4BFA-8A52-4829123EEBC1}" type="par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89FEBB-CB51-45D3-BB33-FD5293BA0246}" type="sib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AF48FD-DE5F-41CB-A458-D9A3A53E7B32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инженерной инфраструктуры и энергоэффективности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B950C6-0CE0-496C-95FF-DC1B17B65BE5}" type="par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BBF40F-FC25-485E-A2EE-97E650158398}" type="sib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BD030D-9C5F-4EB4-9505-EFC4E6EF5A9F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2754DC-5530-47A3-B297-E1A393568977}" type="par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45295-C30E-4AA2-8F77-AA7B519C4FDE}" type="sib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B31A40-45FF-4721-9CCF-B736B97DE01A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имуществом и муниципальными финансами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3D4A9-5E94-4944-8588-C412DD0114DE}" type="par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DD6D86-8985-4476-93C8-FDFB6F73B83B}" type="sib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A7763F-B607-4F8C-9939-C5366770D233}">
      <dgm:prSet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институтов гражданского общества, повышения эффективности местного самоуправления и реализации молодежной политики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9C476B-D8FF-40E7-8941-EF933CCE9ACC}" type="par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6D6147-1B69-45C9-A6FD-E54E6BA2D020}" type="sib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C6DF0D-4922-445C-B91D-7823C31C4B7C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695303-4838-46B5-AE32-69B0DD919D13}" type="par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B50170-F98E-4935-B0F7-A9A584E00A96}" type="sib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0FC13D-BDA9-4B84-8862-AD4538097B4E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77BC07-705A-4772-BBB5-0BBB6795F4B8}" type="par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F4DAF3-A66E-41B1-B57C-69FE5AD6C421}" type="sib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0A1B7D-FE7D-4119-BF9D-2CC844002CE7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 объектов социальной инфраструктуры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E4D9D4-9D17-46C6-8CE2-DB82515AEA5C}" type="par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74DB9-C60A-4D05-8E21-68BD2FAA5948}" type="sib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2B0A8C-50FE-4EF6-9381-85167FA4C0C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6 247,6     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(59,9%)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2C3D5C-7552-45B4-901A-E7E73B305449}" type="parTrans" cxnId="{0DDF2BE6-3EC9-4C4B-B62C-03E8EA59404C}">
      <dgm:prSet/>
      <dgm:spPr/>
      <dgm:t>
        <a:bodyPr/>
        <a:lstStyle/>
        <a:p>
          <a:endParaRPr lang="ru-RU"/>
        </a:p>
      </dgm:t>
    </dgm:pt>
    <dgm:pt modelId="{2F80B51B-DB00-4D34-A1A8-9A3B22C358F2}" type="sibTrans" cxnId="{0DDF2BE6-3EC9-4C4B-B62C-03E8EA59404C}">
      <dgm:prSet/>
      <dgm:spPr/>
      <dgm:t>
        <a:bodyPr/>
        <a:lstStyle/>
        <a:p>
          <a:endParaRPr lang="ru-RU"/>
        </a:p>
      </dgm:t>
    </dgm:pt>
    <dgm:pt modelId="{B0EAF1A2-5426-4BA1-A3AC-FE0A978207ED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</a:t>
          </a:r>
          <a:endParaRPr lang="ru-RU" sz="1200" dirty="0"/>
        </a:p>
      </dgm:t>
    </dgm:pt>
    <dgm:pt modelId="{A87FB07A-1FA1-4074-B8B6-D8F63C4F6F4F}" type="parTrans" cxnId="{754B6E53-80B1-46B2-BF0C-C52A74EDE211}">
      <dgm:prSet/>
      <dgm:spPr/>
      <dgm:t>
        <a:bodyPr/>
        <a:lstStyle/>
        <a:p>
          <a:endParaRPr lang="ru-RU"/>
        </a:p>
      </dgm:t>
    </dgm:pt>
    <dgm:pt modelId="{8CFC0F73-9353-41B0-A5A9-903B3EC1C4CB}" type="sibTrans" cxnId="{754B6E53-80B1-46B2-BF0C-C52A74EDE211}">
      <dgm:prSet/>
      <dgm:spPr/>
      <dgm:t>
        <a:bodyPr/>
        <a:lstStyle/>
        <a:p>
          <a:endParaRPr lang="ru-RU"/>
        </a:p>
      </dgm:t>
    </dgm:pt>
    <dgm:pt modelId="{3FBBBFDF-8A70-4024-92D9-BC032B964AB1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10 878,6  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(82,8%)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43D831-F654-4CC1-A9BC-C8F3DF099E43}" type="parTrans" cxnId="{D1661B00-D8ED-4E2E-A849-A1A3BCA2C19C}">
      <dgm:prSet/>
      <dgm:spPr/>
      <dgm:t>
        <a:bodyPr/>
        <a:lstStyle/>
        <a:p>
          <a:endParaRPr lang="ru-RU"/>
        </a:p>
      </dgm:t>
    </dgm:pt>
    <dgm:pt modelId="{E5B98069-D6D0-40B9-878B-B57D61546D56}" type="sibTrans" cxnId="{D1661B00-D8ED-4E2E-A849-A1A3BCA2C19C}">
      <dgm:prSet/>
      <dgm:spPr/>
      <dgm:t>
        <a:bodyPr/>
        <a:lstStyle/>
        <a:p>
          <a:endParaRPr lang="ru-RU"/>
        </a:p>
      </dgm:t>
    </dgm:pt>
    <dgm:pt modelId="{3DEF8A63-0A15-47D9-BA92-1B4C44D829B3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</a:t>
          </a:r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сельского хозяйства</a:t>
          </a:r>
          <a:endParaRPr lang="ru-RU" sz="1200" dirty="0"/>
        </a:p>
      </dgm:t>
    </dgm:pt>
    <dgm:pt modelId="{B784E0AA-261C-4DDE-8066-06F752D9E06A}" type="parTrans" cxnId="{A0A21693-40E3-4323-A5DE-DDE27AC39B2D}">
      <dgm:prSet/>
      <dgm:spPr/>
      <dgm:t>
        <a:bodyPr/>
        <a:lstStyle/>
        <a:p>
          <a:endParaRPr lang="ru-RU"/>
        </a:p>
      </dgm:t>
    </dgm:pt>
    <dgm:pt modelId="{FAFBEAAA-4995-44D3-92EE-FDF55D85AF34}" type="sibTrans" cxnId="{A0A21693-40E3-4323-A5DE-DDE27AC39B2D}">
      <dgm:prSet/>
      <dgm:spPr/>
      <dgm:t>
        <a:bodyPr/>
        <a:lstStyle/>
        <a:p>
          <a:endParaRPr lang="ru-RU"/>
        </a:p>
      </dgm:t>
    </dgm:pt>
    <dgm:pt modelId="{52957ACE-88C5-4CA9-85E1-89396917234B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215 580,6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(99,2%)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C63265-D643-4392-94E9-91181E6CA632}" type="parTrans" cxnId="{A3B28784-CCCC-4F5D-84B1-231417FC83A0}">
      <dgm:prSet/>
      <dgm:spPr/>
      <dgm:t>
        <a:bodyPr/>
        <a:lstStyle/>
        <a:p>
          <a:endParaRPr lang="ru-RU"/>
        </a:p>
      </dgm:t>
    </dgm:pt>
    <dgm:pt modelId="{AE7770F3-C908-4933-8627-DFBE10A627DD}" type="sibTrans" cxnId="{A3B28784-CCCC-4F5D-84B1-231417FC83A0}">
      <dgm:prSet/>
      <dgm:spPr/>
      <dgm:t>
        <a:bodyPr/>
        <a:lstStyle/>
        <a:p>
          <a:endParaRPr lang="ru-RU"/>
        </a:p>
      </dgm:t>
    </dgm:pt>
    <dgm:pt modelId="{BFC63203-3AAE-4ED2-9DC6-2B4AE3C57542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Цифровое муниципальное образование</a:t>
          </a:r>
          <a:endParaRPr lang="ru-RU" sz="1200" dirty="0"/>
        </a:p>
      </dgm:t>
    </dgm:pt>
    <dgm:pt modelId="{B25E4C43-9912-4EB6-9B9C-DC1D5EDE1067}" type="parTrans" cxnId="{0CBD54EF-0BA1-4081-81AA-C89F1C3817FA}">
      <dgm:prSet/>
      <dgm:spPr/>
      <dgm:t>
        <a:bodyPr/>
        <a:lstStyle/>
        <a:p>
          <a:endParaRPr lang="ru-RU"/>
        </a:p>
      </dgm:t>
    </dgm:pt>
    <dgm:pt modelId="{E8A89DC1-797C-4D9B-8326-806C672B6B5D}" type="sibTrans" cxnId="{0CBD54EF-0BA1-4081-81AA-C89F1C3817FA}">
      <dgm:prSet/>
      <dgm:spPr/>
      <dgm:t>
        <a:bodyPr/>
        <a:lstStyle/>
        <a:p>
          <a:endParaRPr lang="ru-RU"/>
        </a:p>
      </dgm:t>
    </dgm:pt>
    <dgm:pt modelId="{48E25E06-F372-4D8E-927C-5D8C9C4DE736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58 488,6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(99,9%)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731D35-10A7-412F-8606-3B27DF82A7E3}" type="parTrans" cxnId="{1FAD3CC7-2998-4EA7-973D-A4387ED8CF1E}">
      <dgm:prSet/>
      <dgm:spPr/>
      <dgm:t>
        <a:bodyPr/>
        <a:lstStyle/>
        <a:p>
          <a:endParaRPr lang="ru-RU"/>
        </a:p>
      </dgm:t>
    </dgm:pt>
    <dgm:pt modelId="{D96BD7E7-B031-4E39-A47A-44F225CC8057}" type="sibTrans" cxnId="{1FAD3CC7-2998-4EA7-973D-A4387ED8CF1E}">
      <dgm:prSet/>
      <dgm:spPr/>
      <dgm:t>
        <a:bodyPr/>
        <a:lstStyle/>
        <a:p>
          <a:endParaRPr lang="ru-RU"/>
        </a:p>
      </dgm:t>
    </dgm:pt>
    <dgm:pt modelId="{9042EFF7-80AC-4BC9-B979-8FF9D67B1149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Жилище</a:t>
          </a:r>
          <a:endParaRPr lang="ru-RU" sz="1200" dirty="0"/>
        </a:p>
      </dgm:t>
    </dgm:pt>
    <dgm:pt modelId="{C5186B30-C2FE-4426-8FBE-F77A331AB968}" type="parTrans" cxnId="{BB7E5226-B54B-4157-8E6E-B1BA8A777105}">
      <dgm:prSet/>
      <dgm:spPr/>
      <dgm:t>
        <a:bodyPr/>
        <a:lstStyle/>
        <a:p>
          <a:endParaRPr lang="ru-RU"/>
        </a:p>
      </dgm:t>
    </dgm:pt>
    <dgm:pt modelId="{7540201D-2976-4829-B996-4C5A9116D70B}" type="sibTrans" cxnId="{BB7E5226-B54B-4157-8E6E-B1BA8A777105}">
      <dgm:prSet/>
      <dgm:spPr/>
      <dgm:t>
        <a:bodyPr/>
        <a:lstStyle/>
        <a:p>
          <a:endParaRPr lang="ru-RU"/>
        </a:p>
      </dgm:t>
    </dgm:pt>
    <dgm:pt modelId="{3CC2BF65-3C13-475B-95B1-E820341B1B8B}">
      <dgm:prSet custT="1"/>
      <dgm:spPr/>
      <dgm:t>
        <a:bodyPr/>
        <a:lstStyle/>
        <a:p>
          <a:endParaRPr lang="ru-RU" sz="1200"/>
        </a:p>
      </dgm:t>
    </dgm:pt>
    <dgm:pt modelId="{811541A0-C6B5-4838-85A2-7014397C4EAD}" type="parTrans" cxnId="{3E7737F4-2648-46BE-BE25-477358A0D3F4}">
      <dgm:prSet/>
      <dgm:spPr/>
      <dgm:t>
        <a:bodyPr/>
        <a:lstStyle/>
        <a:p>
          <a:endParaRPr lang="ru-RU"/>
        </a:p>
      </dgm:t>
    </dgm:pt>
    <dgm:pt modelId="{3CE0730F-66A9-4EB0-BA68-3A98077F4E6C}" type="sibTrans" cxnId="{3E7737F4-2648-46BE-BE25-477358A0D3F4}">
      <dgm:prSet/>
      <dgm:spPr/>
      <dgm:t>
        <a:bodyPr/>
        <a:lstStyle/>
        <a:p>
          <a:endParaRPr lang="ru-RU"/>
        </a:p>
      </dgm:t>
    </dgm:pt>
    <dgm:pt modelId="{85E95F25-4ED5-4FC0-89E1-776CF5275665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828 241,2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(93,6%)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3E4B25-4450-4768-94DB-080C4EA76E55}" type="parTrans" cxnId="{C338C80D-EA9F-4E0D-BBD1-1047BA59CDD9}">
      <dgm:prSet/>
      <dgm:spPr/>
      <dgm:t>
        <a:bodyPr/>
        <a:lstStyle/>
        <a:p>
          <a:endParaRPr lang="ru-RU"/>
        </a:p>
      </dgm:t>
    </dgm:pt>
    <dgm:pt modelId="{9DD6C768-3F2A-435D-B02B-77ABF618BE01}" type="sibTrans" cxnId="{C338C80D-EA9F-4E0D-BBD1-1047BA59CDD9}">
      <dgm:prSet/>
      <dgm:spPr/>
      <dgm:t>
        <a:bodyPr/>
        <a:lstStyle/>
        <a:p>
          <a:endParaRPr lang="ru-RU"/>
        </a:p>
      </dgm:t>
    </dgm:pt>
    <dgm:pt modelId="{7F389A9C-6794-4015-9703-E0858CB2D7B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57 207,9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(94,6%)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2E6F98-4B1B-48A0-BFE0-6F55C30DBA95}" type="parTrans" cxnId="{6977AC1A-D86B-4152-816B-8E57EE9AA3EC}">
      <dgm:prSet/>
      <dgm:spPr/>
      <dgm:t>
        <a:bodyPr/>
        <a:lstStyle/>
        <a:p>
          <a:endParaRPr lang="ru-RU"/>
        </a:p>
      </dgm:t>
    </dgm:pt>
    <dgm:pt modelId="{96667279-1A3C-4A3F-BB7C-FA7484FD0A9F}" type="sibTrans" cxnId="{6977AC1A-D86B-4152-816B-8E57EE9AA3EC}">
      <dgm:prSet/>
      <dgm:spPr/>
      <dgm:t>
        <a:bodyPr/>
        <a:lstStyle/>
        <a:p>
          <a:endParaRPr lang="ru-RU"/>
        </a:p>
      </dgm:t>
    </dgm:pt>
    <dgm:pt modelId="{2506EE44-AF73-443B-80BB-6D7D3EC0C754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современной комфортной городской среды</a:t>
          </a:r>
          <a:endParaRPr lang="ru-RU" sz="1200" dirty="0"/>
        </a:p>
      </dgm:t>
    </dgm:pt>
    <dgm:pt modelId="{3C7EA8C7-EAD2-45A8-AA89-E04F9D87A3B7}" type="parTrans" cxnId="{A2A806E3-4460-42D7-8C5C-0BAD6B489F44}">
      <dgm:prSet/>
      <dgm:spPr/>
      <dgm:t>
        <a:bodyPr/>
        <a:lstStyle/>
        <a:p>
          <a:endParaRPr lang="ru-RU"/>
        </a:p>
      </dgm:t>
    </dgm:pt>
    <dgm:pt modelId="{FBBE34CE-3CFE-4A5A-836E-7CCD908F6477}" type="sibTrans" cxnId="{A2A806E3-4460-42D7-8C5C-0BAD6B489F44}">
      <dgm:prSet/>
      <dgm:spPr/>
      <dgm:t>
        <a:bodyPr/>
        <a:lstStyle/>
        <a:p>
          <a:endParaRPr lang="ru-RU"/>
        </a:p>
      </dgm:t>
    </dgm:pt>
    <dgm:pt modelId="{E77EAC18-8314-4EE7-BD2A-5963160E7156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Переселение граждан из аварийного жилищного фонда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847932-4C25-47A1-9815-CD0059E54F9C}" type="parTrans" cxnId="{8125AF75-4112-4FA9-9B98-4C32638A212F}">
      <dgm:prSet/>
      <dgm:spPr/>
      <dgm:t>
        <a:bodyPr/>
        <a:lstStyle/>
        <a:p>
          <a:endParaRPr lang="ru-RU"/>
        </a:p>
      </dgm:t>
    </dgm:pt>
    <dgm:pt modelId="{D8B98C41-3A9E-440A-A394-32927F7EF55C}" type="sibTrans" cxnId="{8125AF75-4112-4FA9-9B98-4C32638A212F}">
      <dgm:prSet/>
      <dgm:spPr/>
      <dgm:t>
        <a:bodyPr/>
        <a:lstStyle/>
        <a:p>
          <a:endParaRPr lang="ru-RU"/>
        </a:p>
      </dgm:t>
    </dgm:pt>
    <dgm:pt modelId="{F7D013E3-007A-45F4-8E80-510FE121A8AD}" type="pres">
      <dgm:prSet presAssocID="{BEBF7754-E73D-4B37-8915-032C3491379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65861B4-B8EA-470D-9D14-6885570253CD}" type="pres">
      <dgm:prSet presAssocID="{882B0A8C-50FE-4EF6-9381-85167FA4C0CC}" presName="linNode" presStyleCnt="0"/>
      <dgm:spPr/>
    </dgm:pt>
    <dgm:pt modelId="{A4DA6644-823F-4DA4-B441-51C150CCC0D9}" type="pres">
      <dgm:prSet presAssocID="{882B0A8C-50FE-4EF6-9381-85167FA4C0CC}" presName="parentShp" presStyleLbl="node1" presStyleIdx="0" presStyleCnt="19" custScaleX="54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4DFC7-3EBC-4168-BAF1-24B99E3D5869}" type="pres">
      <dgm:prSet presAssocID="{882B0A8C-50FE-4EF6-9381-85167FA4C0CC}" presName="childShp" presStyleLbl="bgAccFollowNode1" presStyleIdx="0" presStyleCnt="19" custScaleX="100081" custLinFactNeighborX="61" custLinFactNeighborY="-9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CAD1B-60DA-4DAE-ACE1-33D9ED0FBC9D}" type="pres">
      <dgm:prSet presAssocID="{2F80B51B-DB00-4D34-A1A8-9A3B22C358F2}" presName="spacing" presStyleCnt="0"/>
      <dgm:spPr/>
    </dgm:pt>
    <dgm:pt modelId="{FA34D62A-6300-46D6-AC77-8B0D7DE754BC}" type="pres">
      <dgm:prSet presAssocID="{55B40C7F-BE56-4119-9603-D74869A34F3C}" presName="linNode" presStyleCnt="0"/>
      <dgm:spPr/>
    </dgm:pt>
    <dgm:pt modelId="{CB5544C9-DEFB-49CA-8789-E60BBE9ED6F6}" type="pres">
      <dgm:prSet presAssocID="{55B40C7F-BE56-4119-9603-D74869A34F3C}" presName="parentShp" presStyleLbl="node1" presStyleIdx="1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E8D9B-4D5C-472B-B350-46FA45F038D6}" type="pres">
      <dgm:prSet presAssocID="{55B40C7F-BE56-4119-9603-D74869A34F3C}" presName="childShp" presStyleLbl="bgAccFollowNode1" presStyleIdx="1" presStyleCnt="19" custScaleX="100982" custLinFactNeighborX="1412" custLinFactNeighborY="-2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5A377-510F-44A8-BF50-3115FCC8A514}" type="pres">
      <dgm:prSet presAssocID="{D577B46E-21F7-4338-AC12-77FE4B9F9B4B}" presName="spacing" presStyleCnt="0"/>
      <dgm:spPr/>
    </dgm:pt>
    <dgm:pt modelId="{0DDBD27E-842A-45E6-8E69-44644C02D0C7}" type="pres">
      <dgm:prSet presAssocID="{1274C059-36E6-4535-B2DB-303390EF6667}" presName="linNode" presStyleCnt="0"/>
      <dgm:spPr/>
    </dgm:pt>
    <dgm:pt modelId="{AB6F5C39-3946-413A-BE2D-C758954BC2C3}" type="pres">
      <dgm:prSet presAssocID="{1274C059-36E6-4535-B2DB-303390EF6667}" presName="parentShp" presStyleLbl="node1" presStyleIdx="2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3533A-8BBE-462E-B518-BE8FDBD01567}" type="pres">
      <dgm:prSet presAssocID="{1274C059-36E6-4535-B2DB-303390EF6667}" presName="childShp" presStyleLbl="bgAccFollowNode1" presStyleIdx="2" presStyleCnt="19" custLinFactNeighborX="676" custLinFactNeighborY="-4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F3711-1C5C-44C8-870A-7527705C9EC9}" type="pres">
      <dgm:prSet presAssocID="{915CE115-8E90-4BF4-9C96-CAB43B0D0F90}" presName="spacing" presStyleCnt="0"/>
      <dgm:spPr/>
    </dgm:pt>
    <dgm:pt modelId="{00A0A57C-DFB1-4A38-9179-0B651CB1A349}" type="pres">
      <dgm:prSet presAssocID="{189D7460-B527-481A-9E20-59F0CA07E8DF}" presName="linNode" presStyleCnt="0"/>
      <dgm:spPr/>
    </dgm:pt>
    <dgm:pt modelId="{B4B64F95-4CC2-4E68-AFEF-AF3B7CF5228C}" type="pres">
      <dgm:prSet presAssocID="{189D7460-B527-481A-9E20-59F0CA07E8DF}" presName="parentShp" presStyleLbl="node1" presStyleIdx="3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869FB-CF7A-4F26-BF37-68484D261832}" type="pres">
      <dgm:prSet presAssocID="{189D7460-B527-481A-9E20-59F0CA07E8DF}" presName="childShp" presStyleLbl="bgAccFollowNode1" presStyleIdx="3" presStyleCnt="19" custLinFactNeighborX="0" custLinFactNeighborY="1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C3590-4F83-4B08-8441-6769DABB1510}" type="pres">
      <dgm:prSet presAssocID="{831F6320-CDA5-4809-A962-A7124DDC8909}" presName="spacing" presStyleCnt="0"/>
      <dgm:spPr/>
    </dgm:pt>
    <dgm:pt modelId="{F87DDF0E-7BA1-4503-9911-DB89D8035E37}" type="pres">
      <dgm:prSet presAssocID="{7AEF409E-1059-4155-ABD2-808C91B953B3}" presName="linNode" presStyleCnt="0"/>
      <dgm:spPr/>
    </dgm:pt>
    <dgm:pt modelId="{2746F9D5-A47B-460D-BFBA-9B05FD60A746}" type="pres">
      <dgm:prSet presAssocID="{7AEF409E-1059-4155-ABD2-808C91B953B3}" presName="parentShp" presStyleLbl="node1" presStyleIdx="4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D5563-281E-4387-9BFA-9755847DC452}" type="pres">
      <dgm:prSet presAssocID="{7AEF409E-1059-4155-ABD2-808C91B953B3}" presName="childShp" presStyleLbl="bgAccFollowNode1" presStyleIdx="4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B6298-0903-4314-8377-4D11A481B3F4}" type="pres">
      <dgm:prSet presAssocID="{165E731F-E2DB-4F5D-A0C2-2F09B238D803}" presName="spacing" presStyleCnt="0"/>
      <dgm:spPr/>
    </dgm:pt>
    <dgm:pt modelId="{3AE19C34-7799-44E1-8928-8BF36DFAB7EF}" type="pres">
      <dgm:prSet presAssocID="{3FBBBFDF-8A70-4024-92D9-BC032B964AB1}" presName="linNode" presStyleCnt="0"/>
      <dgm:spPr/>
    </dgm:pt>
    <dgm:pt modelId="{E33EA90F-447E-4F76-B37B-7FD82A37B967}" type="pres">
      <dgm:prSet presAssocID="{3FBBBFDF-8A70-4024-92D9-BC032B964AB1}" presName="parentShp" presStyleLbl="node1" presStyleIdx="5" presStyleCnt="19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393D1-1264-4922-B0AC-4B76854C2717}" type="pres">
      <dgm:prSet presAssocID="{3FBBBFDF-8A70-4024-92D9-BC032B964AB1}" presName="childShp" presStyleLbl="bgAccFollowNode1" presStyleIdx="5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F54AA-EF3E-4D54-9EF5-5A5C084BBB30}" type="pres">
      <dgm:prSet presAssocID="{E5B98069-D6D0-40B9-878B-B57D61546D56}" presName="spacing" presStyleCnt="0"/>
      <dgm:spPr/>
    </dgm:pt>
    <dgm:pt modelId="{45F24874-8733-4E23-A399-308379A2DC31}" type="pres">
      <dgm:prSet presAssocID="{D67F3B16-2123-4BB3-8CFE-5DB68E59592A}" presName="linNode" presStyleCnt="0"/>
      <dgm:spPr/>
    </dgm:pt>
    <dgm:pt modelId="{F05E8430-1947-4C52-BAD2-4F643AB377B4}" type="pres">
      <dgm:prSet presAssocID="{D67F3B16-2123-4BB3-8CFE-5DB68E59592A}" presName="parentShp" presStyleLbl="node1" presStyleIdx="6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BE204-88D3-4FA7-9860-4E0B3A915A4F}" type="pres">
      <dgm:prSet presAssocID="{D67F3B16-2123-4BB3-8CFE-5DB68E59592A}" presName="childShp" presStyleLbl="bgAccFollowNode1" presStyleIdx="6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92E05-4F44-42FE-B54C-1386E85BCA5E}" type="pres">
      <dgm:prSet presAssocID="{7F7EC0F6-9AD5-4EFB-AF4F-1BF827715192}" presName="spacing" presStyleCnt="0"/>
      <dgm:spPr/>
    </dgm:pt>
    <dgm:pt modelId="{DC3C8B72-50B9-4234-A9D9-120A0F0DFEF8}" type="pres">
      <dgm:prSet presAssocID="{A0A0482E-8B9C-46E1-8D8C-1080BE625320}" presName="linNode" presStyleCnt="0"/>
      <dgm:spPr/>
    </dgm:pt>
    <dgm:pt modelId="{77BE2F95-FE92-4D4A-BE2D-C9D18E836906}" type="pres">
      <dgm:prSet presAssocID="{A0A0482E-8B9C-46E1-8D8C-1080BE625320}" presName="parentShp" presStyleLbl="node1" presStyleIdx="7" presStyleCnt="19" custScaleX="53123" custScaleY="165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629B72-585F-4A9E-BF0C-F5CFB7AC3AF2}" type="pres">
      <dgm:prSet presAssocID="{A0A0482E-8B9C-46E1-8D8C-1080BE625320}" presName="childShp" presStyleLbl="bgAccFollowNode1" presStyleIdx="7" presStyleCnt="19" custScaleX="101887" custScaleY="1691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FF08F-0BF5-4E6F-B738-DD445A96C076}" type="pres">
      <dgm:prSet presAssocID="{D359E2CB-6DA8-4382-A480-DB175E9D9550}" presName="spacing" presStyleCnt="0"/>
      <dgm:spPr/>
    </dgm:pt>
    <dgm:pt modelId="{300E99BF-A664-45A9-B24F-505CD7419DD3}" type="pres">
      <dgm:prSet presAssocID="{48E25E06-F372-4D8E-927C-5D8C9C4DE736}" presName="linNode" presStyleCnt="0"/>
      <dgm:spPr/>
    </dgm:pt>
    <dgm:pt modelId="{54B95005-01C7-4F66-8E7D-8888F194BF36}" type="pres">
      <dgm:prSet presAssocID="{48E25E06-F372-4D8E-927C-5D8C9C4DE736}" presName="parentShp" presStyleLbl="node1" presStyleIdx="8" presStyleCnt="19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B660F-B438-49B0-B30E-8D3E93DBBB86}" type="pres">
      <dgm:prSet presAssocID="{48E25E06-F372-4D8E-927C-5D8C9C4DE736}" presName="childShp" presStyleLbl="bgAccFollowNode1" presStyleIdx="8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A250F-EE3D-438D-B5D4-C867B4EC6BF6}" type="pres">
      <dgm:prSet presAssocID="{D96BD7E7-B031-4E39-A47A-44F225CC8057}" presName="spacing" presStyleCnt="0"/>
      <dgm:spPr/>
    </dgm:pt>
    <dgm:pt modelId="{7ECC6C4A-51CA-4BBA-8EF8-F1E1C5BF5068}" type="pres">
      <dgm:prSet presAssocID="{FDD7B9DB-F02E-45A7-B71C-1A1A97760772}" presName="linNode" presStyleCnt="0"/>
      <dgm:spPr/>
    </dgm:pt>
    <dgm:pt modelId="{5E217489-CCF2-4916-B892-F4E1AAA78862}" type="pres">
      <dgm:prSet presAssocID="{FDD7B9DB-F02E-45A7-B71C-1A1A97760772}" presName="parentShp" presStyleLbl="node1" presStyleIdx="9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324B0-DF91-4526-BDEC-3E3B999A7926}" type="pres">
      <dgm:prSet presAssocID="{FDD7B9DB-F02E-45A7-B71C-1A1A97760772}" presName="childShp" presStyleLbl="bgAccFollowNode1" presStyleIdx="9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04831-11C3-4F11-9C77-816ECDDE5945}" type="pres">
      <dgm:prSet presAssocID="{2A9D7771-35F3-4EEB-B2FE-58222D066AA7}" presName="spacing" presStyleCnt="0"/>
      <dgm:spPr/>
    </dgm:pt>
    <dgm:pt modelId="{E3FD8822-96AC-4171-80A3-3F9BF987506C}" type="pres">
      <dgm:prSet presAssocID="{07A7ABCE-E5E8-40F8-A9C8-18DF633A7D1F}" presName="linNode" presStyleCnt="0"/>
      <dgm:spPr/>
    </dgm:pt>
    <dgm:pt modelId="{8A4D6183-13B5-4AF5-BAA8-F0659EA8EFA5}" type="pres">
      <dgm:prSet presAssocID="{07A7ABCE-E5E8-40F8-A9C8-18DF633A7D1F}" presName="parentShp" presStyleLbl="node1" presStyleIdx="10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27A67-F735-4CA4-86EF-D7E124A055E2}" type="pres">
      <dgm:prSet presAssocID="{07A7ABCE-E5E8-40F8-A9C8-18DF633A7D1F}" presName="childShp" presStyleLbl="bgAccFollowNode1" presStyleIdx="10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0F41F-F0C7-4563-87CB-23E775B6343B}" type="pres">
      <dgm:prSet presAssocID="{66EB06D8-69DA-4CD9-B786-A1B1EEBE6A3E}" presName="spacing" presStyleCnt="0"/>
      <dgm:spPr/>
    </dgm:pt>
    <dgm:pt modelId="{E82B70BB-8862-4830-9946-44F6EDF52F2B}" type="pres">
      <dgm:prSet presAssocID="{5E6F66F3-6498-45FF-B239-043AA5DE6FB9}" presName="linNode" presStyleCnt="0"/>
      <dgm:spPr/>
    </dgm:pt>
    <dgm:pt modelId="{C7A7C9B9-834E-4C1B-8B4A-4F8B3046732A}" type="pres">
      <dgm:prSet presAssocID="{5E6F66F3-6498-45FF-B239-043AA5DE6FB9}" presName="parentShp" presStyleLbl="node1" presStyleIdx="11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9F16E-2082-42A5-8541-3D27CBED19A5}" type="pres">
      <dgm:prSet presAssocID="{5E6F66F3-6498-45FF-B239-043AA5DE6FB9}" presName="childShp" presStyleLbl="bgAccFollowNode1" presStyleIdx="11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21FA1-9200-4364-ABEC-145DC3BDA20E}" type="pres">
      <dgm:prSet presAssocID="{08016D3E-81AB-48D5-AE6F-3FE495E1DDD7}" presName="spacing" presStyleCnt="0"/>
      <dgm:spPr/>
    </dgm:pt>
    <dgm:pt modelId="{509C5EC1-24C2-4EBA-9AE4-B9285F148BC6}" type="pres">
      <dgm:prSet presAssocID="{EDB49135-924D-4410-864C-DC3B35CE6A0C}" presName="linNode" presStyleCnt="0"/>
      <dgm:spPr/>
    </dgm:pt>
    <dgm:pt modelId="{A0A7F83F-A92F-4C2E-9EE6-6A08C5DE8711}" type="pres">
      <dgm:prSet presAssocID="{EDB49135-924D-4410-864C-DC3B35CE6A0C}" presName="parentShp" presStyleLbl="node1" presStyleIdx="12" presStyleCnt="19" custScaleX="53123" custScaleY="157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B8F96-9A59-431D-8AAA-1B48BE21527B}" type="pres">
      <dgm:prSet presAssocID="{EDB49135-924D-4410-864C-DC3B35CE6A0C}" presName="childShp" presStyleLbl="bgAccFollowNode1" presStyleIdx="12" presStyleCnt="19" custScaleY="150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CA102-041A-4607-B521-073A5225255F}" type="pres">
      <dgm:prSet presAssocID="{98B12A3F-38C7-44BE-BDB9-7DE9D2A0A84F}" presName="spacing" presStyleCnt="0"/>
      <dgm:spPr/>
    </dgm:pt>
    <dgm:pt modelId="{19A660EF-FF81-4E96-87F9-B646AC3D0E18}" type="pres">
      <dgm:prSet presAssocID="{4804BB88-2E7A-4823-AF70-33C990ADC28B}" presName="linNode" presStyleCnt="0"/>
      <dgm:spPr/>
    </dgm:pt>
    <dgm:pt modelId="{8B9495AA-4D88-4DAE-AB47-FB7568C5B6CF}" type="pres">
      <dgm:prSet presAssocID="{4804BB88-2E7A-4823-AF70-33C990ADC28B}" presName="parentShp" presStyleLbl="node1" presStyleIdx="13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15835-AAA5-4109-B440-B4F911A4DEEC}" type="pres">
      <dgm:prSet presAssocID="{4804BB88-2E7A-4823-AF70-33C990ADC28B}" presName="childShp" presStyleLbl="bgAccFollowNode1" presStyleIdx="13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5B9CE-8806-4238-A541-21404876D5BF}" type="pres">
      <dgm:prSet presAssocID="{BE6574E6-42B6-469C-8192-77BA9171B50F}" presName="spacing" presStyleCnt="0"/>
      <dgm:spPr/>
    </dgm:pt>
    <dgm:pt modelId="{7A36DD8B-FE68-4724-A778-6A4C502D2565}" type="pres">
      <dgm:prSet presAssocID="{52957ACE-88C5-4CA9-85E1-89396917234B}" presName="linNode" presStyleCnt="0"/>
      <dgm:spPr/>
    </dgm:pt>
    <dgm:pt modelId="{AAB11081-101E-41FF-B7B7-865D6B61DD85}" type="pres">
      <dgm:prSet presAssocID="{52957ACE-88C5-4CA9-85E1-89396917234B}" presName="parentShp" presStyleLbl="node1" presStyleIdx="14" presStyleCnt="19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8DE69-75B3-4F56-BFCB-25EE430959A6}" type="pres">
      <dgm:prSet presAssocID="{52957ACE-88C5-4CA9-85E1-89396917234B}" presName="childShp" presStyleLbl="bgAccFollowNode1" presStyleIdx="14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74A55-AF3C-4FB6-BD04-4515ADF87CA7}" type="pres">
      <dgm:prSet presAssocID="{AE7770F3-C908-4933-8627-DFBE10A627DD}" presName="spacing" presStyleCnt="0"/>
      <dgm:spPr/>
    </dgm:pt>
    <dgm:pt modelId="{1B88F344-B0F7-4CA8-A647-0301E38BB82A}" type="pres">
      <dgm:prSet presAssocID="{5D971D9C-4032-4072-8691-FA129038664C}" presName="linNode" presStyleCnt="0"/>
      <dgm:spPr/>
    </dgm:pt>
    <dgm:pt modelId="{792FE208-16B4-424C-95BE-16EBC87E5300}" type="pres">
      <dgm:prSet presAssocID="{5D971D9C-4032-4072-8691-FA129038664C}" presName="parentShp" presStyleLbl="node1" presStyleIdx="15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08D8F-19D4-4E09-821E-A6B5FECD5777}" type="pres">
      <dgm:prSet presAssocID="{5D971D9C-4032-4072-8691-FA129038664C}" presName="childShp" presStyleLbl="bgAccFollowNode1" presStyleIdx="15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C1C43-C566-4AA1-9F6B-6B0DD0A6136E}" type="pres">
      <dgm:prSet presAssocID="{53841779-E5F8-4F9E-B888-127E9666DEF9}" presName="spacing" presStyleCnt="0"/>
      <dgm:spPr/>
    </dgm:pt>
    <dgm:pt modelId="{0FCAB7A3-CB1B-4115-844A-C950C152C0EB}" type="pres">
      <dgm:prSet presAssocID="{85E95F25-4ED5-4FC0-89E1-776CF5275665}" presName="linNode" presStyleCnt="0"/>
      <dgm:spPr/>
    </dgm:pt>
    <dgm:pt modelId="{81A16C7E-B794-4B0F-ABBB-49FB974D6385}" type="pres">
      <dgm:prSet presAssocID="{85E95F25-4ED5-4FC0-89E1-776CF5275665}" presName="parentShp" presStyleLbl="node1" presStyleIdx="16" presStyleCnt="19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ECA9B-CE53-4BD0-ADE6-B5DAC66628D7}" type="pres">
      <dgm:prSet presAssocID="{85E95F25-4ED5-4FC0-89E1-776CF5275665}" presName="childShp" presStyleLbl="bgAccFollowNode1" presStyleIdx="16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65297-D757-44A8-906D-8ABB46DC8675}" type="pres">
      <dgm:prSet presAssocID="{9DD6C768-3F2A-435D-B02B-77ABF618BE01}" presName="spacing" presStyleCnt="0"/>
      <dgm:spPr/>
    </dgm:pt>
    <dgm:pt modelId="{84240FB3-6CCF-46A3-8C2B-F941386550FE}" type="pres">
      <dgm:prSet presAssocID="{D75C6903-BF34-4842-A691-C9B34297E4D3}" presName="linNode" presStyleCnt="0"/>
      <dgm:spPr/>
    </dgm:pt>
    <dgm:pt modelId="{EC5AD70E-A664-4540-A139-B29EABA64396}" type="pres">
      <dgm:prSet presAssocID="{D75C6903-BF34-4842-A691-C9B34297E4D3}" presName="parentShp" presStyleLbl="node1" presStyleIdx="17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22791-F7AA-44F1-B236-64551612DCC3}" type="pres">
      <dgm:prSet presAssocID="{D75C6903-BF34-4842-A691-C9B34297E4D3}" presName="childShp" presStyleLbl="bgAccFollowNode1" presStyleIdx="17" presStyleCnt="19" custLinFactNeighborX="0" custLinFactNeighborY="-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8ED527-400C-405C-AF0F-D47AC4152C29}" type="pres">
      <dgm:prSet presAssocID="{D47320CE-2B2E-4EE0-AE4E-BBEDB681EBA4}" presName="spacing" presStyleCnt="0"/>
      <dgm:spPr/>
    </dgm:pt>
    <dgm:pt modelId="{DB948E1E-F73C-4B87-A087-CC0D9F2EC10E}" type="pres">
      <dgm:prSet presAssocID="{7F389A9C-6794-4015-9703-E0858CB2D7BF}" presName="linNode" presStyleCnt="0"/>
      <dgm:spPr/>
    </dgm:pt>
    <dgm:pt modelId="{9D22DAD2-1E9B-48A9-BEA2-875E0BC6F664}" type="pres">
      <dgm:prSet presAssocID="{7F389A9C-6794-4015-9703-E0858CB2D7BF}" presName="parentShp" presStyleLbl="node1" presStyleIdx="18" presStyleCnt="19" custScaleX="54475" custLinFactNeighborX="0" custLinFactNeighborY="19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80F909-74B7-429B-A644-2E748A66C542}" type="pres">
      <dgm:prSet presAssocID="{7F389A9C-6794-4015-9703-E0858CB2D7BF}" presName="childShp" presStyleLbl="bgAccFollowNode1" presStyleIdx="18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0AC187-E40A-49EE-905A-304A8368D2DF}" type="presOf" srcId="{3FBBBFDF-8A70-4024-92D9-BC032B964AB1}" destId="{E33EA90F-447E-4F76-B37B-7FD82A37B967}" srcOrd="0" destOrd="0" presId="urn:microsoft.com/office/officeart/2005/8/layout/vList6"/>
    <dgm:cxn modelId="{A2A806E3-4460-42D7-8C5C-0BAD6B489F44}" srcId="{85E95F25-4ED5-4FC0-89E1-776CF5275665}" destId="{2506EE44-AF73-443B-80BB-6D7D3EC0C754}" srcOrd="0" destOrd="0" parTransId="{3C7EA8C7-EAD2-45A8-AA89-E04F9D87A3B7}" sibTransId="{FBBE34CE-3CFE-4A5A-836E-7CCD908F6477}"/>
    <dgm:cxn modelId="{D5267C8F-A6A2-4057-BE37-E8B99588FC84}" type="presOf" srcId="{52957ACE-88C5-4CA9-85E1-89396917234B}" destId="{AAB11081-101E-41FF-B7B7-865D6B61DD85}" srcOrd="0" destOrd="0" presId="urn:microsoft.com/office/officeart/2005/8/layout/vList6"/>
    <dgm:cxn modelId="{A210DBB3-AC89-4F4B-BCEF-62297FB54C56}" srcId="{7AEF409E-1059-4155-ABD2-808C91B953B3}" destId="{7E583A7B-D11B-49E6-A9CF-F40173E7BB49}" srcOrd="0" destOrd="0" parTransId="{4D642877-8334-4ADA-A18E-E597D3726B9C}" sibTransId="{B4338AD7-D2CE-48C4-9DC1-D107DE2D9476}"/>
    <dgm:cxn modelId="{0CA1E5F6-6ABA-4462-AD70-716E3F89BCEC}" type="presOf" srcId="{9042EFF7-80AC-4BC9-B979-8FF9D67B1149}" destId="{D40B660F-B438-49B0-B30E-8D3E93DBBB86}" srcOrd="0" destOrd="0" presId="urn:microsoft.com/office/officeart/2005/8/layout/vList6"/>
    <dgm:cxn modelId="{83196C03-08CC-4CA2-B671-9DE4D50CF119}" type="presOf" srcId="{CA0FC13D-BDA9-4B84-8862-AD4538097B4E}" destId="{93408D8F-19D4-4E09-821E-A6B5FECD5777}" srcOrd="0" destOrd="0" presId="urn:microsoft.com/office/officeart/2005/8/layout/vList6"/>
    <dgm:cxn modelId="{EE17FD03-F638-4E0A-8AD5-F3BFD9D1D55A}" type="presOf" srcId="{BBB31A40-45FF-4721-9CCF-B736B97DE01A}" destId="{41E9F16E-2082-42A5-8541-3D27CBED19A5}" srcOrd="0" destOrd="0" presId="urn:microsoft.com/office/officeart/2005/8/layout/vList6"/>
    <dgm:cxn modelId="{8D29C44C-72B5-4035-9E80-0775436CC509}" srcId="{BEBF7754-E73D-4B37-8915-032C34913796}" destId="{EDB49135-924D-4410-864C-DC3B35CE6A0C}" srcOrd="12" destOrd="0" parTransId="{DC88CADB-11E3-48A6-B23C-190240065ED1}" sibTransId="{98B12A3F-38C7-44BE-BDB9-7DE9D2A0A84F}"/>
    <dgm:cxn modelId="{767BAF75-7367-4338-B63E-9FC044021375}" srcId="{4804BB88-2E7A-4823-AF70-33C990ADC28B}" destId="{2BC6DF0D-4922-445C-B91D-7823C31C4B7C}" srcOrd="0" destOrd="0" parTransId="{63695303-4838-46B5-AE32-69B0DD919D13}" sibTransId="{1BB50170-F98E-4935-B0F7-A9A584E00A96}"/>
    <dgm:cxn modelId="{80615DFD-A332-467E-9EEF-CC36D8558A00}" type="presOf" srcId="{E77EAC18-8314-4EE7-BD2A-5963160E7156}" destId="{7B80F909-74B7-429B-A644-2E748A66C542}" srcOrd="0" destOrd="0" presId="urn:microsoft.com/office/officeart/2005/8/layout/vList6"/>
    <dgm:cxn modelId="{0944236E-990C-42C9-8151-F37A2106148F}" srcId="{BEBF7754-E73D-4B37-8915-032C34913796}" destId="{D75C6903-BF34-4842-A691-C9B34297E4D3}" srcOrd="17" destOrd="0" parTransId="{62C2D9E0-2C9D-4E71-89B5-B308228BF7B9}" sibTransId="{D47320CE-2B2E-4EE0-AE4E-BBEDB681EBA4}"/>
    <dgm:cxn modelId="{AC969EE0-8B0D-4D50-803F-4F8F76BBF340}" type="presOf" srcId="{D35E82A9-ECE4-4C51-B367-6BC24FD0C449}" destId="{EF3E8D9B-4D5C-472B-B350-46FA45F038D6}" srcOrd="0" destOrd="0" presId="urn:microsoft.com/office/officeart/2005/8/layout/vList6"/>
    <dgm:cxn modelId="{BB7E5226-B54B-4157-8E6E-B1BA8A777105}" srcId="{48E25E06-F372-4D8E-927C-5D8C9C4DE736}" destId="{9042EFF7-80AC-4BC9-B979-8FF9D67B1149}" srcOrd="0" destOrd="0" parTransId="{C5186B30-C2FE-4426-8FBE-F77A331AB968}" sibTransId="{7540201D-2976-4829-B996-4C5A9116D70B}"/>
    <dgm:cxn modelId="{67C4EA92-CEFE-47EA-8B45-B8164A732089}" type="presOf" srcId="{7AEF409E-1059-4155-ABD2-808C91B953B3}" destId="{2746F9D5-A47B-460D-BFBA-9B05FD60A746}" srcOrd="0" destOrd="0" presId="urn:microsoft.com/office/officeart/2005/8/layout/vList6"/>
    <dgm:cxn modelId="{CED1B8C3-A8F7-4154-ABC6-3E62B6E36919}" type="presOf" srcId="{BFC63203-3AAE-4ED2-9DC6-2B4AE3C57542}" destId="{9658DE69-75B3-4F56-BFCB-25EE430959A6}" srcOrd="0" destOrd="0" presId="urn:microsoft.com/office/officeart/2005/8/layout/vList6"/>
    <dgm:cxn modelId="{DDE581ED-6FF6-4351-B8D9-0A90ED21B548}" type="presOf" srcId="{8F589BF4-A35B-45A9-9F98-0DEAB79857C3}" destId="{0FB3533A-8BBE-462E-B518-BE8FDBD01567}" srcOrd="0" destOrd="0" presId="urn:microsoft.com/office/officeart/2005/8/layout/vList6"/>
    <dgm:cxn modelId="{7461A016-46BA-42F2-B093-913183B27707}" type="presOf" srcId="{85E95F25-4ED5-4FC0-89E1-776CF5275665}" destId="{81A16C7E-B794-4B0F-ABBB-49FB974D6385}" srcOrd="0" destOrd="0" presId="urn:microsoft.com/office/officeart/2005/8/layout/vList6"/>
    <dgm:cxn modelId="{509079BB-A2DA-482C-B6AF-9588D70944A1}" srcId="{BEBF7754-E73D-4B37-8915-032C34913796}" destId="{5D971D9C-4032-4072-8691-FA129038664C}" srcOrd="15" destOrd="0" parTransId="{263579CB-01D0-4EBD-8F87-68635B503BF0}" sibTransId="{53841779-E5F8-4F9E-B888-127E9666DEF9}"/>
    <dgm:cxn modelId="{9E783D09-021E-4945-998C-16C78527751B}" type="presOf" srcId="{3DEF8A63-0A15-47D9-BA92-1B4C44D829B3}" destId="{6CA393D1-1264-4922-B0AC-4B76854C2717}" srcOrd="0" destOrd="0" presId="urn:microsoft.com/office/officeart/2005/8/layout/vList6"/>
    <dgm:cxn modelId="{BFEB2A34-DA01-45D8-82DC-95DFCA4DD9BA}" type="presOf" srcId="{93A7763F-B607-4F8C-9939-C5366770D233}" destId="{552B8F96-9A59-431D-8AAA-1B48BE21527B}" srcOrd="0" destOrd="0" presId="urn:microsoft.com/office/officeart/2005/8/layout/vList6"/>
    <dgm:cxn modelId="{D0A5A2A8-AFEA-4FF5-93A6-3B2689C49596}" type="presOf" srcId="{130A1B7D-FE7D-4119-BF9D-2CC844002CE7}" destId="{7B522791-F7AA-44F1-B236-64551612DCC3}" srcOrd="0" destOrd="0" presId="urn:microsoft.com/office/officeart/2005/8/layout/vList6"/>
    <dgm:cxn modelId="{AF253422-B69D-4BCB-AB85-5064DB80F487}" srcId="{BEBF7754-E73D-4B37-8915-032C34913796}" destId="{07A7ABCE-E5E8-40F8-A9C8-18DF633A7D1F}" srcOrd="10" destOrd="0" parTransId="{6440E0E2-1D83-412C-9371-70AF3421BD42}" sibTransId="{66EB06D8-69DA-4CD9-B786-A1B1EEBE6A3E}"/>
    <dgm:cxn modelId="{390242DE-E5D0-4791-9881-BF38E25D6A4E}" srcId="{BEBF7754-E73D-4B37-8915-032C34913796}" destId="{A0A0482E-8B9C-46E1-8D8C-1080BE625320}" srcOrd="7" destOrd="0" parTransId="{F3481C5A-CDCB-43EE-A21A-96581D30EE11}" sibTransId="{D359E2CB-6DA8-4382-A480-DB175E9D9550}"/>
    <dgm:cxn modelId="{0EB3C5B6-A32F-42E1-A39D-E27FE6101BE0}" srcId="{BEBF7754-E73D-4B37-8915-032C34913796}" destId="{4804BB88-2E7A-4823-AF70-33C990ADC28B}" srcOrd="13" destOrd="0" parTransId="{C5F2600F-2D45-44B6-9AA3-01A8C74B3DAB}" sibTransId="{BE6574E6-42B6-469C-8192-77BA9171B50F}"/>
    <dgm:cxn modelId="{F79CEE7A-EC21-4F1E-9602-ABB3F8B4E178}" type="presOf" srcId="{882B0A8C-50FE-4EF6-9381-85167FA4C0CC}" destId="{A4DA6644-823F-4DA4-B441-51C150CCC0D9}" srcOrd="0" destOrd="0" presId="urn:microsoft.com/office/officeart/2005/8/layout/vList6"/>
    <dgm:cxn modelId="{E9FCD744-9A7D-4E49-B583-666D0B80C996}" srcId="{BEBF7754-E73D-4B37-8915-032C34913796}" destId="{55B40C7F-BE56-4119-9603-D74869A34F3C}" srcOrd="1" destOrd="0" parTransId="{548F95C1-A6DA-428D-B968-964F1BC5C991}" sibTransId="{D577B46E-21F7-4338-AC12-77FE4B9F9B4B}"/>
    <dgm:cxn modelId="{CCC50023-E418-4A21-8D86-C33BC06A633E}" type="presOf" srcId="{4804BB88-2E7A-4823-AF70-33C990ADC28B}" destId="{8B9495AA-4D88-4DAE-AB47-FB7568C5B6CF}" srcOrd="0" destOrd="0" presId="urn:microsoft.com/office/officeart/2005/8/layout/vList6"/>
    <dgm:cxn modelId="{0CBD54EF-0BA1-4081-81AA-C89F1C3817FA}" srcId="{52957ACE-88C5-4CA9-85E1-89396917234B}" destId="{BFC63203-3AAE-4ED2-9DC6-2B4AE3C57542}" srcOrd="0" destOrd="0" parTransId="{B25E4C43-9912-4EB6-9B9C-DC1D5EDE1067}" sibTransId="{E8A89DC1-797C-4D9B-8326-806C672B6B5D}"/>
    <dgm:cxn modelId="{6F117C02-B2DF-446C-967B-049FDA140BB6}" type="presOf" srcId="{D67F3B16-2123-4BB3-8CFE-5DB68E59592A}" destId="{F05E8430-1947-4C52-BAD2-4F643AB377B4}" srcOrd="0" destOrd="0" presId="urn:microsoft.com/office/officeart/2005/8/layout/vList6"/>
    <dgm:cxn modelId="{1FAD3CC7-2998-4EA7-973D-A4387ED8CF1E}" srcId="{BEBF7754-E73D-4B37-8915-032C34913796}" destId="{48E25E06-F372-4D8E-927C-5D8C9C4DE736}" srcOrd="8" destOrd="0" parTransId="{85731D35-10A7-412F-8606-3B27DF82A7E3}" sibTransId="{D96BD7E7-B031-4E39-A47A-44F225CC8057}"/>
    <dgm:cxn modelId="{D587BAF0-DF0C-45A2-8A43-CF242F01C901}" type="presOf" srcId="{FDD7B9DB-F02E-45A7-B71C-1A1A97760772}" destId="{5E217489-CCF2-4916-B892-F4E1AAA78862}" srcOrd="0" destOrd="0" presId="urn:microsoft.com/office/officeart/2005/8/layout/vList6"/>
    <dgm:cxn modelId="{292F6BA8-B5D9-4A11-90A4-351FDDC39D49}" type="presOf" srcId="{3CC2BF65-3C13-475B-95B1-E820341B1B8B}" destId="{93408D8F-19D4-4E09-821E-A6B5FECD5777}" srcOrd="0" destOrd="1" presId="urn:microsoft.com/office/officeart/2005/8/layout/vList6"/>
    <dgm:cxn modelId="{10D91977-EA20-4458-B221-F977F09E02E6}" type="presOf" srcId="{6A530E85-5388-414D-8F19-A18D348902AC}" destId="{72629B72-585F-4A9E-BF0C-F5CFB7AC3AF2}" srcOrd="0" destOrd="0" presId="urn:microsoft.com/office/officeart/2005/8/layout/vList6"/>
    <dgm:cxn modelId="{0DDF2BE6-3EC9-4C4B-B62C-03E8EA59404C}" srcId="{BEBF7754-E73D-4B37-8915-032C34913796}" destId="{882B0A8C-50FE-4EF6-9381-85167FA4C0CC}" srcOrd="0" destOrd="0" parTransId="{CF2C3D5C-7552-45B4-901A-E7E73B305449}" sibTransId="{2F80B51B-DB00-4D34-A1A8-9A3B22C358F2}"/>
    <dgm:cxn modelId="{0BED2243-D3EA-41F0-A340-F76D404A5A4C}" type="presOf" srcId="{7E583A7B-D11B-49E6-A9CF-F40173E7BB49}" destId="{F8BD5563-281E-4387-9BFA-9755847DC452}" srcOrd="0" destOrd="0" presId="urn:microsoft.com/office/officeart/2005/8/layout/vList6"/>
    <dgm:cxn modelId="{C97F26CF-08C6-48A5-89B2-EECE66F0FDC5}" type="presOf" srcId="{07A7ABCE-E5E8-40F8-A9C8-18DF633A7D1F}" destId="{8A4D6183-13B5-4AF5-BAA8-F0659EA8EFA5}" srcOrd="0" destOrd="0" presId="urn:microsoft.com/office/officeart/2005/8/layout/vList6"/>
    <dgm:cxn modelId="{597C9613-6396-4343-8529-33F8868E34DB}" type="presOf" srcId="{7F389A9C-6794-4015-9703-E0858CB2D7BF}" destId="{9D22DAD2-1E9B-48A9-BEA2-875E0BC6F664}" srcOrd="0" destOrd="0" presId="urn:microsoft.com/office/officeart/2005/8/layout/vList6"/>
    <dgm:cxn modelId="{7EBB4CA7-4C6D-46BF-9FD0-CF622151BDF8}" type="presOf" srcId="{2506EE44-AF73-443B-80BB-6D7D3EC0C754}" destId="{7EAECA9B-CE53-4BD0-ADE6-B5DAC66628D7}" srcOrd="0" destOrd="0" presId="urn:microsoft.com/office/officeart/2005/8/layout/vList6"/>
    <dgm:cxn modelId="{A0A21693-40E3-4323-A5DE-DDE27AC39B2D}" srcId="{3FBBBFDF-8A70-4024-92D9-BC032B964AB1}" destId="{3DEF8A63-0A15-47D9-BA92-1B4C44D829B3}" srcOrd="0" destOrd="0" parTransId="{B784E0AA-261C-4DDE-8066-06F752D9E06A}" sibTransId="{FAFBEAAA-4995-44D3-92EE-FDF55D85AF34}"/>
    <dgm:cxn modelId="{81F6146E-23B2-4976-878C-46B83AFF913A}" type="presOf" srcId="{EDB49135-924D-4410-864C-DC3B35CE6A0C}" destId="{A0A7F83F-A92F-4C2E-9EE6-6A08C5DE8711}" srcOrd="0" destOrd="0" presId="urn:microsoft.com/office/officeart/2005/8/layout/vList6"/>
    <dgm:cxn modelId="{6D2E23E6-941D-407F-9454-BB73A504D72B}" srcId="{55B40C7F-BE56-4119-9603-D74869A34F3C}" destId="{D35E82A9-ECE4-4C51-B367-6BC24FD0C449}" srcOrd="0" destOrd="0" parTransId="{C1C903E9-E9BB-4A35-AD6F-32C82961480C}" sibTransId="{A9BE92CF-CBA5-4F4A-A47E-C9637D53E890}"/>
    <dgm:cxn modelId="{F1783782-99F8-4B80-97CD-DC277F9C2324}" srcId="{BEBF7754-E73D-4B37-8915-032C34913796}" destId="{7AEF409E-1059-4155-ABD2-808C91B953B3}" srcOrd="4" destOrd="0" parTransId="{44B62C65-C764-4E8E-8D20-E64B890D29F1}" sibTransId="{165E731F-E2DB-4F5D-A0C2-2F09B238D803}"/>
    <dgm:cxn modelId="{754D48DD-54D0-4D9A-84EA-D9E3B09A1B7C}" type="presOf" srcId="{55B40C7F-BE56-4119-9603-D74869A34F3C}" destId="{CB5544C9-DEFB-49CA-8789-E60BBE9ED6F6}" srcOrd="0" destOrd="0" presId="urn:microsoft.com/office/officeart/2005/8/layout/vList6"/>
    <dgm:cxn modelId="{BE86F411-F83A-48A9-92E5-1A150FEED04A}" type="presOf" srcId="{5E6F66F3-6498-45FF-B239-043AA5DE6FB9}" destId="{C7A7C9B9-834E-4C1B-8B4A-4F8B3046732A}" srcOrd="0" destOrd="0" presId="urn:microsoft.com/office/officeart/2005/8/layout/vList6"/>
    <dgm:cxn modelId="{9A3DD2F5-83B8-4237-94D4-F503FCF8E8FB}" type="presOf" srcId="{1274C059-36E6-4535-B2DB-303390EF6667}" destId="{AB6F5C39-3946-413A-BE2D-C758954BC2C3}" srcOrd="0" destOrd="0" presId="urn:microsoft.com/office/officeart/2005/8/layout/vList6"/>
    <dgm:cxn modelId="{9F757134-FDCC-408E-801C-48FF6709094D}" type="presOf" srcId="{B0EAF1A2-5426-4BA1-A3AC-FE0A978207ED}" destId="{A9F4DFC7-3EBC-4168-BAF1-24B99E3D5869}" srcOrd="0" destOrd="0" presId="urn:microsoft.com/office/officeart/2005/8/layout/vList6"/>
    <dgm:cxn modelId="{51DF9602-72A8-4601-8222-0C754A051D11}" type="presOf" srcId="{D75C6903-BF34-4842-A691-C9B34297E4D3}" destId="{EC5AD70E-A664-4540-A139-B29EABA64396}" srcOrd="0" destOrd="0" presId="urn:microsoft.com/office/officeart/2005/8/layout/vList6"/>
    <dgm:cxn modelId="{BFCD26A3-18CF-466A-87A6-015ED707E63B}" srcId="{D67F3B16-2123-4BB3-8CFE-5DB68E59592A}" destId="{A57A9414-A04F-4899-B7F3-87365A672744}" srcOrd="0" destOrd="0" parTransId="{D054436E-35C7-470E-A2F6-2EA0F85318B5}" sibTransId="{7B2242D2-579F-4F26-88DD-7F8B40E415A5}"/>
    <dgm:cxn modelId="{4361DF96-8802-431A-86A1-8A794F95DB87}" type="presOf" srcId="{2BC6DF0D-4922-445C-B91D-7823C31C4B7C}" destId="{4CD15835-AAA5-4109-B440-B4F911A4DEEC}" srcOrd="0" destOrd="0" presId="urn:microsoft.com/office/officeart/2005/8/layout/vList6"/>
    <dgm:cxn modelId="{3652D559-FBBF-4DFF-BF8A-95AF34141AEB}" srcId="{FDD7B9DB-F02E-45A7-B71C-1A1A97760772}" destId="{09AF48FD-DE5F-41CB-A458-D9A3A53E7B32}" srcOrd="0" destOrd="0" parTransId="{97B950C6-0CE0-496C-95FF-DC1B17B65BE5}" sibTransId="{C0BBF40F-FC25-485E-A2EE-97E650158398}"/>
    <dgm:cxn modelId="{233AABA1-A2B4-4398-92C1-F853D0CA61FB}" type="presOf" srcId="{189D7460-B527-481A-9E20-59F0CA07E8DF}" destId="{B4B64F95-4CC2-4E68-AFEF-AF3B7CF5228C}" srcOrd="0" destOrd="0" presId="urn:microsoft.com/office/officeart/2005/8/layout/vList6"/>
    <dgm:cxn modelId="{85CDF0A0-9ACB-4D3A-880F-446505CAA737}" srcId="{BEBF7754-E73D-4B37-8915-032C34913796}" destId="{5E6F66F3-6498-45FF-B239-043AA5DE6FB9}" srcOrd="11" destOrd="0" parTransId="{7A844107-D5A1-4095-955A-E0F6DCB91D7E}" sibTransId="{08016D3E-81AB-48D5-AE6F-3FE495E1DDD7}"/>
    <dgm:cxn modelId="{A9054294-1AFD-486E-9106-AE06335B2EDE}" srcId="{1274C059-36E6-4535-B2DB-303390EF6667}" destId="{8F589BF4-A35B-45A9-9F98-0DEAB79857C3}" srcOrd="0" destOrd="0" parTransId="{EDD31A3D-686B-411E-BA08-D5C0D77F0843}" sibTransId="{F57BBF13-E99B-4103-BA6B-8E0636641784}"/>
    <dgm:cxn modelId="{E2D2D0C9-FD05-402B-A886-20BA41F78146}" type="presOf" srcId="{2F564D35-5BAD-400F-9237-C9DA23479E0D}" destId="{370869FB-CF7A-4F26-BF37-68484D261832}" srcOrd="0" destOrd="0" presId="urn:microsoft.com/office/officeart/2005/8/layout/vList6"/>
    <dgm:cxn modelId="{A3B28784-CCCC-4F5D-84B1-231417FC83A0}" srcId="{BEBF7754-E73D-4B37-8915-032C34913796}" destId="{52957ACE-88C5-4CA9-85E1-89396917234B}" srcOrd="14" destOrd="0" parTransId="{68C63265-D643-4392-94E9-91181E6CA632}" sibTransId="{AE7770F3-C908-4933-8627-DFBE10A627DD}"/>
    <dgm:cxn modelId="{CD0EBB5A-653D-45F2-AB1C-9D9EE18D8026}" srcId="{D75C6903-BF34-4842-A691-C9B34297E4D3}" destId="{130A1B7D-FE7D-4119-BF9D-2CC844002CE7}" srcOrd="0" destOrd="0" parTransId="{01E4D9D4-9D17-46C6-8CE2-DB82515AEA5C}" sibTransId="{2F974DB9-C60A-4D05-8E21-68BD2FAA5948}"/>
    <dgm:cxn modelId="{6977AC1A-D86B-4152-816B-8E57EE9AA3EC}" srcId="{BEBF7754-E73D-4B37-8915-032C34913796}" destId="{7F389A9C-6794-4015-9703-E0858CB2D7BF}" srcOrd="18" destOrd="0" parTransId="{B52E6F98-4B1B-48A0-BFE0-6F55C30DBA95}" sibTransId="{96667279-1A3C-4A3F-BB7C-FA7484FD0A9F}"/>
    <dgm:cxn modelId="{B04E1E7D-3321-4DEE-AD2B-F849EF5A2402}" srcId="{5E6F66F3-6498-45FF-B239-043AA5DE6FB9}" destId="{BBB31A40-45FF-4721-9CCF-B736B97DE01A}" srcOrd="0" destOrd="0" parTransId="{33A3D4A9-5E94-4944-8588-C412DD0114DE}" sibTransId="{3FDD6D86-8985-4476-93C8-FDFB6F73B83B}"/>
    <dgm:cxn modelId="{754B6E53-80B1-46B2-BF0C-C52A74EDE211}" srcId="{882B0A8C-50FE-4EF6-9381-85167FA4C0CC}" destId="{B0EAF1A2-5426-4BA1-A3AC-FE0A978207ED}" srcOrd="0" destOrd="0" parTransId="{A87FB07A-1FA1-4074-B8B6-D8F63C4F6F4F}" sibTransId="{8CFC0F73-9353-41B0-A5A9-903B3EC1C4CB}"/>
    <dgm:cxn modelId="{1C0496A8-26FD-421B-B8B3-E6A7D28C0ABA}" type="presOf" srcId="{48E25E06-F372-4D8E-927C-5D8C9C4DE736}" destId="{54B95005-01C7-4F66-8E7D-8888F194BF36}" srcOrd="0" destOrd="0" presId="urn:microsoft.com/office/officeart/2005/8/layout/vList6"/>
    <dgm:cxn modelId="{51DF602E-EA47-44E3-83B4-3DB00CFF1977}" type="presOf" srcId="{09AF48FD-DE5F-41CB-A458-D9A3A53E7B32}" destId="{371324B0-DF91-4526-BDEC-3E3B999A7926}" srcOrd="0" destOrd="0" presId="urn:microsoft.com/office/officeart/2005/8/layout/vList6"/>
    <dgm:cxn modelId="{816549EF-C7F4-4DEE-946E-FB4D76B1D302}" srcId="{BEBF7754-E73D-4B37-8915-032C34913796}" destId="{1274C059-36E6-4535-B2DB-303390EF6667}" srcOrd="2" destOrd="0" parTransId="{59442070-C0A0-4336-82CA-B2BF9706179B}" sibTransId="{915CE115-8E90-4BF4-9C96-CAB43B0D0F90}"/>
    <dgm:cxn modelId="{8125AF75-4112-4FA9-9B98-4C32638A212F}" srcId="{7F389A9C-6794-4015-9703-E0858CB2D7BF}" destId="{E77EAC18-8314-4EE7-BD2A-5963160E7156}" srcOrd="0" destOrd="0" parTransId="{CD847932-4C25-47A1-9815-CD0059E54F9C}" sibTransId="{D8B98C41-3A9E-440A-A394-32927F7EF55C}"/>
    <dgm:cxn modelId="{F7948679-DEB1-4013-8303-E5D03E626D1E}" srcId="{BEBF7754-E73D-4B37-8915-032C34913796}" destId="{D67F3B16-2123-4BB3-8CFE-5DB68E59592A}" srcOrd="6" destOrd="0" parTransId="{AF50C047-EC30-4F09-AA33-5504787983D7}" sibTransId="{7F7EC0F6-9AD5-4EFB-AF4F-1BF827715192}"/>
    <dgm:cxn modelId="{AC53F4FF-1745-4385-8D90-A864842F8297}" type="presOf" srcId="{A57A9414-A04F-4899-B7F3-87365A672744}" destId="{CF2BE204-88D3-4FA7-9860-4E0B3A915A4F}" srcOrd="0" destOrd="0" presId="urn:microsoft.com/office/officeart/2005/8/layout/vList6"/>
    <dgm:cxn modelId="{3E7737F4-2648-46BE-BE25-477358A0D3F4}" srcId="{5D971D9C-4032-4072-8691-FA129038664C}" destId="{3CC2BF65-3C13-475B-95B1-E820341B1B8B}" srcOrd="1" destOrd="0" parTransId="{811541A0-C6B5-4838-85A2-7014397C4EAD}" sibTransId="{3CE0730F-66A9-4EB0-BA68-3A98077F4E6C}"/>
    <dgm:cxn modelId="{3DF292FC-1062-4036-B4F6-1D51F02EFD1F}" type="presOf" srcId="{7DBD030D-9C5F-4EB4-9505-EFC4E6EF5A9F}" destId="{BBD27A67-F735-4CA4-86EF-D7E124A055E2}" srcOrd="0" destOrd="0" presId="urn:microsoft.com/office/officeart/2005/8/layout/vList6"/>
    <dgm:cxn modelId="{C338C80D-EA9F-4E0D-BBD1-1047BA59CDD9}" srcId="{BEBF7754-E73D-4B37-8915-032C34913796}" destId="{85E95F25-4ED5-4FC0-89E1-776CF5275665}" srcOrd="16" destOrd="0" parTransId="{9B3E4B25-4450-4768-94DB-080C4EA76E55}" sibTransId="{9DD6C768-3F2A-435D-B02B-77ABF618BE01}"/>
    <dgm:cxn modelId="{C9BAC14B-DFDC-43A2-B6C0-234F8CD5D9AF}" srcId="{A0A0482E-8B9C-46E1-8D8C-1080BE625320}" destId="{6A530E85-5388-414D-8F19-A18D348902AC}" srcOrd="0" destOrd="0" parTransId="{2183D138-0A17-4BFA-8A52-4829123EEBC1}" sibTransId="{1889FEBB-CB51-45D3-BB33-FD5293BA0246}"/>
    <dgm:cxn modelId="{5CDAFCD6-2592-4B41-A2AC-470A068BC5FE}" srcId="{BEBF7754-E73D-4B37-8915-032C34913796}" destId="{FDD7B9DB-F02E-45A7-B71C-1A1A97760772}" srcOrd="9" destOrd="0" parTransId="{C120F24F-9C92-4893-A711-6CF0BD55AA87}" sibTransId="{2A9D7771-35F3-4EEB-B2FE-58222D066AA7}"/>
    <dgm:cxn modelId="{F05D9EA5-8B87-4A83-8CC8-310C0E152A1E}" srcId="{EDB49135-924D-4410-864C-DC3B35CE6A0C}" destId="{93A7763F-B607-4F8C-9939-C5366770D233}" srcOrd="0" destOrd="0" parTransId="{7A9C476B-D8FF-40E7-8941-EF933CCE9ACC}" sibTransId="{6C6D6147-1B69-45C9-A6FD-E54E6BA2D020}"/>
    <dgm:cxn modelId="{52336D2B-BD18-43C9-A8BB-EB8C124E900E}" srcId="{5D971D9C-4032-4072-8691-FA129038664C}" destId="{CA0FC13D-BDA9-4B84-8862-AD4538097B4E}" srcOrd="0" destOrd="0" parTransId="{4F77BC07-705A-4772-BBB5-0BBB6795F4B8}" sibTransId="{97F4DAF3-A66E-41B1-B57C-69FE5AD6C421}"/>
    <dgm:cxn modelId="{ED5BA6B1-E99A-4F3B-B74B-10904EFCCB60}" srcId="{BEBF7754-E73D-4B37-8915-032C34913796}" destId="{189D7460-B527-481A-9E20-59F0CA07E8DF}" srcOrd="3" destOrd="0" parTransId="{E1BAC930-A6B0-49B2-90F7-AB0AEF64073C}" sibTransId="{831F6320-CDA5-4809-A962-A7124DDC8909}"/>
    <dgm:cxn modelId="{F42FA151-40A2-4E8B-89E0-0333D1C7F49B}" srcId="{189D7460-B527-481A-9E20-59F0CA07E8DF}" destId="{2F564D35-5BAD-400F-9237-C9DA23479E0D}" srcOrd="0" destOrd="0" parTransId="{AB1CB65C-0204-491D-8ADE-D597E68B7562}" sibTransId="{58FF98E2-487A-4978-8BA1-E24D96E13FC8}"/>
    <dgm:cxn modelId="{36D8F90D-FADC-473D-8085-B9D5AD82E3DC}" type="presOf" srcId="{BEBF7754-E73D-4B37-8915-032C34913796}" destId="{F7D013E3-007A-45F4-8E80-510FE121A8AD}" srcOrd="0" destOrd="0" presId="urn:microsoft.com/office/officeart/2005/8/layout/vList6"/>
    <dgm:cxn modelId="{9534F886-0185-480D-A2ED-9E0CC196CB80}" type="presOf" srcId="{5D971D9C-4032-4072-8691-FA129038664C}" destId="{792FE208-16B4-424C-95BE-16EBC87E5300}" srcOrd="0" destOrd="0" presId="urn:microsoft.com/office/officeart/2005/8/layout/vList6"/>
    <dgm:cxn modelId="{D1661B00-D8ED-4E2E-A849-A1A3BCA2C19C}" srcId="{BEBF7754-E73D-4B37-8915-032C34913796}" destId="{3FBBBFDF-8A70-4024-92D9-BC032B964AB1}" srcOrd="5" destOrd="0" parTransId="{5343D831-F654-4CC1-A9BC-C8F3DF099E43}" sibTransId="{E5B98069-D6D0-40B9-878B-B57D61546D56}"/>
    <dgm:cxn modelId="{67BAD63F-F01B-4652-A253-239D10583C49}" type="presOf" srcId="{A0A0482E-8B9C-46E1-8D8C-1080BE625320}" destId="{77BE2F95-FE92-4D4A-BE2D-C9D18E836906}" srcOrd="0" destOrd="0" presId="urn:microsoft.com/office/officeart/2005/8/layout/vList6"/>
    <dgm:cxn modelId="{FA42BF40-0ED0-4676-AF6E-699DC1A1A95C}" srcId="{07A7ABCE-E5E8-40F8-A9C8-18DF633A7D1F}" destId="{7DBD030D-9C5F-4EB4-9505-EFC4E6EF5A9F}" srcOrd="0" destOrd="0" parTransId="{592754DC-5530-47A3-B297-E1A393568977}" sibTransId="{33A45295-C30E-4AA2-8F77-AA7B519C4FDE}"/>
    <dgm:cxn modelId="{9A695AD3-71E3-4552-8929-AADCB73FB4F6}" type="presParOf" srcId="{F7D013E3-007A-45F4-8E80-510FE121A8AD}" destId="{A65861B4-B8EA-470D-9D14-6885570253CD}" srcOrd="0" destOrd="0" presId="urn:microsoft.com/office/officeart/2005/8/layout/vList6"/>
    <dgm:cxn modelId="{192D9D9E-20C7-4DDF-82B7-70D4A3CCE064}" type="presParOf" srcId="{A65861B4-B8EA-470D-9D14-6885570253CD}" destId="{A4DA6644-823F-4DA4-B441-51C150CCC0D9}" srcOrd="0" destOrd="0" presId="urn:microsoft.com/office/officeart/2005/8/layout/vList6"/>
    <dgm:cxn modelId="{6EF9C027-6042-42F2-875D-E96D69101095}" type="presParOf" srcId="{A65861B4-B8EA-470D-9D14-6885570253CD}" destId="{A9F4DFC7-3EBC-4168-BAF1-24B99E3D5869}" srcOrd="1" destOrd="0" presId="urn:microsoft.com/office/officeart/2005/8/layout/vList6"/>
    <dgm:cxn modelId="{95364560-B89E-4A07-88CE-66F3CD892E7E}" type="presParOf" srcId="{F7D013E3-007A-45F4-8E80-510FE121A8AD}" destId="{1F7CAD1B-60DA-4DAE-ACE1-33D9ED0FBC9D}" srcOrd="1" destOrd="0" presId="urn:microsoft.com/office/officeart/2005/8/layout/vList6"/>
    <dgm:cxn modelId="{82357812-C610-4F60-87FA-7586D172ADD0}" type="presParOf" srcId="{F7D013E3-007A-45F4-8E80-510FE121A8AD}" destId="{FA34D62A-6300-46D6-AC77-8B0D7DE754BC}" srcOrd="2" destOrd="0" presId="urn:microsoft.com/office/officeart/2005/8/layout/vList6"/>
    <dgm:cxn modelId="{92FE6AA2-A296-4DAE-AC08-20040FCD9157}" type="presParOf" srcId="{FA34D62A-6300-46D6-AC77-8B0D7DE754BC}" destId="{CB5544C9-DEFB-49CA-8789-E60BBE9ED6F6}" srcOrd="0" destOrd="0" presId="urn:microsoft.com/office/officeart/2005/8/layout/vList6"/>
    <dgm:cxn modelId="{3601C917-ECD5-4143-9F6E-1FD191F8C2B9}" type="presParOf" srcId="{FA34D62A-6300-46D6-AC77-8B0D7DE754BC}" destId="{EF3E8D9B-4D5C-472B-B350-46FA45F038D6}" srcOrd="1" destOrd="0" presId="urn:microsoft.com/office/officeart/2005/8/layout/vList6"/>
    <dgm:cxn modelId="{3BEB6999-69EC-4C4D-9FA7-0BA38C79D028}" type="presParOf" srcId="{F7D013E3-007A-45F4-8E80-510FE121A8AD}" destId="{9795A377-510F-44A8-BF50-3115FCC8A514}" srcOrd="3" destOrd="0" presId="urn:microsoft.com/office/officeart/2005/8/layout/vList6"/>
    <dgm:cxn modelId="{A0C880A2-D0A2-493C-A25F-4CDCA48489A7}" type="presParOf" srcId="{F7D013E3-007A-45F4-8E80-510FE121A8AD}" destId="{0DDBD27E-842A-45E6-8E69-44644C02D0C7}" srcOrd="4" destOrd="0" presId="urn:microsoft.com/office/officeart/2005/8/layout/vList6"/>
    <dgm:cxn modelId="{B4AD4A50-AC1C-47F3-9010-DAAD3CF4DFCF}" type="presParOf" srcId="{0DDBD27E-842A-45E6-8E69-44644C02D0C7}" destId="{AB6F5C39-3946-413A-BE2D-C758954BC2C3}" srcOrd="0" destOrd="0" presId="urn:microsoft.com/office/officeart/2005/8/layout/vList6"/>
    <dgm:cxn modelId="{1B48076B-6322-44E9-BCA3-4BC04F3CB1D5}" type="presParOf" srcId="{0DDBD27E-842A-45E6-8E69-44644C02D0C7}" destId="{0FB3533A-8BBE-462E-B518-BE8FDBD01567}" srcOrd="1" destOrd="0" presId="urn:microsoft.com/office/officeart/2005/8/layout/vList6"/>
    <dgm:cxn modelId="{E228493A-87FC-4B6C-BBBB-FF32418E923C}" type="presParOf" srcId="{F7D013E3-007A-45F4-8E80-510FE121A8AD}" destId="{F4AF3711-1C5C-44C8-870A-7527705C9EC9}" srcOrd="5" destOrd="0" presId="urn:microsoft.com/office/officeart/2005/8/layout/vList6"/>
    <dgm:cxn modelId="{6824B802-D8BE-4E69-9E92-586FF7257C8E}" type="presParOf" srcId="{F7D013E3-007A-45F4-8E80-510FE121A8AD}" destId="{00A0A57C-DFB1-4A38-9179-0B651CB1A349}" srcOrd="6" destOrd="0" presId="urn:microsoft.com/office/officeart/2005/8/layout/vList6"/>
    <dgm:cxn modelId="{58F8AD0E-ADC1-41D5-90C0-7429F1B3475C}" type="presParOf" srcId="{00A0A57C-DFB1-4A38-9179-0B651CB1A349}" destId="{B4B64F95-4CC2-4E68-AFEF-AF3B7CF5228C}" srcOrd="0" destOrd="0" presId="urn:microsoft.com/office/officeart/2005/8/layout/vList6"/>
    <dgm:cxn modelId="{25E9E814-381F-4119-9AE4-999B4240D1FF}" type="presParOf" srcId="{00A0A57C-DFB1-4A38-9179-0B651CB1A349}" destId="{370869FB-CF7A-4F26-BF37-68484D261832}" srcOrd="1" destOrd="0" presId="urn:microsoft.com/office/officeart/2005/8/layout/vList6"/>
    <dgm:cxn modelId="{8AE05519-65A1-43EB-BAAB-064E60D8ABA9}" type="presParOf" srcId="{F7D013E3-007A-45F4-8E80-510FE121A8AD}" destId="{183C3590-4F83-4B08-8441-6769DABB1510}" srcOrd="7" destOrd="0" presId="urn:microsoft.com/office/officeart/2005/8/layout/vList6"/>
    <dgm:cxn modelId="{1714FB5E-0527-476C-93A4-71E048340AF9}" type="presParOf" srcId="{F7D013E3-007A-45F4-8E80-510FE121A8AD}" destId="{F87DDF0E-7BA1-4503-9911-DB89D8035E37}" srcOrd="8" destOrd="0" presId="urn:microsoft.com/office/officeart/2005/8/layout/vList6"/>
    <dgm:cxn modelId="{674E6E02-477C-4AB0-B994-61EC40B331FF}" type="presParOf" srcId="{F87DDF0E-7BA1-4503-9911-DB89D8035E37}" destId="{2746F9D5-A47B-460D-BFBA-9B05FD60A746}" srcOrd="0" destOrd="0" presId="urn:microsoft.com/office/officeart/2005/8/layout/vList6"/>
    <dgm:cxn modelId="{983E0889-4B9B-48C7-95B7-8769CA88275B}" type="presParOf" srcId="{F87DDF0E-7BA1-4503-9911-DB89D8035E37}" destId="{F8BD5563-281E-4387-9BFA-9755847DC452}" srcOrd="1" destOrd="0" presId="urn:microsoft.com/office/officeart/2005/8/layout/vList6"/>
    <dgm:cxn modelId="{417619D4-CB76-4EE8-B181-D40D8104AB5B}" type="presParOf" srcId="{F7D013E3-007A-45F4-8E80-510FE121A8AD}" destId="{107B6298-0903-4314-8377-4D11A481B3F4}" srcOrd="9" destOrd="0" presId="urn:microsoft.com/office/officeart/2005/8/layout/vList6"/>
    <dgm:cxn modelId="{4AA1E034-0E84-4670-B92B-F6561EA14CC4}" type="presParOf" srcId="{F7D013E3-007A-45F4-8E80-510FE121A8AD}" destId="{3AE19C34-7799-44E1-8928-8BF36DFAB7EF}" srcOrd="10" destOrd="0" presId="urn:microsoft.com/office/officeart/2005/8/layout/vList6"/>
    <dgm:cxn modelId="{77FFE2C6-B062-46BF-B6B6-9D5A1213383F}" type="presParOf" srcId="{3AE19C34-7799-44E1-8928-8BF36DFAB7EF}" destId="{E33EA90F-447E-4F76-B37B-7FD82A37B967}" srcOrd="0" destOrd="0" presId="urn:microsoft.com/office/officeart/2005/8/layout/vList6"/>
    <dgm:cxn modelId="{8DBEC4E7-2067-4478-B37C-6BC85CB50B5F}" type="presParOf" srcId="{3AE19C34-7799-44E1-8928-8BF36DFAB7EF}" destId="{6CA393D1-1264-4922-B0AC-4B76854C2717}" srcOrd="1" destOrd="0" presId="urn:microsoft.com/office/officeart/2005/8/layout/vList6"/>
    <dgm:cxn modelId="{3694E6E7-36D3-4D44-BB61-BEAB939BE101}" type="presParOf" srcId="{F7D013E3-007A-45F4-8E80-510FE121A8AD}" destId="{651F54AA-EF3E-4D54-9EF5-5A5C084BBB30}" srcOrd="11" destOrd="0" presId="urn:microsoft.com/office/officeart/2005/8/layout/vList6"/>
    <dgm:cxn modelId="{68A0DD3E-0CFE-4EC7-ABA0-6DD1AE3BAEF1}" type="presParOf" srcId="{F7D013E3-007A-45F4-8E80-510FE121A8AD}" destId="{45F24874-8733-4E23-A399-308379A2DC31}" srcOrd="12" destOrd="0" presId="urn:microsoft.com/office/officeart/2005/8/layout/vList6"/>
    <dgm:cxn modelId="{F9CEB103-11AC-4266-80E6-0AD248056046}" type="presParOf" srcId="{45F24874-8733-4E23-A399-308379A2DC31}" destId="{F05E8430-1947-4C52-BAD2-4F643AB377B4}" srcOrd="0" destOrd="0" presId="urn:microsoft.com/office/officeart/2005/8/layout/vList6"/>
    <dgm:cxn modelId="{635B3084-F767-486D-A229-71B70EED4480}" type="presParOf" srcId="{45F24874-8733-4E23-A399-308379A2DC31}" destId="{CF2BE204-88D3-4FA7-9860-4E0B3A915A4F}" srcOrd="1" destOrd="0" presId="urn:microsoft.com/office/officeart/2005/8/layout/vList6"/>
    <dgm:cxn modelId="{23015BDD-D71B-4F34-858A-255E87AEF01C}" type="presParOf" srcId="{F7D013E3-007A-45F4-8E80-510FE121A8AD}" destId="{05492E05-4F44-42FE-B54C-1386E85BCA5E}" srcOrd="13" destOrd="0" presId="urn:microsoft.com/office/officeart/2005/8/layout/vList6"/>
    <dgm:cxn modelId="{1E420F56-8ED6-488D-9602-959AB7370F43}" type="presParOf" srcId="{F7D013E3-007A-45F4-8E80-510FE121A8AD}" destId="{DC3C8B72-50B9-4234-A9D9-120A0F0DFEF8}" srcOrd="14" destOrd="0" presId="urn:microsoft.com/office/officeart/2005/8/layout/vList6"/>
    <dgm:cxn modelId="{1DC9DA62-C201-40C6-BA84-ADA78E448350}" type="presParOf" srcId="{DC3C8B72-50B9-4234-A9D9-120A0F0DFEF8}" destId="{77BE2F95-FE92-4D4A-BE2D-C9D18E836906}" srcOrd="0" destOrd="0" presId="urn:microsoft.com/office/officeart/2005/8/layout/vList6"/>
    <dgm:cxn modelId="{FE8D3745-4135-4D75-9C09-D5778F35C37A}" type="presParOf" srcId="{DC3C8B72-50B9-4234-A9D9-120A0F0DFEF8}" destId="{72629B72-585F-4A9E-BF0C-F5CFB7AC3AF2}" srcOrd="1" destOrd="0" presId="urn:microsoft.com/office/officeart/2005/8/layout/vList6"/>
    <dgm:cxn modelId="{7309251F-4AD2-4DA1-B187-FA7B57F2BC3D}" type="presParOf" srcId="{F7D013E3-007A-45F4-8E80-510FE121A8AD}" destId="{B8AFF08F-0BF5-4E6F-B738-DD445A96C076}" srcOrd="15" destOrd="0" presId="urn:microsoft.com/office/officeart/2005/8/layout/vList6"/>
    <dgm:cxn modelId="{A1FB0EA8-D9DA-4C63-8173-9C45816A68DB}" type="presParOf" srcId="{F7D013E3-007A-45F4-8E80-510FE121A8AD}" destId="{300E99BF-A664-45A9-B24F-505CD7419DD3}" srcOrd="16" destOrd="0" presId="urn:microsoft.com/office/officeart/2005/8/layout/vList6"/>
    <dgm:cxn modelId="{3B87AB58-B21C-4E32-8C01-F3F2CE78A87C}" type="presParOf" srcId="{300E99BF-A664-45A9-B24F-505CD7419DD3}" destId="{54B95005-01C7-4F66-8E7D-8888F194BF36}" srcOrd="0" destOrd="0" presId="urn:microsoft.com/office/officeart/2005/8/layout/vList6"/>
    <dgm:cxn modelId="{618AA645-038D-4852-B2CB-B7DFC136F7FC}" type="presParOf" srcId="{300E99BF-A664-45A9-B24F-505CD7419DD3}" destId="{D40B660F-B438-49B0-B30E-8D3E93DBBB86}" srcOrd="1" destOrd="0" presId="urn:microsoft.com/office/officeart/2005/8/layout/vList6"/>
    <dgm:cxn modelId="{2CEB718D-D094-44A3-AC38-D5BEEA032501}" type="presParOf" srcId="{F7D013E3-007A-45F4-8E80-510FE121A8AD}" destId="{C3BA250F-EE3D-438D-B5D4-C867B4EC6BF6}" srcOrd="17" destOrd="0" presId="urn:microsoft.com/office/officeart/2005/8/layout/vList6"/>
    <dgm:cxn modelId="{5EB45639-8AB4-4387-B6F6-2F50EAFDA098}" type="presParOf" srcId="{F7D013E3-007A-45F4-8E80-510FE121A8AD}" destId="{7ECC6C4A-51CA-4BBA-8EF8-F1E1C5BF5068}" srcOrd="18" destOrd="0" presId="urn:microsoft.com/office/officeart/2005/8/layout/vList6"/>
    <dgm:cxn modelId="{D783B999-41AC-4D4B-B9E3-360DFB280E82}" type="presParOf" srcId="{7ECC6C4A-51CA-4BBA-8EF8-F1E1C5BF5068}" destId="{5E217489-CCF2-4916-B892-F4E1AAA78862}" srcOrd="0" destOrd="0" presId="urn:microsoft.com/office/officeart/2005/8/layout/vList6"/>
    <dgm:cxn modelId="{50C8A48A-C60C-4128-8832-45E1B6E8604D}" type="presParOf" srcId="{7ECC6C4A-51CA-4BBA-8EF8-F1E1C5BF5068}" destId="{371324B0-DF91-4526-BDEC-3E3B999A7926}" srcOrd="1" destOrd="0" presId="urn:microsoft.com/office/officeart/2005/8/layout/vList6"/>
    <dgm:cxn modelId="{91063243-2508-4527-9989-AD3FAB48C9BB}" type="presParOf" srcId="{F7D013E3-007A-45F4-8E80-510FE121A8AD}" destId="{58504831-11C3-4F11-9C77-816ECDDE5945}" srcOrd="19" destOrd="0" presId="urn:microsoft.com/office/officeart/2005/8/layout/vList6"/>
    <dgm:cxn modelId="{7B5AE44E-B7C2-4FF5-BE1F-1D3DA00D10EE}" type="presParOf" srcId="{F7D013E3-007A-45F4-8E80-510FE121A8AD}" destId="{E3FD8822-96AC-4171-80A3-3F9BF987506C}" srcOrd="20" destOrd="0" presId="urn:microsoft.com/office/officeart/2005/8/layout/vList6"/>
    <dgm:cxn modelId="{ACDA0243-D07A-471A-9278-2405ACD29528}" type="presParOf" srcId="{E3FD8822-96AC-4171-80A3-3F9BF987506C}" destId="{8A4D6183-13B5-4AF5-BAA8-F0659EA8EFA5}" srcOrd="0" destOrd="0" presId="urn:microsoft.com/office/officeart/2005/8/layout/vList6"/>
    <dgm:cxn modelId="{8B167FBC-809E-4695-8144-7A968E25293A}" type="presParOf" srcId="{E3FD8822-96AC-4171-80A3-3F9BF987506C}" destId="{BBD27A67-F735-4CA4-86EF-D7E124A055E2}" srcOrd="1" destOrd="0" presId="urn:microsoft.com/office/officeart/2005/8/layout/vList6"/>
    <dgm:cxn modelId="{2DEA59CE-6252-4836-99F4-AEEB535C5B95}" type="presParOf" srcId="{F7D013E3-007A-45F4-8E80-510FE121A8AD}" destId="{4130F41F-F0C7-4563-87CB-23E775B6343B}" srcOrd="21" destOrd="0" presId="urn:microsoft.com/office/officeart/2005/8/layout/vList6"/>
    <dgm:cxn modelId="{8352CC97-40F8-4464-A3E0-6D2EBFF32322}" type="presParOf" srcId="{F7D013E3-007A-45F4-8E80-510FE121A8AD}" destId="{E82B70BB-8862-4830-9946-44F6EDF52F2B}" srcOrd="22" destOrd="0" presId="urn:microsoft.com/office/officeart/2005/8/layout/vList6"/>
    <dgm:cxn modelId="{80045699-0B90-4100-898B-3154E0B1997D}" type="presParOf" srcId="{E82B70BB-8862-4830-9946-44F6EDF52F2B}" destId="{C7A7C9B9-834E-4C1B-8B4A-4F8B3046732A}" srcOrd="0" destOrd="0" presId="urn:microsoft.com/office/officeart/2005/8/layout/vList6"/>
    <dgm:cxn modelId="{17242A6B-68EA-4B25-B894-EC597F27BA3A}" type="presParOf" srcId="{E82B70BB-8862-4830-9946-44F6EDF52F2B}" destId="{41E9F16E-2082-42A5-8541-3D27CBED19A5}" srcOrd="1" destOrd="0" presId="urn:microsoft.com/office/officeart/2005/8/layout/vList6"/>
    <dgm:cxn modelId="{AF6424C3-05F2-4D7A-BA75-F7351CB90700}" type="presParOf" srcId="{F7D013E3-007A-45F4-8E80-510FE121A8AD}" destId="{7C321FA1-9200-4364-ABEC-145DC3BDA20E}" srcOrd="23" destOrd="0" presId="urn:microsoft.com/office/officeart/2005/8/layout/vList6"/>
    <dgm:cxn modelId="{37B09951-657B-4F02-9D33-D27BCC1C76D0}" type="presParOf" srcId="{F7D013E3-007A-45F4-8E80-510FE121A8AD}" destId="{509C5EC1-24C2-4EBA-9AE4-B9285F148BC6}" srcOrd="24" destOrd="0" presId="urn:microsoft.com/office/officeart/2005/8/layout/vList6"/>
    <dgm:cxn modelId="{CF2F59B5-F2DA-44EA-93DC-731FCFC0D235}" type="presParOf" srcId="{509C5EC1-24C2-4EBA-9AE4-B9285F148BC6}" destId="{A0A7F83F-A92F-4C2E-9EE6-6A08C5DE8711}" srcOrd="0" destOrd="0" presId="urn:microsoft.com/office/officeart/2005/8/layout/vList6"/>
    <dgm:cxn modelId="{BDC23373-D214-42AF-BE10-B287A13BFB45}" type="presParOf" srcId="{509C5EC1-24C2-4EBA-9AE4-B9285F148BC6}" destId="{552B8F96-9A59-431D-8AAA-1B48BE21527B}" srcOrd="1" destOrd="0" presId="urn:microsoft.com/office/officeart/2005/8/layout/vList6"/>
    <dgm:cxn modelId="{A3BBA945-BBCF-4054-919E-6F136F6BAD19}" type="presParOf" srcId="{F7D013E3-007A-45F4-8E80-510FE121A8AD}" destId="{697CA102-041A-4607-B521-073A5225255F}" srcOrd="25" destOrd="0" presId="urn:microsoft.com/office/officeart/2005/8/layout/vList6"/>
    <dgm:cxn modelId="{80300052-6844-4D83-807A-BBBA6AA2C33A}" type="presParOf" srcId="{F7D013E3-007A-45F4-8E80-510FE121A8AD}" destId="{19A660EF-FF81-4E96-87F9-B646AC3D0E18}" srcOrd="26" destOrd="0" presId="urn:microsoft.com/office/officeart/2005/8/layout/vList6"/>
    <dgm:cxn modelId="{9351150D-2890-4EEE-A22E-AD2161154EDF}" type="presParOf" srcId="{19A660EF-FF81-4E96-87F9-B646AC3D0E18}" destId="{8B9495AA-4D88-4DAE-AB47-FB7568C5B6CF}" srcOrd="0" destOrd="0" presId="urn:microsoft.com/office/officeart/2005/8/layout/vList6"/>
    <dgm:cxn modelId="{E72EFC4F-1B55-4C91-86A1-1B1B3D8C020D}" type="presParOf" srcId="{19A660EF-FF81-4E96-87F9-B646AC3D0E18}" destId="{4CD15835-AAA5-4109-B440-B4F911A4DEEC}" srcOrd="1" destOrd="0" presId="urn:microsoft.com/office/officeart/2005/8/layout/vList6"/>
    <dgm:cxn modelId="{CB6D9C54-FCCA-49A3-81B5-F436E9876351}" type="presParOf" srcId="{F7D013E3-007A-45F4-8E80-510FE121A8AD}" destId="{94D5B9CE-8806-4238-A541-21404876D5BF}" srcOrd="27" destOrd="0" presId="urn:microsoft.com/office/officeart/2005/8/layout/vList6"/>
    <dgm:cxn modelId="{1DBBCDB4-7FB1-45FE-A31D-3C34F7CDE1AD}" type="presParOf" srcId="{F7D013E3-007A-45F4-8E80-510FE121A8AD}" destId="{7A36DD8B-FE68-4724-A778-6A4C502D2565}" srcOrd="28" destOrd="0" presId="urn:microsoft.com/office/officeart/2005/8/layout/vList6"/>
    <dgm:cxn modelId="{6CBDA725-784F-4EB4-A872-B0AC4FC739FF}" type="presParOf" srcId="{7A36DD8B-FE68-4724-A778-6A4C502D2565}" destId="{AAB11081-101E-41FF-B7B7-865D6B61DD85}" srcOrd="0" destOrd="0" presId="urn:microsoft.com/office/officeart/2005/8/layout/vList6"/>
    <dgm:cxn modelId="{3F6F77CB-8EBA-4753-AD8D-4FF39D59D56F}" type="presParOf" srcId="{7A36DD8B-FE68-4724-A778-6A4C502D2565}" destId="{9658DE69-75B3-4F56-BFCB-25EE430959A6}" srcOrd="1" destOrd="0" presId="urn:microsoft.com/office/officeart/2005/8/layout/vList6"/>
    <dgm:cxn modelId="{F5120420-A90F-46EC-8226-D1D9F5243A64}" type="presParOf" srcId="{F7D013E3-007A-45F4-8E80-510FE121A8AD}" destId="{8B274A55-AF3C-4FB6-BD04-4515ADF87CA7}" srcOrd="29" destOrd="0" presId="urn:microsoft.com/office/officeart/2005/8/layout/vList6"/>
    <dgm:cxn modelId="{ECE50135-12DE-425F-92E8-D41B560CBFE6}" type="presParOf" srcId="{F7D013E3-007A-45F4-8E80-510FE121A8AD}" destId="{1B88F344-B0F7-4CA8-A647-0301E38BB82A}" srcOrd="30" destOrd="0" presId="urn:microsoft.com/office/officeart/2005/8/layout/vList6"/>
    <dgm:cxn modelId="{56749691-75FC-4CCC-A2BA-48736CA949E1}" type="presParOf" srcId="{1B88F344-B0F7-4CA8-A647-0301E38BB82A}" destId="{792FE208-16B4-424C-95BE-16EBC87E5300}" srcOrd="0" destOrd="0" presId="urn:microsoft.com/office/officeart/2005/8/layout/vList6"/>
    <dgm:cxn modelId="{A69C193A-EEF0-4EAA-BD39-061418F77A4C}" type="presParOf" srcId="{1B88F344-B0F7-4CA8-A647-0301E38BB82A}" destId="{93408D8F-19D4-4E09-821E-A6B5FECD5777}" srcOrd="1" destOrd="0" presId="urn:microsoft.com/office/officeart/2005/8/layout/vList6"/>
    <dgm:cxn modelId="{035BEEE9-36CA-4D01-ABB9-820A2E0475BB}" type="presParOf" srcId="{F7D013E3-007A-45F4-8E80-510FE121A8AD}" destId="{C80C1C43-C566-4AA1-9F6B-6B0DD0A6136E}" srcOrd="31" destOrd="0" presId="urn:microsoft.com/office/officeart/2005/8/layout/vList6"/>
    <dgm:cxn modelId="{8B5A5007-F0BC-48A1-997D-B1D789BEEFAD}" type="presParOf" srcId="{F7D013E3-007A-45F4-8E80-510FE121A8AD}" destId="{0FCAB7A3-CB1B-4115-844A-C950C152C0EB}" srcOrd="32" destOrd="0" presId="urn:microsoft.com/office/officeart/2005/8/layout/vList6"/>
    <dgm:cxn modelId="{98FAD581-9118-47FB-B488-27FBDDB1A050}" type="presParOf" srcId="{0FCAB7A3-CB1B-4115-844A-C950C152C0EB}" destId="{81A16C7E-B794-4B0F-ABBB-49FB974D6385}" srcOrd="0" destOrd="0" presId="urn:microsoft.com/office/officeart/2005/8/layout/vList6"/>
    <dgm:cxn modelId="{63287548-C3D2-4A33-832D-CE9A4E190355}" type="presParOf" srcId="{0FCAB7A3-CB1B-4115-844A-C950C152C0EB}" destId="{7EAECA9B-CE53-4BD0-ADE6-B5DAC66628D7}" srcOrd="1" destOrd="0" presId="urn:microsoft.com/office/officeart/2005/8/layout/vList6"/>
    <dgm:cxn modelId="{83DADF04-2209-4711-A80D-2A115F5974C9}" type="presParOf" srcId="{F7D013E3-007A-45F4-8E80-510FE121A8AD}" destId="{14465297-D757-44A8-906D-8ABB46DC8675}" srcOrd="33" destOrd="0" presId="urn:microsoft.com/office/officeart/2005/8/layout/vList6"/>
    <dgm:cxn modelId="{986EFB13-01AC-4DDB-A716-88083BB0A527}" type="presParOf" srcId="{F7D013E3-007A-45F4-8E80-510FE121A8AD}" destId="{84240FB3-6CCF-46A3-8C2B-F941386550FE}" srcOrd="34" destOrd="0" presId="urn:microsoft.com/office/officeart/2005/8/layout/vList6"/>
    <dgm:cxn modelId="{B1726156-2FFE-4718-AC80-120BB6D913F0}" type="presParOf" srcId="{84240FB3-6CCF-46A3-8C2B-F941386550FE}" destId="{EC5AD70E-A664-4540-A139-B29EABA64396}" srcOrd="0" destOrd="0" presId="urn:microsoft.com/office/officeart/2005/8/layout/vList6"/>
    <dgm:cxn modelId="{AB318696-A7BA-4A68-AA9F-00B4A64694D0}" type="presParOf" srcId="{84240FB3-6CCF-46A3-8C2B-F941386550FE}" destId="{7B522791-F7AA-44F1-B236-64551612DCC3}" srcOrd="1" destOrd="0" presId="urn:microsoft.com/office/officeart/2005/8/layout/vList6"/>
    <dgm:cxn modelId="{EB618A27-DF0E-4BE2-A68B-7B1751B42B8F}" type="presParOf" srcId="{F7D013E3-007A-45F4-8E80-510FE121A8AD}" destId="{298ED527-400C-405C-AF0F-D47AC4152C29}" srcOrd="35" destOrd="0" presId="urn:microsoft.com/office/officeart/2005/8/layout/vList6"/>
    <dgm:cxn modelId="{BEFFBA5D-61E4-48DA-88C3-A1D59DEB4DBB}" type="presParOf" srcId="{F7D013E3-007A-45F4-8E80-510FE121A8AD}" destId="{DB948E1E-F73C-4B87-A087-CC0D9F2EC10E}" srcOrd="36" destOrd="0" presId="urn:microsoft.com/office/officeart/2005/8/layout/vList6"/>
    <dgm:cxn modelId="{90E05B4F-0814-41FF-8426-D12B61E0C605}" type="presParOf" srcId="{DB948E1E-F73C-4B87-A087-CC0D9F2EC10E}" destId="{9D22DAD2-1E9B-48A9-BEA2-875E0BC6F664}" srcOrd="0" destOrd="0" presId="urn:microsoft.com/office/officeart/2005/8/layout/vList6"/>
    <dgm:cxn modelId="{9D69F4FC-D89F-42DC-BDF3-D7FCFC6D865E}" type="presParOf" srcId="{DB948E1E-F73C-4B87-A087-CC0D9F2EC10E}" destId="{7B80F909-74B7-429B-A644-2E748A66C54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0.00087</cdr:x>
      <cdr:y>0</cdr:y>
    </cdr:from>
    <cdr:to>
      <cdr:x>0.11476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88" y="-1052736"/>
          <a:ext cx="936091" cy="432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2021 год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585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75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3397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86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89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020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974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966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478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26.04.2022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26.04.2022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26.04.2022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26.04.2022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26.04.2022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26.04.2022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26.04.2022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26.04.2022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26.04.2022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26.04.2022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3" Type="http://schemas.openxmlformats.org/officeDocument/2006/relationships/hyperlink" Target="mailto:dmdd_finuprv@mosreg.ru" TargetMode="External"/><Relationship Id="rId2" Type="http://schemas.openxmlformats.org/officeDocument/2006/relationships/hyperlink" Target="mailto:finupr@domod.r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BB9420ED0954197201B6357010B8034E1C1CC8B0F48B3F92A3A1FF2201B74AD8D6DECA5EC759CC9F1B3D7142F5129C6A030A69FC6194C32P1E3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4279038E7A039D1852E6695F77BB2F1748ACE4E09F6EC7D6B864247EDD032CCE845EE08D03B618FFB6A52A9310J4fDG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основании проекта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Решения Совета депутатов городского округа Домодедово </a:t>
            </a:r>
            <a:r>
              <a:rPr lang="ru-RU" sz="2400" dirty="0">
                <a:latin typeface="Georgia" panose="02040502050405020303" pitchFamily="18" charset="0"/>
              </a:rPr>
              <a:t>«Об отчете об исполнении бюджета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городского округа Домодедово за </a:t>
            </a:r>
            <a:r>
              <a:rPr lang="ru-RU" sz="2400" dirty="0" smtClean="0">
                <a:latin typeface="Georgia" panose="02040502050405020303" pitchFamily="18" charset="0"/>
              </a:rPr>
              <a:t>2021 </a:t>
            </a:r>
            <a:r>
              <a:rPr lang="ru-RU" sz="2400" dirty="0">
                <a:latin typeface="Georgia" panose="02040502050405020303" pitchFamily="18" charset="0"/>
              </a:rPr>
              <a:t>год»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 </a:t>
            </a:r>
            <a:endParaRPr lang="ru-RU" sz="2400" dirty="0">
              <a:latin typeface="Georgia" panose="02040502050405020303" pitchFamily="18" charset="0"/>
            </a:endParaRP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563249"/>
              </p:ext>
            </p:extLst>
          </p:nvPr>
        </p:nvGraphicFramePr>
        <p:xfrm>
          <a:off x="467544" y="1124744"/>
          <a:ext cx="8208912" cy="4370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9370"/>
                <a:gridCol w="1174337"/>
                <a:gridCol w="1065191"/>
                <a:gridCol w="1074063"/>
                <a:gridCol w="1485951"/>
              </a:tblGrid>
              <a:tr h="7962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8023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1366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институтов гражданского общества, повышение эффективности местного самоуправления и реализации молодежной политики» - 146 011,42 тыс. руб. (91,5 %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71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«Развитие системы информирования населения о деятельности органов местного самоуправления Московской области, создание доступной современной медиасреды»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4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Информирование населения через СМИ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информированности населения в социальных сетях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8,29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460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незаконных рекламных конструкций, установленных на территории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Демонтаж 8-ти незаконных рекламных конструкций перенесен на 2022 год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980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задолженности в муниципальный бюджет по платежам за установку и эксплуатацию рекламных конструкций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58526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7" y="908721"/>
          <a:ext cx="8280920" cy="5015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6283"/>
                <a:gridCol w="1211458"/>
                <a:gridCol w="1216346"/>
                <a:gridCol w="1032698"/>
                <a:gridCol w="1224135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институтов гражданского общества, повышение эффективности местного самоуправления и реализации молодежной политики» - 146 011,42 тыс. руб. (91,5 %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«Эффективное местное самоуправление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19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проектов, реализованных на основании заявок жителей Московской области в рамках применения практик инициативного бюджетирования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проект не прошел конкурсную процедуру (Ремонт пищеблока в МАОУ "Домодедовская средняя общеобразовательная школа №2 им. М.Д. Глазова).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06207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«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граждан, вовлеченных в добровольческую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30,54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молодежи, задействованной в мероприятиях по вовлечению в творческую деятельность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63094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112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/>
                <a:gridCol w="1233784"/>
                <a:gridCol w="1238762"/>
                <a:gridCol w="1238763"/>
                <a:gridCol w="1059661"/>
              </a:tblGrid>
              <a:tr h="130574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5957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171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институтов гражданского общества, повышение эффективности местного самоуправления и реализации молодежной политики» - 146 011,42 тыс. руб. (91,5 %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47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10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студентов, вовлеченных в клубное студенческое движение, от общего числа студентов городского округа 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30536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 «Развитие туризма в Московской области»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</a:tr>
              <a:tr h="7444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туристических маршрутов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18712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208912" cy="4896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163455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7530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3559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 функционирование дорожно-транспортного комплекса»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760 563,4 тыс. руб. (94,0 %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971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Пассажирский транспорт общего пользования»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1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Соблюдение расписания на автобусных маршрутах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7162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328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105538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146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3197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 функционирование дорожно-транспортного комплекса»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760 563,4 тыс. руб. (94,0 %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30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Дороги Подмосковья»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8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(капитальный ремонт) сети автомобильных дорог общего пользования местного значения (оценивается на конец года)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км/тыс.кв.м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15,1/83,778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17,65/125,541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3645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ДТП. Снижение 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дорогах, количество погибших на 100 тыс. населения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чел./100 тыс.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2021 году погибло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22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93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парковочного пространства на улично-дорожной сети (оценивается на конец года)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м/места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216427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403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104494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6778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1165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- 215 580,6 тыс. руб. (99,2 %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73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услуг, а также услуг почтовой связи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2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580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580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минута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29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заявителей МФЦ, ожидающих в очереди более 11 минут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9540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Выполнение требований комфортности и доступности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72685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424936" cy="55780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/>
                <a:gridCol w="1244420"/>
                <a:gridCol w="1249441"/>
                <a:gridCol w="1249442"/>
                <a:gridCol w="1068796"/>
              </a:tblGrid>
              <a:tr h="10876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28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2847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- 215 580,6 тыс. руб. (99,2 %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267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9534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закупленного ПО –  2 026,3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.;   сумма закуплено отечественного ПО -964,3 тыс. руб.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20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 соответствии с категорией обрабатываемой информации, а 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56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66014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908721"/>
          <a:ext cx="8352927" cy="4813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7"/>
                <a:gridCol w="1233784"/>
                <a:gridCol w="1238762"/>
                <a:gridCol w="1238763"/>
                <a:gridCol w="1059661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- 215 580,6 тыс. руб. (99,2 %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подписи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Процент проникновения ЕСИА в муниципальном образовании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210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Качественные услуги – Доля муниципальных (государственных) услуг, по которым нарушены регламентные сроки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243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152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111883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37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4076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- 215 580,6 тыс. руб. (99,2 %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5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44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Повторные обращения – Доля обращений, поступивших на портал «Добродел», по которым поступили повторные обращения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Отложенные решения – Доля отложенных решений от числа ответов, предоставленных на портале «Добродел» (два и более раз)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Ответь вовремя – Доля жалоб, поступивших на портал «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Добродел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», по которым нарушен срок подготовки ответа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377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общеобразовательных организаций в муниципальном образовании Московской области, подключенных к сети Интернет на скорости: для общеобразовательных организаций, расположенных в городских населенных пунктах, – не менее 100 Мбит/с; для общеобразовательных организаций, расположенных в сельских населенных пунктах, – не менее 50 Мбит/с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16892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213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/>
                <a:gridCol w="1233784"/>
                <a:gridCol w="1238762"/>
                <a:gridCol w="1238763"/>
                <a:gridCol w="1059661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- 215 580,6 тыс. руб. (99,2 %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информационной и технологической инфраструктуры экосистемы цифровой экономики муниципального образования Московской области»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9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связи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Мбит/с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Образовательные организации оснащены (обновили)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	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21,43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28,57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помещений аппаратных, приведенных в соответствие со стандартом «Цифровая школа» в части ИТ-инфраструктуры государственных и муниципальных общеобразовательных организаций, реализующих программы общего образования, для обеспечения в помещениях безопасного доступа к государственным, муниципальным и иным информационным системам, информационно-телекоммуникационной сети «Интернет» и обеспечения базовой безопасности образовательного процесса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45,45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549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532388"/>
              </p:ext>
            </p:extLst>
          </p:nvPr>
        </p:nvGraphicFramePr>
        <p:xfrm>
          <a:off x="457200" y="1481138"/>
          <a:ext cx="8579296" cy="5074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652"/>
                <a:gridCol w="1232417"/>
                <a:gridCol w="1211845"/>
                <a:gridCol w="1270925"/>
                <a:gridCol w="1107305"/>
                <a:gridCol w="1202490"/>
                <a:gridCol w="1266662"/>
              </a:tblGrid>
              <a:tr h="1153909"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к исполнению за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уточненному плану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150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8 598 201,6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8 410 933,7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9 192 023,9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9 052 460,0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105,3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98,5%</a:t>
                      </a:r>
                    </a:p>
                  </a:txBody>
                  <a:tcPr marL="0" marR="0" marT="0" marB="0" anchor="ctr"/>
                </a:tc>
              </a:tr>
              <a:tr h="404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 том числе: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859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4 809 433,6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4 833 802,0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5 379 288,0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5 299 621,4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110,3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98,5%</a:t>
                      </a:r>
                    </a:p>
                  </a:txBody>
                  <a:tcPr marL="0" marR="0" marT="0" marB="0" anchor="ctr"/>
                </a:tc>
              </a:tr>
              <a:tr h="5613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3 788 768,0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3 577 131,7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3 812 735,9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3 752 838,6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99,1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98,4%</a:t>
                      </a:r>
                    </a:p>
                  </a:txBody>
                  <a:tcPr marL="0" marR="0" marT="0" marB="0" anchor="ctr"/>
                </a:tc>
              </a:tr>
              <a:tr h="5410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8 139 480,4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8 810 933,7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9 987 668,8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9 108 499,7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111,9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91,20 </a:t>
                      </a:r>
                    </a:p>
                  </a:txBody>
                  <a:tcPr marL="0" marR="0" marT="0" marB="0" anchor="ctr"/>
                </a:tc>
              </a:tr>
              <a:tr h="606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Профицит (+)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/Дефицит (-)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458 721,2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-400 000,0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-795 644,9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-56 039,7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7,0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06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Муниципальный долг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680 252,6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1 927 923,9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1 152 252,6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649 916,9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95,5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56,4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Основные параметры </a:t>
            </a:r>
            <a:r>
              <a:rPr lang="ru-RU" alt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отчета об исполнении бюджета </a:t>
            </a:r>
            <a:r>
              <a:rPr lang="ru-RU" alt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городского округа  Домодедово </a:t>
            </a:r>
            <a:r>
              <a:rPr lang="ru-RU" alt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за 2021 год (тыс. руб.)</a:t>
            </a:r>
            <a:endParaRPr lang="ru-RU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29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5544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12530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410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936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«Архитектура и градостроительство» - 20 525,6 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(94,6 %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606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«Разработка Генерального плана развития городского округа»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7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утвержденного в актуальной версии генерального плана городского округа (внесение изменений в генеральный план городского округа)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06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утвержденных в актуальной версии Правил землепользования и застройки городского округа (внесение изменений в Правила землепользования и застройки городского округа)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06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утвержденных нормативов градостроительного проектирования городского округа (внесение изменений в нормативы градостроительного проектирования городского округа)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76197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7992889" cy="4464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7564"/>
                <a:gridCol w="1180604"/>
                <a:gridCol w="1185367"/>
                <a:gridCol w="1185368"/>
                <a:gridCol w="1013986"/>
              </a:tblGrid>
              <a:tr h="156696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5151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1731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«Архитектура и градостроительство» - 20 525,6 тыс. руб. (94,6 %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95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политики пространственного развития»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47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ликвидированных самовольных, недостроенных и аварийных объектов на территории городского округа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47918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572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9602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38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8592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среды» - 837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554,76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        (93,7 % от плана)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15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Комфортная городская среда»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32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благоустроенных дворовых территорий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42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объектов систем наружного освещения, в отношении которых реализованы мероприятия по устройству и капитальному ремонту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42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Количество объектов архитектурно-художественного освещения на которых реализованы мероприятия по устройству и капитальному ремонту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91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среды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. Реализованы проекты победителей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Всероссийсукого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конкурса лучших проектов создания комфортной городской среды в малых городах и исторических поселениях, не менее единицы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05902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328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9597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76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0997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«Формирование современной комфортной городской среды» - 837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554,76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        (93,67 % от плана) </a:t>
                      </a:r>
                      <a:endParaRPr lang="ru-RU" sz="12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318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Комфортная городская среда»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6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Соотвествие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нормативу обеспеченности парками культуры и отдыха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866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числа посетителей парков культуры и отдыха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428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и благоустроенных парков культуры и отдыха на территории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9522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парков культуры и отдыха на территории Московской области, в которых благоустроены зоны для досуга и отдыха населения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72728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908721"/>
          <a:ext cx="8280919" cy="54538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8"/>
                <a:gridCol w="1223148"/>
                <a:gridCol w="1228083"/>
                <a:gridCol w="1228084"/>
                <a:gridCol w="1050526"/>
              </a:tblGrid>
              <a:tr h="102283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923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692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«Формирование современной комфортной городской среды» - 837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554,76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        (93,7 % от плана) </a:t>
                      </a:r>
                      <a:endParaRPr lang="ru-RU" sz="12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5420">
                <a:tc grid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Комфортная городская среда»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9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Площадь 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кв.метр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3 091,19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3 091,19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09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Соответствие внешнего вида ограждений региональным требованиям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10,25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09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объектов благоустройства, в отношении которых проведены мероприятия по благоустройству, вне реализации национальных и федеральных проектов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09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сезонных ледяных катков, созданных с использованием средств субсидии из бюджета Московской области бюджетам муниципальных образований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208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общественных туалетов нестационарного типа, размещенных с использованием средств субсидии из бюджета Московской области бюджетам муниципальных образований Московской области на размещение общественных туалетов нестационарного типа на территориях общего пользования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00500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280920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134041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518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6812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«Формирование современной комфортной городской среды» - 837 554,76 тыс. руб.         (93,7% от плана)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871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обеспечения комфортного проживания жителей в многоквартирных домах»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40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отремонтированных подъездов МКД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9740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МКД, в которых проведен капитальный ремонт в рамках региональной программы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4894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56364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100713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69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5980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«Строительство объектов социальной инфраструктуры» - 40 821,4 тыс. руб.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(25,9 % от плана)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27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(реконструкция) объектов образования»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41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дошкольного образования за счет бюджетных средств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дошкольного образования за счет внебюджетных источников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общего образования за счет внебюджетных источников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дошкольного образования с ясельными группами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958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общего образования за счет бюджетных источников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1227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«Строительство (реконструкция) объектов физической культуры и спорта»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958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спортивной инфраструктуры муниципальной собственности для занятий физической культурой и спортом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71746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118954"/>
              </p:ext>
            </p:extLst>
          </p:nvPr>
        </p:nvGraphicFramePr>
        <p:xfrm>
          <a:off x="395535" y="908719"/>
          <a:ext cx="8208912" cy="5140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144339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86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94561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«Переселение граждан из аварийного жилищного фонда» - 57 207,9 тыс. руб.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(94,6 % от плана)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86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«Обеспечение мероприятий по переселению граждан из аварийного жилищного фонда в Московской области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0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квадратных метров расселенного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за счет средств бюджета городского округа 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Тысяча квадратных метров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43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граждан, расселенных из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 за счет средств бюджета городского округа 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09066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60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764704"/>
          <a:ext cx="8424935" cy="5961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9751"/>
                <a:gridCol w="1273797"/>
                <a:gridCol w="1437689"/>
                <a:gridCol w="1191848"/>
                <a:gridCol w="1191850"/>
              </a:tblGrid>
              <a:tr h="5407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31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«Здравоохранение» 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социальной помощи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2352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61427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6 247,6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6856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6 247,6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«Финансовое обеспечение системы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организации медицинской помощи»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6 247,6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6 247,6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5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«Культура»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культуре, делам молодежи и спорту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907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59 867,1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4 646,2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54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776 336,1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736 833,0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54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5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836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619,8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741 895,9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88,68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00015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51521" y="1052739"/>
          <a:ext cx="8435280" cy="5041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5979"/>
                <a:gridCol w="1390375"/>
                <a:gridCol w="1390375"/>
                <a:gridCol w="1390375"/>
                <a:gridCol w="1108176"/>
              </a:tblGrid>
              <a:tr h="508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/>
                </a:tc>
              </a:tr>
              <a:tr h="45857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музейного дела в Московской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5857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5857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6 889,3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6 846,4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2056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393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6 889,3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6 846,4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58575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библиотечного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 в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58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07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66 508,9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66 083,1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3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393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67 280,5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66 854,7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856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629278"/>
              </p:ext>
            </p:extLst>
          </p:nvPr>
        </p:nvGraphicFramePr>
        <p:xfrm>
          <a:off x="496387" y="966738"/>
          <a:ext cx="8496944" cy="5630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720" y="116632"/>
            <a:ext cx="8147248" cy="8501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Доходы/расходы, дефицит, муниципальный долг 2021 г.</a:t>
            </a:r>
            <a:b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(млн. руб.)</a:t>
            </a:r>
            <a:endParaRPr lang="ru-RU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7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профессионального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искусства, гастрольно-концертной и культурно-досуговой деятельности, кинематографии Московской области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324 816,8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323 742,2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324 816,8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323 742,2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«Укрепление материально-технической базы государственных и муниципальных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учреждений культуры, образовательных организаций в сфере культуры Московской области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55 344,2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74 514,1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43 461,8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129 858,2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43 585,1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844999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в сфере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культуры Московской области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205 561,1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204 415,5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205 561,1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204 415,5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архивного дела в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4 168,0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4 168,0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2 272,3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6 440,3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4 168,0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504940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27 704,9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24 253,1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27 704,9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24 253,1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парков культуры и отдыха»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68 063,7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68 030,9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68 063,7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68 030,9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049903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961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«Образование»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образования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142 455,2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134 619,9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984 853,5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2 841 615,4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1 116 009,9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1 056 797,5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270 400,00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257 216,70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513 718,55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290 265,15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«Дошкольное образование»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851,0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683 170,0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572 008,0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223 145,1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220 287,7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84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189 714,14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042 267,11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922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860,80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75593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64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образование»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140 603,2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132 768,9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2 301 683,5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2 269 607,4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58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706 149,9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658 328,1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402,56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78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284 636,58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189 122,70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0040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«Дополнительное образование, воспитание и психолого-социальное сопровождение детей»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114 454,8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111 877,4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10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499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554,8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997,4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589143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3384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72 260,0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66 304,3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220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72 260,0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66 304,3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04192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47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214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«Социальная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защита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населения» 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социальной помощи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65 577,0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57 798,5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77 593,7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74 343,6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7113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143 170,7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132 142,1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«Социальная поддержка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56 423,0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48 672,3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57 593,7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54 844,6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211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114 016,7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103 516,9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13757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01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«Доступная среда»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41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70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9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1 895,02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81675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системы отдыха и оздоровления детей»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9 154,0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19 499,0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29 154,0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28 625,2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96618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9608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«Спорт»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культуре, делам молодежи и спорту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258 400,44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250 745,88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1515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258 400,44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250 745,88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физической культуры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спорта»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193 485,34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187 265,41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193 485,34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187 265,41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14144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6" cy="55975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5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«Подготовка спортивного резерва»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64 915,1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63 480,5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64 915,1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63 480,5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891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74638"/>
            <a:ext cx="8229600" cy="92211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71793" y="1196752"/>
            <a:ext cx="107112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027422620"/>
              </p:ext>
            </p:extLst>
          </p:nvPr>
        </p:nvGraphicFramePr>
        <p:xfrm>
          <a:off x="179512" y="1628800"/>
          <a:ext cx="8712968" cy="4004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872"/>
                <a:gridCol w="1575274"/>
                <a:gridCol w="1575274"/>
                <a:gridCol w="1575274"/>
                <a:gridCol w="1575274"/>
              </a:tblGrid>
              <a:tr h="728229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3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680,3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927,9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1 152,3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649,9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36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313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481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1 337,0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620,0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220,0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590,9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368,3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265,9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2 499,9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1 372,3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39,5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17,7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сельского хозяйства»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агрокомплекса и экологии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7 660,85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5 420,0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5 477,46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5 458,64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138,31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10 878,63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мелиорации земель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сельскохозяйственного назначения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448,0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448,0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82317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«Комплексное развитие сельских территорий»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1 886,85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1 852,36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1 029,46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1 010,64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2 916,31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2 863,0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эпизоотического и ветеринарно-санитарного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благополучия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5 774,0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3 567,63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5 774,0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3 567,63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017084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92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 «Экология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окружающая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агрокомплекса и экологии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673,31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673,05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59 992,18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53 000,86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6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60 665,49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53 673,91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88,48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«Охрана  окружающей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среды»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55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647126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92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водохозяйственного комплекса»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673,31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673,05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24 242,18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20 477,50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6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24 915,49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21 150,55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«Региональная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программа в области обращения с отходами, в том числе с твердыми коммунальными отходами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35 150,0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31 923,36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55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35 150,0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31 923,36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178949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по территориальной безопасности, ГО и ЧС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2 546,0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1 885,23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154 532,2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145 862,63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62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1515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157 078,2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147 747,85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«Профилактика преступлений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иных правонарушений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2 546,0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119 070,90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111 929,86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476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2192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121 616,90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113 815,09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391196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«Снижение рисков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возникновения и смягчение последствий чрезвычайных ситуаций природного и техногенного характера на территории муниципального образования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749,92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749,92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и совершенствование систем оповещения и информирования населения муниципального образования Московской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2 769,25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211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2 769,25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48800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пожарной безопасности на территории муниципального образования Московской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3 940,0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3 135,46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3 940,0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3 135,46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мероприятий гражданской обороны на территории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муниципального образования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1 412,63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1 412,63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41721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3239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26 131,3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25 865,51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26 131,3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25 865,51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549479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«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Жилище»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управлению имуществом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55 977,0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930,44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2 181,68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16 209,18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714,65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769,78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203,29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«Комплексное освоение земельных участков в целях жилищного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строительства и развитие застроенных территорий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4 779,0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4 733,16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5 128,0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5 056,92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133618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767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жильем молодых семей»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1 857,92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1 857,92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16 209,18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714,65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99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301,18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807,01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жильем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детей-сирот и детей,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оставшихся без попечения родителей, лиц из числа детей-сирот и детей, оставшихся без попечения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родителей»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49 340,0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49 339,36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078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63 173,00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63 172,67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548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87125558"/>
              </p:ext>
            </p:extLst>
          </p:nvPr>
        </p:nvGraphicFramePr>
        <p:xfrm>
          <a:off x="467544" y="871236"/>
          <a:ext cx="82192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90587665"/>
              </p:ext>
            </p:extLst>
          </p:nvPr>
        </p:nvGraphicFramePr>
        <p:xfrm>
          <a:off x="395536" y="3573017"/>
          <a:ext cx="8568953" cy="3074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132"/>
                <a:gridCol w="1255918"/>
                <a:gridCol w="1534629"/>
                <a:gridCol w="1549548"/>
                <a:gridCol w="1599726"/>
              </a:tblGrid>
              <a:tr h="69870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</a:p>
                  </a:txBody>
                  <a:tcPr/>
                </a:tc>
              </a:tr>
              <a:tr h="3089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доходы: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297,3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362,0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542,3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563,1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5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107,5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107,5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5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УСН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ЕНВД, Патент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553,5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597,4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768,0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782,2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22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имущество: земельный налог, 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783,9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826,5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680,3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583,3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546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аренда земли, аренда недвижимости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621,8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540,3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579,6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547,8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22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191,2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359,1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215,5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196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(гос.пошлина, штрафы, плата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негативное воздействие на окружающую среду)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261,0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491,6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498,1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Структура налоговых, неналоговых доходов (млн.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70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887908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инженерной инфраструктуры и энергоэффективности»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ЖКХ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5 475,25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761,39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385 085,08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369 754,57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060,35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015,96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«Чистая вода»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935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955307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62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«Системы водоотведения»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10 828,2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0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10 500,0</a:t>
                      </a: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10 500,0</a:t>
                      </a: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10 828,2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Создание условий для обеспечения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качественными коммунальными услугами»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358 688,0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358 685,67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2666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358 688,0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358 685,67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501189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16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«Энергосбережение и повышение энергетической эффективности»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4 813,25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00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2 657,70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2 046,97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2666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581084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«Предпринимательство»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экономике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малого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среднего предпринимательства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310406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3239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потребительского рынка и услуг на территории муниципального образования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418770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«Управление имуществом и муниципальными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финансами»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15 742,00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15 742,00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1 240 947,46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1 179 805,39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1 256 689,46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1 195 547,39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имущественного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комплекса»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15 742,0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15 742,0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192 893,44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178 903,15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208 635,44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194 645,15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833156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«Совершенствование муниципальной службы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455,15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455,15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«Управление муниципальными финансами"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39 527,0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17 730,76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39 527,0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17 730,76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13925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32477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936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027,02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982 716,32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027,02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982 716,32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33067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институтов гражданского общества,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повышение эффективности местного самоуправления и реализации молодежной политики»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Организационное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3 433,0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11 998,11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8 795,65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128 364,11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122 765,07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15 750,80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450,71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159 546,02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146 011,42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системы информирования населения о деятельности органов местного самоуправления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Московской области, создание доступной современной медиасреды"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81 663,0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79 317,97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15 750,80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450,71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413,8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786,67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330959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«Эффективное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местное самоуправление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11 998,11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8 795,65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6 546,11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4 798,86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18 544,22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13 594,51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«Молодежь Подмосковья»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40 155,0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38 648,24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40 155,0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38 648,24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077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0061730"/>
              </p:ext>
            </p:extLst>
          </p:nvPr>
        </p:nvGraphicFramePr>
        <p:xfrm>
          <a:off x="457200" y="1600201"/>
          <a:ext cx="8507288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2020-2021 годы (млн.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99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3 433,0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433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616942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31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функционирование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дорожно-транспортного комплекса»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217 879,03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046,59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591 077,30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567 516,85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808 956,33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760 563,45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«Пассажирский транспорт общего пользования»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28 166,0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28 121,35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75 952,7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69 785,44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104 118,7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97 906,79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329851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«Дороги Подмосковья»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189 713,03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164 925,24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515 124,60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497 731,42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704 837,63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662 656,66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925520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377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«Цифровое муниципальное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образование»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9 677,88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9 557,33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7 897,96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7 834,97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199 788,77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198 188,31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217 364,61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215 580,61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«Снижение административных барьеров,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повышение качества и доступности предоставления государственных и муниципальных услуг в том числе на базе многофункциональных центров предоставления государственных и муниципальных услуг»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4 672,0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4 649,19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198,18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180 092,30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184 870,18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184 741,49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065555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информационной и технологической инфраструктуры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экосистемы цифровой экономики муниципального образования Московской области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9 677,88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9 557,33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3 225,96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3 185,78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19 590,60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096,00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32 494,44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30 839,11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62862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«Архитектура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градостроительство»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3 823,00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3 787,61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17 878,9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16 737,95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21 701,9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20 525,55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«Разработка Генерального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плана развития городского округа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936718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«Реализация политики пространственного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развития городского округа»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3 823,00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787,61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1 105,82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4 983,2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4 893,43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15 718,70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15 482,12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15 718,70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15 482,12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783216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09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«Формирование современной комфортной городской среды»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ЖКХ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141 590,47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131 223,20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743 100,67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697 018,05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313,5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9 313,5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894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004,63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837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554,76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«Комфортная городская среда»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136 138,52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126 705,97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241 432,81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219 610,66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377 571,33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346 316,63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151573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9" cy="58123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1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«Благоустройство территорий»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493 693,30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474 942,81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493 693,30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474 942,81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«Создание условий для обеспечения комфортного проживания жителей в многоквартирных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домах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5 451,95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4 517,23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7 974,56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2 464,58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30,91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313,5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9 313,5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740,01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295,31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000708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3"/>
                <a:gridCol w="1191132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«Строительство объектов социальной инфраструктуры»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157 384,99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40 821,39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157 384,99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40 821,39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«Строительство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(реконструкция) объектов образования»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65 262,00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2 690,00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65 262,00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2 690,00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821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08717"/>
              </p:ext>
            </p:extLst>
          </p:nvPr>
        </p:nvGraphicFramePr>
        <p:xfrm>
          <a:off x="457200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854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3"/>
                <a:gridCol w="1191132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«Строительство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(реконструкция)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объектов физической  культуры и спорта»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56 704,00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3 439,16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56 704,00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3 439,16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35 418,99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34 692,23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35 418,99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34 692,23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021248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692696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3"/>
                <a:gridCol w="1191132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«Переселение граждан из аварийного жилищного фонда»</a:t>
                      </a:r>
                      <a:b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57 207,87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57 207,87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мероприятий по переселению граждан из аварийного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жилищного фонда в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57 207,87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57 207,87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28448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692696"/>
          <a:ext cx="8352928" cy="34379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3"/>
                <a:gridCol w="1191132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муниципальным программам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156 359,36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144 970,44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3 581 560,55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3 329 160,21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5 986 112,94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5 582 286,77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93,25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173,48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195,56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84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046 206,26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357 628,70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923606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1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19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9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18.12.2020 № 1-4/1087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2021 год 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2022 и 2023 годов»;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20.04.2021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56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1 063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427,5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31.03.2021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 "Об  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помощи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106,5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2)Распоряжение Администрации г.о. Домодедово МО от  29.10.2021 № 171 "Об  оказании единовременной материальной помощи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264,0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40510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424934" cy="408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135"/>
                <a:gridCol w="972108"/>
                <a:gridCol w="1134126"/>
                <a:gridCol w="2117070"/>
                <a:gridCol w="806239"/>
                <a:gridCol w="726752"/>
                <a:gridCol w="726752"/>
                <a:gridCol w="726752"/>
              </a:tblGrid>
              <a:tr h="878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Администрации г.о. Домодедово МО от 27.01.2021 №  9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500738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19" cy="4137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Администрации г.о. Домодедово МО от 01.02.2021 №  10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Администрации г.о. Домодедово МО от 02.02.2021 №  11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154164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280919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2021год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19.04.2021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54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адресной материальной помощи к 76-ой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2 808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640,0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19.04.2021 № 54 "О выплате адресной материальной помощи к 76-ой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450,0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575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18.12.2020 № 1-4/1087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2022 и 2023 годов»;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19.04.2021 № 54 "О выплате адресной материальной помощи к 76-ой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1 616,0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701769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136904" cy="3962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/>
                <a:gridCol w="938874"/>
                <a:gridCol w="1095353"/>
                <a:gridCol w="2044692"/>
                <a:gridCol w="778675"/>
                <a:gridCol w="701906"/>
                <a:gridCol w="701906"/>
                <a:gridCol w="701906"/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6 794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2)Распоряжение Администрации </a:t>
                      </a:r>
                      <a:r>
                        <a:rPr kumimoji="0" lang="ru-RU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19.04.2021 № 54 "О выплате адресной материальной помощи к 76-ой годовщине Победы в ВОВ 1941-1945 годов "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12 268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12 216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99,56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Инвалиды всех категорий,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проживающим и постоянно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зарегистрированным в городском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округе Домодедово</a:t>
                      </a:r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8 600</a:t>
                      </a:r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  <a:p>
                      <a:pPr marL="0" algn="ctr" rtl="0" eaLnBrk="1" fontAlgn="ctr" latinLnBrk="0" hangingPunct="1"/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 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от 01.12.2021 №199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«Об оказании адресной материальной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помощи инвалидам всех категорий,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проживающим и постоянно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зарегистрированным в городском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округе Домодедово»</a:t>
                      </a:r>
                      <a:endParaRPr kumimoji="0" lang="ru-RU" sz="9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500</a:t>
                      </a:r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4 300</a:t>
                      </a:r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4 007</a:t>
                      </a:r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93,2</a:t>
                      </a:r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140794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136904" cy="56090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/>
                <a:gridCol w="938874"/>
                <a:gridCol w="1095353"/>
                <a:gridCol w="2044692"/>
                <a:gridCol w="778675"/>
                <a:gridCol w="701906"/>
                <a:gridCol w="701906"/>
                <a:gridCol w="701906"/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20.09.2021№ 1-4/1146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18.12.2020 № 1-4/1087 «О  бюджете городского округа Домодедово на 2021 год и плановый период 2022 и 2023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8 260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8 259,50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2990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20.09.2021№ 1-4/1146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18.12.2020 № 1-4/1087 «О  бюджете городского округа Домодедово на 2021 год и плановый период 2022 и 2023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20.09.2021№ 1-4/1146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18.12.2020 № 1-4/1087 «О  бюджете городского округа Домодедово на 2021 год и плановый период 2022 и 2023 годов»;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3 400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3399,50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717124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352930" cy="56281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50"/>
                <a:gridCol w="963799"/>
                <a:gridCol w="1124433"/>
                <a:gridCol w="2098976"/>
                <a:gridCol w="799349"/>
                <a:gridCol w="720541"/>
                <a:gridCol w="720541"/>
                <a:gridCol w="720541"/>
              </a:tblGrid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20.09.2021№ 1-4/1146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18.12.2020 № 1-4/1087 «О  бюджете городского округа Домодедово на 2021 год и плановый период 2022 и 2023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8 260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8 259,50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20.09.2021№ 1-4/1146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18.12.2020 № 1-4/1087 «О  бюджете городского округа Домодедово на 2021 год и плановый период 2022 и 2023 годов»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2 436,70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1 148,14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47,1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20.09.2021№ 1-4/1146 «О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18.12.2020 № 1-4/1087 «О  бюджете городского округа Домодедово на 2021 год и плановый период 2022 и 2023 годов»;</a:t>
                      </a: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5 099,42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63,74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882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60060"/>
              </p:ext>
            </p:extLst>
          </p:nvPr>
        </p:nvGraphicFramePr>
        <p:xfrm>
          <a:off x="457200" y="1052737"/>
          <a:ext cx="8507288" cy="525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2020-2021 годах (млн.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836712"/>
          <a:ext cx="8352929" cy="57425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49"/>
                <a:gridCol w="963800"/>
                <a:gridCol w="1124433"/>
                <a:gridCol w="2098976"/>
                <a:gridCol w="799348"/>
                <a:gridCol w="720541"/>
                <a:gridCol w="720541"/>
                <a:gridCol w="720541"/>
              </a:tblGrid>
              <a:tr h="501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2021 года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240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1)Решение Совета депутатов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городского округа Домодедово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от 18.12.2020 № 1-4/1087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«О  бюджете городского округа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Домодедово на 2021 год и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плановый период 2022 и 2023 годов»;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2)Решение Совета депутатов 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г.о.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17 241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28 736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34 483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4 600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4 335,7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94,3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767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Общественные помощники Главы г.о.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694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Домодедово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МО от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.201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2419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"Об утверждении Положения о порядке оказания материальной помощи председателям уличных комитетов микрорайонов, старшим по домам многоквартирных жилых домов, старостам сельских населенных пунктов административных округов 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1149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12 750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11 916,20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93,46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48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денежное поощрение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от 05.11.2020 № 2432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159,65 руб./1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час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287,40 руб./1час в режиме ЧС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096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9 463,42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93,73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561815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633284"/>
              </p:ext>
            </p:extLst>
          </p:nvPr>
        </p:nvGraphicFramePr>
        <p:xfrm>
          <a:off x="251522" y="678706"/>
          <a:ext cx="8784973" cy="52930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9467"/>
                <a:gridCol w="823591"/>
                <a:gridCol w="823591"/>
                <a:gridCol w="732081"/>
                <a:gridCol w="640571"/>
                <a:gridCol w="732081"/>
                <a:gridCol w="823591"/>
              </a:tblGrid>
              <a:tr h="302022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13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35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</a:tr>
              <a:tr h="20736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Разработка и проведение экспертизы проектно-сметной документации по объекту: "Строительство государственного бюджетного учреждения здравоохранения Московской области "Домодедовская центральная городская больница" </a:t>
                      </a: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171450" indent="-171450" algn="ctr" fontAlgn="b">
                        <a:buFontTx/>
                        <a:buChar char="-"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городская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поликлиника на 400 посещений в смену, по адресу: Московская область, г.о.  Домодедово,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Южный», </a:t>
                      </a:r>
                    </a:p>
                    <a:p>
                      <a:pPr marL="0" indent="0" algn="ctr" fontAlgn="b">
                        <a:buFontTx/>
                        <a:buNone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ввода в эксплуатацию первого корпуса – 2022 год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26 500,0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26 500,0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26 500,0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26 500,0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7562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и благоустройство территории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школы МАОУ «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Заревская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СОШ с УИОП»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Московская область,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г.Домодедово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с.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Растуново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ул.Мирная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стр.1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завершен в 2021 году.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Школа рассчитана на 983 места</a:t>
                      </a:r>
                    </a:p>
                    <a:p>
                      <a:pPr marL="0" indent="0" algn="ctr" rtl="0" eaLnBrk="1" fontAlgn="b" latinLnBrk="0" hangingPunct="1">
                        <a:buFontTx/>
                        <a:buNone/>
                      </a:pP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186 215,1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108 272,0</a:t>
                      </a: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77 943,1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186 144,0</a:t>
                      </a: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108 272,0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77 872,0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686184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 smtClean="0">
                <a:latin typeface="Georgia" panose="02040502050405020303" pitchFamily="18" charset="0"/>
              </a:rPr>
              <a:t>Cоциально</a:t>
            </a:r>
            <a:r>
              <a:rPr lang="ru-RU" sz="1400" dirty="0" smtClean="0">
                <a:latin typeface="Georgia" panose="02040502050405020303" pitchFamily="18" charset="0"/>
              </a:rPr>
              <a:t> -</a:t>
            </a:r>
            <a:r>
              <a:rPr lang="ru-RU" sz="1400" dirty="0">
                <a:latin typeface="Georgia" panose="02040502050405020303" pitchFamily="18" charset="0"/>
              </a:rPr>
              <a:t>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832669"/>
              </p:ext>
            </p:extLst>
          </p:nvPr>
        </p:nvGraphicFramePr>
        <p:xfrm>
          <a:off x="251520" y="666921"/>
          <a:ext cx="8712969" cy="55077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4963"/>
                <a:gridCol w="816841"/>
                <a:gridCol w="816841"/>
                <a:gridCol w="726081"/>
                <a:gridCol w="635321"/>
                <a:gridCol w="726081"/>
                <a:gridCol w="816841"/>
              </a:tblGrid>
              <a:tr h="333384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97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97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69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4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42980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Отремонтирован кабинет врача общей практики</a:t>
                      </a:r>
                      <a:r>
                        <a:rPr lang="ru-RU" sz="11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ул. Советская д.5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 завершен в 2021 г.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85635">
                <a:tc>
                  <a:txBody>
                    <a:bodyPr/>
                    <a:lstStyle/>
                    <a:p>
                      <a:pPr algn="ctr" fontAlgn="ctr"/>
                      <a:endParaRPr kumimoji="0" lang="ru-RU" sz="1200" b="0" i="1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kumimoji="0" lang="ru-RU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Отремонтировано </a:t>
                      </a:r>
                      <a:r>
                        <a:rPr kumimoji="0" lang="ru-RU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отделений почты </a:t>
                      </a:r>
                      <a:r>
                        <a:rPr kumimoji="0" lang="ru-RU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России:</a:t>
                      </a:r>
                    </a:p>
                    <a:p>
                      <a:pPr algn="ctr" fontAlgn="ctr"/>
                      <a:endParaRPr kumimoji="0" lang="ru-RU" sz="12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kumimoji="0"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Адреса: с. Шубино, д.40;</a:t>
                      </a:r>
                      <a:r>
                        <a:rPr kumimoji="0" lang="ru-RU" sz="12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ул. </a:t>
                      </a:r>
                      <a:r>
                        <a:rPr kumimoji="0"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Гвардейская, д.47;</a:t>
                      </a:r>
                    </a:p>
                    <a:p>
                      <a:pPr algn="ctr" fontAlgn="ctr"/>
                      <a:r>
                        <a:rPr kumimoji="0"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Ул. Донбасская, д.52; </a:t>
                      </a:r>
                      <a:r>
                        <a:rPr kumimoji="0" lang="ru-RU" sz="12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kumimoji="0"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Белые столбы, ул. Кирова, д.3 А;</a:t>
                      </a:r>
                    </a:p>
                    <a:p>
                      <a:pPr algn="ctr" fontAlgn="ctr"/>
                      <a:r>
                        <a:rPr kumimoji="0"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Ул. Корнеева, д.46; </a:t>
                      </a:r>
                      <a:r>
                        <a:rPr kumimoji="0" lang="ru-RU" sz="12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kumimoji="0"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ru-RU" sz="12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Авиационный, </a:t>
                      </a:r>
                      <a:r>
                        <a:rPr kumimoji="0" lang="ru-RU" sz="1200" b="0" i="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ул.Туполева</a:t>
                      </a:r>
                      <a:r>
                        <a:rPr kumimoji="0" lang="ru-RU" sz="12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д.20;</a:t>
                      </a:r>
                    </a:p>
                    <a:p>
                      <a:pPr algn="ctr" fontAlgn="ctr"/>
                      <a:r>
                        <a:rPr kumimoji="0" lang="ru-RU" sz="12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П. Константиново, Домодедовское ш., д.3; ул. Талалихина, д.8</a:t>
                      </a:r>
                      <a:endParaRPr kumimoji="0" lang="ru-RU" sz="12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 завершен в 2021 г.</a:t>
                      </a:r>
                      <a:endParaRPr lang="ru-RU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kumimoji="0" lang="ru-RU" sz="1200" b="0" i="0" u="none" strike="noStrike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sz="1200" b="0" i="1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kumimoji="0" lang="ru-RU" sz="1200" b="0" i="1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kumimoji="0" lang="ru-RU" sz="1200" b="0" i="1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036190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70567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 Лариса Михайловна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распоряжением Администрации городского округа Домодедово Московской области от 30.05.2019 №127 «Об утверждении Регламента рассмотрения обращения граждан в Администрации городского округа Домодедово» прием граждан ведется по понедельникам с 14.00 до 18.00. 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запись может быть осуществлена по телефону +7(496)792-45-32.</a:t>
            </a:r>
          </a:p>
          <a:p>
            <a:endParaRPr lang="ru-RU" dirty="0" smtClean="0"/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finupr@domod.ru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dmdd_finuprv@mosreg.ru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8155223"/>
              </p:ext>
            </p:extLst>
          </p:nvPr>
        </p:nvGraphicFramePr>
        <p:xfrm>
          <a:off x="251520" y="846132"/>
          <a:ext cx="8568953" cy="52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132"/>
                <a:gridCol w="1255918"/>
                <a:gridCol w="1534629"/>
                <a:gridCol w="1549548"/>
                <a:gridCol w="1599726"/>
              </a:tblGrid>
              <a:tr h="42262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4 809 433,6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5 379 288,0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5 299 621,4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98,5%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1 297 304,4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1 542 320,9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1 563 100,3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101,3%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1 297 304,4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1 542 320,9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1 563 100,3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101,3%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100 618,8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107 507,5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109 574,3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101,9%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100 618,8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107 507,5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109 574,3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101,9%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553 465,5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768 040,0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782 242,3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101,8%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442 136,0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663 040,0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659 902,4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99,5%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67 062,3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21 406,8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107,0%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233,5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44 267,2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100 699,6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118,5%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1 783 897,2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1 680 286,2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1 583 256,4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94,2%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196 292,4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235 000,0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214 864,8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91,4%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1 587 604,9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1 445 286,2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1 368 391,6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94,7%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организаций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1 352 275,6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1 148 286,2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1 098 710,4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95,7%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физических лиц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235 329,2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297 000,0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269 681,2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90,8%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1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87480012"/>
              </p:ext>
            </p:extLst>
          </p:nvPr>
        </p:nvGraphicFramePr>
        <p:xfrm>
          <a:off x="251520" y="846132"/>
          <a:ext cx="8640960" cy="5319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225"/>
                <a:gridCol w="1266472"/>
                <a:gridCol w="1547525"/>
                <a:gridCol w="1562569"/>
                <a:gridCol w="1613169"/>
              </a:tblGrid>
              <a:tr h="62820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3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35 126,9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33 517,7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35 032,8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104,5%</a:t>
                      </a:r>
                    </a:p>
                  </a:txBody>
                  <a:tcPr marL="0" marR="0" marT="0" marB="0" anchor="ctr"/>
                </a:tc>
              </a:tr>
              <a:tr h="418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418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621 830,6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579 575,1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547 756,0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94,5%</a:t>
                      </a:r>
                    </a:p>
                  </a:txBody>
                  <a:tcPr marL="0" marR="0" marT="0" marB="0" anchor="ctr"/>
                </a:tc>
              </a:tr>
              <a:tr h="6980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 виде прибыли, приходящейся на доли в уставных (складочных) капиталах хозяйственных товариществ и обществ, или дивидендов по акциям, принадлежащим Российской Федерации, субъектам Российской Федерации или муниципальным образованиям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837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580 683,1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541 207,0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507 168,7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93,7%</a:t>
                      </a:r>
                    </a:p>
                  </a:txBody>
                  <a:tcPr marL="0" marR="0" marT="0" marB="0" anchor="ctr"/>
                </a:tc>
              </a:tr>
              <a:tr h="418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по соглашениям об установлении сервитута в отношении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596,4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842,1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142,7%</a:t>
                      </a:r>
                    </a:p>
                  </a:txBody>
                  <a:tcPr marL="0" marR="0" marT="0" marB="0" anchor="ctr"/>
                </a:tc>
              </a:tr>
              <a:tr h="353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от государственных и муниципальных унитарных предприятий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98,8%</a:t>
                      </a:r>
                    </a:p>
                  </a:txBody>
                  <a:tcPr marL="0" marR="0" marT="0" marB="0" anchor="ctr"/>
                </a:tc>
              </a:tr>
              <a:tr h="837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40 249,4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37 770,1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39 737,3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105,2%</a:t>
                      </a:r>
                    </a:p>
                  </a:txBody>
                  <a:tcPr marL="0" marR="0" marT="0" marB="0" anchor="ctr"/>
                </a:tc>
              </a:tr>
              <a:tr h="353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3 941,5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5 450,0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6 398,2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117,4%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33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836712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городском 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городском 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55956540"/>
              </p:ext>
            </p:extLst>
          </p:nvPr>
        </p:nvGraphicFramePr>
        <p:xfrm>
          <a:off x="251520" y="846132"/>
          <a:ext cx="8712969" cy="5391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3319"/>
                <a:gridCol w="1277026"/>
                <a:gridCol w="1560421"/>
                <a:gridCol w="1575591"/>
                <a:gridCol w="1626612"/>
              </a:tblGrid>
              <a:tr h="63328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28 368,7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12 324,3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9 283,2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75,3%</a:t>
                      </a:r>
                    </a:p>
                  </a:txBody>
                  <a:tcPr marL="0" marR="0" marT="0" marB="0" anchor="ctr"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(работ)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101,4%</a:t>
                      </a:r>
                    </a:p>
                  </a:txBody>
                  <a:tcPr marL="0" marR="0" marT="0" marB="0" anchor="ctr"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28 340,1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11 433,8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8 380,0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73,3%</a:t>
                      </a:r>
                    </a:p>
                  </a:txBody>
                  <a:tcPr marL="0" marR="0" marT="0" marB="0" anchor="ctr"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191 151,2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210 017,8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215 507,2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102,6%</a:t>
                      </a:r>
                    </a:p>
                  </a:txBody>
                  <a:tcPr marL="0" marR="0" marT="0" marB="0" anchor="ctr"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квартир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1 690,0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1 801,7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106,6%</a:t>
                      </a:r>
                    </a:p>
                  </a:txBody>
                  <a:tcPr marL="0" marR="0" marT="0" marB="0" anchor="ctr"/>
                </a:tc>
              </a:tr>
              <a:tr h="8443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имущества, находящегося в государственной и муниципальной собственности (за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32 120,2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18 170,1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100,9%</a:t>
                      </a:r>
                    </a:p>
                  </a:txBody>
                  <a:tcPr marL="0" marR="0" marT="0" marB="0" anchor="ctr"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участков, находящихся в государственной 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73 580,3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44 300,0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54 487,4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123,0%</a:t>
                      </a:r>
                    </a:p>
                  </a:txBody>
                  <a:tcPr marL="0" marR="0" marT="0" marB="0" anchor="ctr"/>
                </a:tc>
              </a:tr>
              <a:tr h="7036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74 139,3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112 085,8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102,8%</a:t>
                      </a:r>
                    </a:p>
                  </a:txBody>
                  <a:tcPr marL="0" marR="0" marT="0" marB="0" anchor="ctr"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имущества, находящегося в государственной 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11 102,4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37 027,8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28 962,3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78,2%</a:t>
                      </a:r>
                    </a:p>
                  </a:txBody>
                  <a:tcPr marL="0" marR="0" marT="0" marB="0" anchor="ctr"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142 876,1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105 640,5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112 327,0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106,3%</a:t>
                      </a:r>
                    </a:p>
                  </a:txBody>
                  <a:tcPr marL="0" marR="0" marT="0" marB="0" anchor="ctr"/>
                </a:tc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50 815,6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334 607,9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335 163,8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100,2%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39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382854"/>
              </p:ext>
            </p:extLst>
          </p:nvPr>
        </p:nvGraphicFramePr>
        <p:xfrm>
          <a:off x="251520" y="846132"/>
          <a:ext cx="8568953" cy="5626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132"/>
                <a:gridCol w="1255918"/>
                <a:gridCol w="1534629"/>
                <a:gridCol w="1549548"/>
                <a:gridCol w="1599726"/>
              </a:tblGrid>
              <a:tr h="42262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3 788 768,0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3 812 735,9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3 752 838,6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98,4%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3 800 884,6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3 809 171,9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3 731 636,8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98,0%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бюджетной системы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93 952,4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71 252,0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131 252,0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184,2%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587 837,2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767 719,7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654 071,6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85,2%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3 078 715,0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2 965 387,0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2 946 203,9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99,4%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40 380,0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4 813,3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2,3%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ПОСТУПЛЕНИЯ ОТ ГОСУДАРСТВЕННЫХ (МУНИЦИПАЛЬНЫХ) ОРГАНИЗАЦИЙ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57 886,1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74 590,0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128,9%</a:t>
                      </a:r>
                    </a:p>
                  </a:txBody>
                  <a:tcPr marL="0" marR="0" marT="0" marB="0" anchor="ctr"/>
                </a:tc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3 453,7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1 681,7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2 681,7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159,5%</a:t>
                      </a:r>
                    </a:p>
                  </a:txBody>
                  <a:tcPr marL="0" marR="0" marT="0" marB="0" anchor="ctr"/>
                </a:tc>
              </a:tr>
              <a:tr h="3220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ПЕРЕЧИСЛЕНИЯ ДЛЯ ОСУЩЕСТВЛЕНИЯ ВОЗВРАТА (ЗАЧЕТА) ИЗЛИШНЕ УПЛАЧЕННЫХ ИЛИ ИЗЛИШНЕ ВЗЫСКАННЫХ СУММ НАЛОГОВ, СБОРОВ И ИНЫХ ПЛАТЕЖЕЙ, А ТАКЖЕ СУММ ПРОЦЕНТОВ ЗА НЕСВОЕВРЕМЕННОЕ ОСУЩЕСТВЛЕНИЕ ТАКОГО ВОЗВРАТА И ПРОЦЕНТОВ, НАЧИСЛЕННЫХ НА ИЗЛИШНЕ ВЗЫСКАННЫЕ СУММЫ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220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БЮДЖЕТОВ БЮДЖЕТНОЙ СИСТЕМЫ РОССИЙСКОЙ ФЕДЕРАЦИИ ОТ ВОЗВРАТА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589,7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833,7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833,7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0" marR="0" marT="0" marB="0" anchor="ctr"/>
                </a:tc>
              </a:tr>
              <a:tr h="4196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-16 160,0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-56 837,5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-56 903,6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100,1%</a:t>
                      </a:r>
                    </a:p>
                  </a:txBody>
                  <a:tcPr marL="0" marR="0" marT="0" marB="0" anchor="ctr"/>
                </a:tc>
              </a:tr>
              <a:tr h="4196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8 598 201,6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9 192 023,9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9 052 460,0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98,5%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1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налоговых ставках и льготах по земельному налогу на 2021 год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379461"/>
              </p:ext>
            </p:extLst>
          </p:nvPr>
        </p:nvGraphicFramePr>
        <p:xfrm>
          <a:off x="153852" y="476672"/>
          <a:ext cx="8666620" cy="58555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5900"/>
                <a:gridCol w="5514575"/>
                <a:gridCol w="966145"/>
              </a:tblGrid>
              <a:tr h="3070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807514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10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10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25.09.2007 </a:t>
                      </a:r>
                      <a:b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N 1-4/77,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14.07.2009 N 1-4/200, от 31.03.2010 N 1-4/271,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N 1-4/320, от 16.08.2011 N 1-4/387,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11.11.2011 N 1-4/404, от 11.10.2012 N 1-4/482,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10.10.2013 N 1-4/540, от 22.11.2013 N 1-4/549,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25.07.2014 N 1-4/601, от 12.11.2014 N 1-4/615,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17.12.2014 N 1-4/629, от 02.03.2015 N 1-4/646,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22.06.2015 N 1-4/661, от 21.08.2015 N 1-4/675, от 22.10.2015 N 1-4/686,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09.12.2015 N 1-4/697, от 12.12.2016 N 1-4/751, от 15.11.2017 N 1-4/842,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20.12.2017 N 1-4/854, от 21.02.2019 N 1-4/948, от 13.09.2019 N 1-4/991,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14.11.2019 N 1-4/999, от 13.11.2020 N 1-4/1083, от 23.07.2021 N 1-4/1141,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25.10.2021 N 1-4/1173</a:t>
                      </a:r>
                      <a:endParaRPr kumimoji="0" lang="en-US" sz="100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hlinkClick r:id="rId3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</a:tr>
              <a:tr h="1642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занятых жилищным фондом</a:t>
                      </a:r>
                      <a:r>
                        <a:rPr kumimoji="0" lang="ru-RU" sz="1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объектами инженерной инфраструктуры</a:t>
                      </a:r>
                      <a:r>
                        <a:rPr kumimoji="0" lang="ru-RU" sz="1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01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законом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 29 июля 2017 года N 217-ФЗ «О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</a:tr>
              <a:tr h="505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приобретенные 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(предоставленные) для индивидуального и кооперативного гаражного </a:t>
                      </a: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5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ограниченные 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обороте в соответствии с законодательством Российской Федерации, предоставленные для обеспечения обороны, безопасности и таможенных </a:t>
                      </a: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налоговых ставках и льготах по земельному налогу на 2021 год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445383"/>
              </p:ext>
            </p:extLst>
          </p:nvPr>
        </p:nvGraphicFramePr>
        <p:xfrm>
          <a:off x="153852" y="476673"/>
          <a:ext cx="8306580" cy="6290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06580"/>
              </a:tblGrid>
              <a:tr h="600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51606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фашизма;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Герои Социалистического Труда, полные кавалеры ордена Трудовой Славы.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лет.</a:t>
                      </a:r>
                    </a:p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9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ассоциации, в том числе некоммерческие партнерства, а также товарищества собственников недвижимости - в отношении земельных участков, границы которых установлены в соответствии с земельным законодательством, и расположенных в границах территорий ведения гражданами садоводства, огородничества, дачного или индивидуального жилищного строительства для собственных нужд, на которых размещены объекты инженерной, социальной и транспортной инфраструктуры, относящиеся к имуществу общего пользования. Информацию, подтверждающую, что границы земельных участков установлены в соответствии с земельным законодательством, а также фактическое использование земельных участков для размещения объектов инженерной, социальной и транспортной инфраструктуры, предоставляет Комитет по управлению имуществом администрации городского округа Домодедово;</a:t>
                      </a:r>
                    </a:p>
                    <a:p>
                      <a:pPr algn="l"/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15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налога»                                                                                                                       </a:t>
            </a:r>
            <a:r>
              <a:rPr lang="ru-RU" sz="14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тыс.руб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458554"/>
              </p:ext>
            </p:extLst>
          </p:nvPr>
        </p:nvGraphicFramePr>
        <p:xfrm>
          <a:off x="467544" y="1041480"/>
          <a:ext cx="8064897" cy="5345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8087"/>
                <a:gridCol w="1273405"/>
                <a:gridCol w="1273405"/>
              </a:tblGrid>
              <a:tr h="257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2021 год ожидаемые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1857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8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2 874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2 874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94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1 009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1 009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5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Инвалиды с детства,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дети-инвалиды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76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217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5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7606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7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6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325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8166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84 111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84 111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собственности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23 358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28 700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некоммерческие организации – в отношении земельных участков, имеющих вид разрешенного использования охота и рыбалка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налоговых ставках по налогу на имущество физических лиц на 2021 г.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969352"/>
              </p:ext>
            </p:extLst>
          </p:nvPr>
        </p:nvGraphicFramePr>
        <p:xfrm>
          <a:off x="179512" y="754801"/>
          <a:ext cx="8640960" cy="4834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/>
                <a:gridCol w="4811828"/>
                <a:gridCol w="1524876"/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14.06.2016 1-4/716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12.02.2018 №1-4/867,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13.11.2018 №1-4/920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14.11.2019 №1-4/1000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</a:tr>
              <a:tr h="267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подсобного, дачного хозяйства,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10493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5457" y="5877272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000" b="1" dirty="0">
                <a:solidFill>
                  <a:srgbClr val="000000"/>
                </a:solidFill>
                <a:latin typeface="Times New Roman"/>
              </a:rPr>
              <a:t>Решением Совета депутатов не предусмотрены льготы по налогу на имущество физических лиц на территории г.о. Домодедово. </a:t>
            </a:r>
          </a:p>
          <a:p>
            <a:pPr algn="ctr" fontAlgn="ctr"/>
            <a:r>
              <a:rPr lang="ru-RU" sz="1000" b="1" dirty="0">
                <a:solidFill>
                  <a:srgbClr val="000000"/>
                </a:solidFill>
                <a:latin typeface="Times New Roman"/>
              </a:rPr>
              <a:t>Льготы установлены Налоговым Кодексом Российской Федерации (ст. 407)</a:t>
            </a:r>
          </a:p>
        </p:txBody>
      </p:sp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836711"/>
          <a:ext cx="8208910" cy="5629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42677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</a:tr>
              <a:tr h="284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8 139 480,4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8 810 933,7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9 987 668,8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9 108 499,7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88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1 299 052,1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1 350 563,1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514 567,0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1 458 758,8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206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75 947,1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86 660,3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83 540,4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78 837,8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76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543 739,6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515 945,0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868 966,6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815 444,3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00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722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186,4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1 047 018,9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1 465 787,3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1 378 840,0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238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47 606,3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10 913,0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26 045,7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21 750,6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551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4 232 370,8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4 528 500,1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4 748 975,3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4 269 453,0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925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653 078,1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603 523,0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619 421,5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530 193,1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408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234 680,0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233 923,4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223 685,8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203 283,4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285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220 070,7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291 386,8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324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704,4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263 764,0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913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74 592,5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67 500,0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72 447,6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70 443,9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722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36 156,8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75 000,0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39 527,0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17 730,8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419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бюджетам субъектов РФ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2020-2021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(тыс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99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836710"/>
          <a:ext cx="8352928" cy="54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411"/>
                <a:gridCol w="1685240"/>
                <a:gridCol w="1685240"/>
                <a:gridCol w="1758512"/>
                <a:gridCol w="952525"/>
              </a:tblGrid>
              <a:tr h="6514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7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1 299 052,1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1 514 567,0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1 458 758,8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96,32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238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3 948,8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5 876,9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5 058,3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86,07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904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10 939,6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12 227,5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10 919,5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89,30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904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Правительства Российской Федерации, высших органов исполнительной власти субъектов Российской Федерации, местных администраций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409 791,3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459 741,5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440 874,3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95,90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238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40 114,3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41 748,8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41 551,3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99,53</a:t>
                      </a:r>
                    </a:p>
                  </a:txBody>
                  <a:tcPr marL="0" marR="0" marT="0" marB="0" anchor="ctr"/>
                </a:tc>
              </a:tr>
              <a:tr h="3845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</a:tr>
              <a:tr h="3030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5 939,1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</a:tr>
              <a:tr h="4661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834 258,1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989 033,2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960 355,5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97,10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2020-2021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разделам, подразделам (тыс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36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836710"/>
          <a:ext cx="8424936" cy="5256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992"/>
                <a:gridCol w="1699768"/>
                <a:gridCol w="1699768"/>
                <a:gridCol w="1773672"/>
                <a:gridCol w="960736"/>
              </a:tblGrid>
              <a:tr h="731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75 947,1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83 540,4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78 837,8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843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Защита населения и территории от  чрезвычайных ситуаций природного и техногенного характера, гражданская оборона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26 803,5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31 521,3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30 797,3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97,70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8127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49 143,6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52 019,1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48 040,5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92,35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64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543 739,6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868 966,6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815 444,3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93,84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85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2 632,0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5 774,0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3 567,6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61,79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04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100 826,1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107 035,0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100 769,8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94,15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31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402 801,3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714 008,9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671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443,7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94,04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40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14 532,1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15 389,0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15 052,8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97,82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23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 в области национальной экономики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22 948,1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26 759,7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24 610,4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91,97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2020-2021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26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836710"/>
          <a:ext cx="8424936" cy="5444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992"/>
                <a:gridCol w="1699768"/>
                <a:gridCol w="1699768"/>
                <a:gridCol w="1773672"/>
                <a:gridCol w="960736"/>
              </a:tblGrid>
              <a:tr h="731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722 186,4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1 465 787,3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1 378 840,0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94,07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23 244,2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105 064,5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94 990,6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90,41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16 090,4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389 329,5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369 295,1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94,85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682 851,8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971 393,4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914 554,3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94,15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47 606,3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26 045,7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21 750,6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83,51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68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47 606,3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26 045,7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21 750,6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83,51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4 232 370,8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4 748 975,3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4 269 453,0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89,90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0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1 502 236,4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883 046,0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749 625,7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84,89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0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2 279 228,1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3 390 389,6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3 057 388,1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90,18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04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 Cyr" panose="02020603050405020304" pitchFamily="18" charset="0"/>
                        </a:rPr>
                        <a:t>Дополнительное образование детей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331 371,0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327 888,7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322 087,0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98,23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40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34 570,3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37 390,7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36 530,8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97,70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23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84 965,0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110 260,5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103 821,4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94,16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2020-2021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41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2021-2023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определены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836710"/>
          <a:ext cx="8424936" cy="5352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992"/>
                <a:gridCol w="1699768"/>
                <a:gridCol w="1699768"/>
                <a:gridCol w="1773672"/>
                <a:gridCol w="960736"/>
              </a:tblGrid>
              <a:tr h="731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653 078,1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619 421,5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530 193,1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85,59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Культура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626 658,7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591 716,6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505 940,0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85,50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 в области культуры, кинематографии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26 419,4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27 704,9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24 253,1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87,54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234 680,0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223 685,8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203 283,4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90,88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14 142,4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14 448,0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14 302,0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98,99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68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110 809,3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102 912,2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88 547,2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86,04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109 728,3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106 325,6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100 434,2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94,46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0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220 070,7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324 704,4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263 764,0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81,23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0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220 070,7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324 704,4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263 764,0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81,23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04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74 592,5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72 447,6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70 443,9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97,23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31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17 769,5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15 890,6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15 472,1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97,37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40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56 823,0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56 557,0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54 971,8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97,20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2020-2021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22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836710"/>
          <a:ext cx="8352928" cy="4608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411"/>
                <a:gridCol w="1685240"/>
                <a:gridCol w="1685240"/>
                <a:gridCol w="1758512"/>
                <a:gridCol w="952525"/>
              </a:tblGrid>
              <a:tr h="117931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2021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Обслуживание 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государственного и муниципального долга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36 156,8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527,0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17 730,8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44,86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36 156,8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39 527,0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17 730,8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44,86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9828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Прочие межбюджетные трансферты общего характера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ИТОГО РАСХОДОВ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8 139 480,4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9 987 668,8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9 108 499,7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91,20 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бюджета </a:t>
            </a:r>
            <a:r>
              <a:rPr lang="ru-RU" altLang="ru-RU" sz="1400" dirty="0">
                <a:latin typeface="Georgia" panose="02040502050405020303" pitchFamily="18" charset="0"/>
              </a:rPr>
              <a:t>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2020-2021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73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о структуре расходов 2021 года </a:t>
            </a:r>
            <a:r>
              <a:rPr lang="ru-RU" sz="1400" dirty="0">
                <a:latin typeface="Georgia" panose="02040502050405020303" pitchFamily="18" charset="0"/>
              </a:rPr>
              <a:t>(млн</a:t>
            </a:r>
            <a:r>
              <a:rPr lang="ru-RU" sz="1400" dirty="0" smtClean="0">
                <a:latin typeface="Georgia" panose="02040502050405020303" pitchFamily="18" charset="0"/>
              </a:rPr>
              <a:t>. руб</a:t>
            </a:r>
            <a:r>
              <a:rPr lang="ru-RU" sz="1400" dirty="0">
                <a:latin typeface="Georgia" panose="02040502050405020303" pitchFamily="18" charset="0"/>
              </a:rPr>
              <a:t>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390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395536" y="836712"/>
          <a:ext cx="813690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08912" cy="648072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о фактических расходах </a:t>
            </a:r>
            <a:br>
              <a:rPr lang="ru-RU" sz="1400" dirty="0" smtClean="0">
                <a:latin typeface="Georgia" panose="02040502050405020303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</a:rPr>
              <a:t>по муниципальным программам в 2021 году (тыс. руб.), </a:t>
            </a:r>
            <a:br>
              <a:rPr lang="ru-RU" sz="1400" dirty="0" smtClean="0">
                <a:latin typeface="Georgia" panose="02040502050405020303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</a:rPr>
              <a:t>(% исполнения плановых целевых показателей)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55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827583" y="1052736"/>
          <a:ext cx="7797359" cy="4752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1723"/>
                <a:gridCol w="1155681"/>
                <a:gridCol w="1155681"/>
                <a:gridCol w="1155682"/>
                <a:gridCol w="988592"/>
              </a:tblGrid>
              <a:tr h="115818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0764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5626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«Здравоохранение» - 6 247,56 тыс. руб.  (59,9%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398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Профилактика заболеваний и формирование здорового образа жизни. Развитие первичной медико-санитарной помощи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47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населения, прошедшего профилактические медицинские осмотры и диспансеризацию («Профилактические медицинские осмотры и диспансеризация»)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559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граждан получивших компенсацию стоимости приобретенных льготных лекарственных препаратов, не поступивших в аптечные организации, от общего числа обратившихся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557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прикрепленного населения к медицинским организациям на территории округа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1839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568953" cy="4752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4595"/>
                <a:gridCol w="1265693"/>
                <a:gridCol w="1270799"/>
                <a:gridCol w="1270800"/>
                <a:gridCol w="1087066"/>
              </a:tblGrid>
              <a:tr h="170406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9977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7131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«Здравоохранение» - 6 247,56 тыс. руб.  (59,9%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623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Финансовое обеспечение системы организации медицинской помощи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1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Жилье – медикам, первичного звена и узкого профиля, обеспеченных жильем, из числа привлеченных и нуждающихся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Коэффициент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7874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352928" cy="4536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/>
                <a:gridCol w="1233784"/>
                <a:gridCol w="1238762"/>
                <a:gridCol w="1238763"/>
                <a:gridCol w="1059661"/>
              </a:tblGrid>
              <a:tr h="19038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7010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500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"Культура"- 741 895,92 тыс. руб. (88,7%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35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музейного дела в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01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Перевод в электронный вид музейных фондов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428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467544" y="897271"/>
          <a:ext cx="8352929" cy="49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3855"/>
                <a:gridCol w="973157"/>
                <a:gridCol w="973157"/>
                <a:gridCol w="1216446"/>
                <a:gridCol w="1946314"/>
              </a:tblGrid>
              <a:tr h="12406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66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8874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"Культура"- 741 895,92 тыс. руб. (88,7%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471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библиотечного дела в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33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роста числа пользователей библиотек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433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количества библиотек, внедривших стандарты деятельности библиотеки нового формата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9525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Поступление в фонды библиотек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муципальных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образований и государственных библиотек субъекта Российской Федерации не менее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1 408,00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4059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реализации </a:t>
            </a:r>
            <a:r>
              <a:rPr lang="ru-RU" sz="1400" dirty="0">
                <a:latin typeface="Georgia" panose="02040502050405020303" pitchFamily="18" charset="0"/>
              </a:rPr>
              <a:t>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48770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/>
                <a:gridCol w="982656"/>
                <a:gridCol w="967229"/>
                <a:gridCol w="967229"/>
                <a:gridCol w="1853856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"Культура"- 741 895,92 тыс. руб. (88,7%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профессионального искусства, гастрольно-концертной и культурно-досуговой деятельности, кинематографии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39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числа посещений культурных мероприятий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776,169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772,401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период режима повышенной готовности, вызванный распространением новой короновирусной инфекцией посещение культурных мероприятий было ограничено.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учреждений клубного типа, соответствующих Требованиям к условиям деятельности культурно-досуговых учреждений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49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привлекаемых к участию в творческих мероприятиях сферы культуры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8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граждан, принимающих участие в добровольческой деятельности, получивших государственную (муниципальную)  поддержку в форме субсидий бюджетным учреждениям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7014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352928" cy="5139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/>
                <a:gridCol w="1233784"/>
                <a:gridCol w="1238762"/>
                <a:gridCol w="1238763"/>
                <a:gridCol w="1059661"/>
              </a:tblGrid>
              <a:tr h="105916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13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9768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"Культура"- 741 895,92 тыс. руб. (88,7%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21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«Укрепление материально-технической базы государственных и муниципальных учреждений культуры, образовательных организаций в сфере культуры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15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на 15% числа посещений организаций культуры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тысяча посещений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429,884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553,314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6442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«Развитие образования в сфере культуры Московской области»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33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детей в возрасте от 5 до 18 лет, охваченных дополнительным образованием сферы культуры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33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в возрасте от 7 до 15 лет, обучающихся по предпрофессиональным программам в области искусств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251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450445"/>
              </p:ext>
            </p:extLst>
          </p:nvPr>
        </p:nvGraphicFramePr>
        <p:xfrm>
          <a:off x="611560" y="1268760"/>
          <a:ext cx="77048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7632848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Численность постоянного населения                                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</a:t>
            </a:r>
            <a:r>
              <a:rPr lang="ru-RU" sz="1400" dirty="0">
                <a:latin typeface="Georgia" panose="02040502050405020303" pitchFamily="18" charset="0"/>
              </a:rPr>
              <a:t>(тыс. 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4170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352928" cy="57788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/>
                <a:gridCol w="1233784"/>
                <a:gridCol w="1238762"/>
                <a:gridCol w="1238763"/>
                <a:gridCol w="1059661"/>
              </a:tblGrid>
              <a:tr h="105916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13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9768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"Культура"- 741 895,92 тыс. руб. (88,7%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21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«Развитие архивного дела в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1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архивных фондов муниципального архива, внесенных в общеотраслевую базу данных «Архивный фонд», от общего количества архивных фондов, хранящихся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33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33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субвенции бюджету муниципального образования Московской области на обеспечение переданных государственных полномочий по временному хранению, комплектованию, учету и использованию архивных документов, относящихся к собственности Московской области и временно хранящихся в муниципальном архиве, освоенная бюджетом муниципального образования Московской области, в общей сумме указанной субвенции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7347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36000"/>
          <a:ext cx="8568953" cy="50132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4595"/>
                <a:gridCol w="1265693"/>
                <a:gridCol w="1270799"/>
                <a:gridCol w="1270800"/>
                <a:gridCol w="1087066"/>
              </a:tblGrid>
              <a:tr h="121055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260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769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"Культура"- 741 895,92 тыс. руб. (88,7%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2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программа»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75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Соотношение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30619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IX «Развитие парков культуры и отдыха»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8843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числа посетителей парков культуры и отдыха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по отношению к базовому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432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467544" y="873299"/>
          <a:ext cx="8280920" cy="53640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7030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4745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97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 «Образование» - 4 290 265,15 тыс. руб.  (95 %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588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88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499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отремонтированных дошкольных образовательных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93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Доступность дошкольного образования для детей в возрасте от трех до семи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5582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Доступность дошкольного образования для детей в возрасте до трех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97891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23528" y="836711"/>
          <a:ext cx="8424936" cy="46666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/>
                <a:gridCol w="1244420"/>
                <a:gridCol w="1249441"/>
                <a:gridCol w="1249442"/>
                <a:gridCol w="1068796"/>
              </a:tblGrid>
              <a:tr h="18343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4189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204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- 4 290 265,15 тыс. руб.  (95 %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11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Дошкольное образование»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73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726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– инвалидов в возрасте от 1,5 года до 7 лет, охваченных дошкольным образованием, в общей численности детей-инвалидов такого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возраста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1455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467544" y="1484784"/>
          <a:ext cx="8352928" cy="45276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/>
                <a:gridCol w="1233784"/>
                <a:gridCol w="1238762"/>
                <a:gridCol w="1238763"/>
                <a:gridCol w="1059661"/>
              </a:tblGrid>
              <a:tr h="148846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238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0793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- 4 290 265,15 тыс. руб.  (95 %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14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Дошкольное образование»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51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Созданы дополнительные места в субъектах Российской Федерации для детей в возрасте от 1,5 до 3 лет любой направленности в организациях, осуществляющих образовательную деятельность (за исключением государственных и муниципальных), и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уход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2021 году дополнительные места в возрасте от 1,5 до 3 лет не создавались.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9652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08912" cy="49047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118439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5094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- 4 290 265,15 тыс. руб.  (95 %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61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06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115,59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645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общеобразовательных организациях, расположенных в сельской местности и малых городах, созданы и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фукнкционируют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центры образования естественно- научной и технической направленностей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35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программам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7869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2"/>
          <a:ext cx="8136904" cy="50785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/>
                <a:gridCol w="1119192"/>
                <a:gridCol w="82684"/>
                <a:gridCol w="1206725"/>
                <a:gridCol w="1206726"/>
                <a:gridCol w="1032256"/>
              </a:tblGrid>
              <a:tr h="125647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4223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3354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- 4 290 265,15 тыс. руб.  (95 %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02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935 тыс. детей в не менее чем в 7000 общеобразовательных организаций, расположенных в сельской местности, обновлена материально-техническая база для занятий физической культурой и спортом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муниципальных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общеобразовательных учреждений,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обеспеченных горячим питанием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879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отремонтированных общеобразовательных организаций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7327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6" y="1052736"/>
          <a:ext cx="8136904" cy="5283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/>
                <a:gridCol w="1201876"/>
                <a:gridCol w="1206725"/>
                <a:gridCol w="1206726"/>
                <a:gridCol w="1032256"/>
              </a:tblGrid>
              <a:tr h="117391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131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246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- 4 290 265,15 тыс. руб.  (95 %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7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47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выпускников текущего года, набравших 220 баллов и более по 3 предметам, к общему количеству выпускников текущего года, сдавших ЕГЭ по 3 и более предметам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29,70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 735 выпускников, сдававших ЕГЭ,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набрали 220 баллов 219 человек.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75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во вторую смену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281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общеобразовательных организаций, обеспеченных подвозом к месту обучения в муниципальных общеобразовательных организациях, нуждающихся в подвозе к месту обучения в муниципальные общеобразовательные организации 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281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4881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67544" y="1340768"/>
          <a:ext cx="8352928" cy="44227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4216"/>
                <a:gridCol w="1212512"/>
                <a:gridCol w="1217404"/>
                <a:gridCol w="1217405"/>
                <a:gridCol w="1041391"/>
              </a:tblGrid>
              <a:tr h="9190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47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8566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- 4 290 265,15 тыс. руб.  (95 %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86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«Общее образование»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79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обучающихся, получающих начальное общее образование в муниципальных образовательных организациях городского округа Домодедово Московской области, получающих бесплатное горячее питание, к общему количеству обучающихся, получающих начальное общее образование в муниципальных образовательных организациях городского округа Домодедово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3262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образования, в которых организовано бесплатное горячее питание обучающихся, получающих начальное общее образование, в соответствии со стандартом организации питания обучающихся организаций в Московской области, к общему количеству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155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1052734"/>
          <a:ext cx="8352928" cy="5256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/>
                <a:gridCol w="1233784"/>
                <a:gridCol w="1238762"/>
                <a:gridCol w="1238763"/>
                <a:gridCol w="1059661"/>
              </a:tblGrid>
              <a:tr h="6249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0216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4797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- 4 290 265,15 тыс. руб.  (95 %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26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87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средней заработной платы педагогических работников организаций дополнительного образования к средней заработной плате учителей в Московской области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105,07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4733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детей, охваченных деятельностью детских технопарков «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Кванториум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 (мобильных технопарков «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Кванториум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тысяча человек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2402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в возрасте от 5 до 18 лет, охваченных дополнительным образованием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13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901903"/>
              </p:ext>
            </p:extLst>
          </p:nvPr>
        </p:nvGraphicFramePr>
        <p:xfrm>
          <a:off x="611560" y="1556792"/>
          <a:ext cx="770485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6534726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     (руб.)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454452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8" y="908718"/>
          <a:ext cx="8208911" cy="5032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1328"/>
                <a:gridCol w="1201876"/>
                <a:gridCol w="1206725"/>
                <a:gridCol w="1206726"/>
                <a:gridCol w="1032256"/>
              </a:tblGrid>
              <a:tr h="147934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2067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624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- 4 290 265,15 тыс. руб.  (95 %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651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52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детей-инвалидов в возрасте от 5 до 18 лет, получающих дополнительное образование, в общей численности детей-инвалидов такого возраста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960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привлекаемых к участию в творческих мероприятиях, от общего числа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424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80920" cy="55546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12827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5147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430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- 4 290 265,15 тыс. руб.  (95 %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925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«Профессиональное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педагогических работников, прошедших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добровольную независимую оценку квалификации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02074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«Обеспечивающая подпрограмма»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</a:tr>
              <a:tr h="100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учителей и директоров школ, повысивших уровень квалификации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678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352928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/>
                <a:gridCol w="1233784"/>
                <a:gridCol w="1238762"/>
                <a:gridCol w="1238763"/>
                <a:gridCol w="1059661"/>
              </a:tblGrid>
              <a:tr h="12317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354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8525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- 132 142,1  тыс. руб.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(92,3%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66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"Социальная поддержка граждан"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бедности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8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получивших   субсидию на оплату жилого помещения и коммунальных услуг, от общего числа обратившихся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8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получившие поощрение и поздравление в связи с праздниками, пямятными датами,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953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89054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1124744"/>
          <a:ext cx="8136904" cy="53285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/>
                <a:gridCol w="1201876"/>
                <a:gridCol w="1206725"/>
                <a:gridCol w="1206726"/>
                <a:gridCol w="1032256"/>
              </a:tblGrid>
              <a:tr h="12703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4712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0045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- 132 142,1  тыс. руб. (92,3%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376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"Социальная поддержка граждан"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8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отдельной категории граждан, получивших  меры социальной поддержки,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9835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Активное долголетие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5,74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9835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отдельных категорий граждан, получивших социальную поддержку по зубопротезированию,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1375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671746"/>
          <a:ext cx="8208912" cy="5637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3477"/>
                <a:gridCol w="1245283"/>
                <a:gridCol w="1250307"/>
                <a:gridCol w="1250308"/>
                <a:gridCol w="1069537"/>
              </a:tblGrid>
              <a:tr h="150565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2994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1102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- 132 142,1  тыс. руб. (92,3%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96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II. "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54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доступных для инвалидов и других маломобильных групп населения приоритетных объектов социальной, транспортной, инженерной инфраструктуры в общем количестве приоритетных объектов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5855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Приобретение оборудования, строительство пандусов для обеспечения беспрепятственного доступа маломобильных групп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1522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671746"/>
          <a:ext cx="8496944" cy="57095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3716"/>
                <a:gridCol w="1255056"/>
                <a:gridCol w="1260120"/>
                <a:gridCol w="1260121"/>
                <a:gridCol w="1077931"/>
              </a:tblGrid>
              <a:tr h="11030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2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4569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- 132 142,1  тыс. руб. (92,3%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482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"Развитие системы отдыха и оздоровления детей"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3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охваченных отдыхом и оздоровлением, в общей численности детей в возрасте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 15 лет, подлежащих оздоровлению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53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находящихся в  трудной жизненной ситуации, охваченных отдыхом и оздоровлением, в общей численности детей в возрасте от7 до 15 лет, находящихся в трудной жизненной ситуации, подлежащих оздоровлению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0766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VIII "Развитие трудовых ресурсов и охраны труда"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</a:tr>
              <a:tr h="9822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пострадавших в результате несчастных случаев на производстве со смертельным исходом, в расчете на 1000 работающих (организаций занятых в экономике муниципального образования)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3842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136904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/>
                <a:gridCol w="1114278"/>
                <a:gridCol w="87598"/>
                <a:gridCol w="1206725"/>
                <a:gridCol w="1206726"/>
                <a:gridCol w="1032256"/>
              </a:tblGrid>
              <a:tr h="972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246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116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- 132 142,1  тыс. руб. (92,3%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84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6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которым оказана поддержка органами местного самоуправления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75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социальной защиты населения,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75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культуры, которым оказана поддержка органами местного самоуправления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75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СО НКО в сфере образования,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8223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1052735"/>
          <a:ext cx="8211749" cy="5472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4647"/>
                <a:gridCol w="1230291"/>
                <a:gridCol w="78007"/>
                <a:gridCol w="1199237"/>
                <a:gridCol w="1201652"/>
                <a:gridCol w="1027915"/>
              </a:tblGrid>
              <a:tr h="104106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6641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89531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- 132 142,1  тыс. руб. (92,3%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0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6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059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охраны здоровья, которым оказана поддержка органами местного самоуправления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15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НКО,  которым оказана имущественная 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059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социальной защиты населения,  которым оказана 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15808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4" y="908721"/>
          <a:ext cx="8208913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4841"/>
                <a:gridCol w="1207222"/>
                <a:gridCol w="1247909"/>
                <a:gridCol w="1212094"/>
                <a:gridCol w="1036847"/>
              </a:tblGrid>
              <a:tr h="110408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59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2521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- 132 142,1  тыс. руб. (92,3%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997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74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СО НКО в сфере культуры,  которым оказана  имущественная поддержка 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798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образования, 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106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физической культуры и спорта, 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547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 в сфере охраны здоровья,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23856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136904" cy="521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/>
                <a:gridCol w="1201876"/>
                <a:gridCol w="1206725"/>
                <a:gridCol w="1206726"/>
                <a:gridCol w="1032256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- 132 142,1  тыс. руб. (92,3%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645,10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сфере культуры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310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93778"/>
              </p:ext>
            </p:extLst>
          </p:nvPr>
        </p:nvGraphicFramePr>
        <p:xfrm>
          <a:off x="668712" y="1340768"/>
          <a:ext cx="75756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6172200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(тыс. м2 общей площади)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5331606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21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- 132 142,1  тыс. руб. (92,3%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спорта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здоровья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граждан, принявших участие в просветительских мероприятиях по вопросам деятельности СО НКО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органами местного самоуправления просветительских мероприятий по вопросам деятельности СО НКО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88639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3890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/>
                <a:gridCol w="1233784"/>
                <a:gridCol w="1238762"/>
                <a:gridCol w="1238763"/>
                <a:gridCol w="1059661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«Спорт» - 250 745,9  тыс. руб. (97% от плана)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«Развитие физической культуры и спорта»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жителей муниципального образования Московской области, систематически занимающихся физической культурой и спортом, в общей численности населения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обеспеченности граждан спортивными сооружениями исходя из единовременной  пропускной способности объектов спорта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Доступные спортивные площадки. Доля спортивных площадок, управляемых в соответствии со стандартом их использования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муниципальном образовании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6677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</a:t>
            </a:r>
            <a:r>
              <a:rPr lang="ru-RU" sz="1400" dirty="0" err="1" smtClean="0">
                <a:latin typeface="Georgia" panose="02040502050405020303" pitchFamily="18" charset="0"/>
              </a:rPr>
              <a:t>реезультатах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53806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«Спорт» - 250 745,9  тыс. руб. (97%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«Развитие физической культуры и спорта»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использования существующих объектов спорта (отношение фактической посещаемости к нормативной пропускной способности)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и студентов Московской области, выполнивших нормативы Всероссийского физкультурно-спортивного комплекса «Готов к труду и обороне» (ГТО), в общей численности обучающихся и студентов.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проведенных массовых, официальных физкультурных и спортивных мероприятий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35748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4617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«Спорт» - 250 745,9  тыс. руб. (97%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«Развитие физической культуры и спорта»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установленных (отремонтированных, модернизированных) плоскостных спортивных сооружений в муниципальных образованиях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311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III «Подготовка спортивного резерва»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оля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спорта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72119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реализации </a:t>
            </a:r>
            <a:r>
              <a:rPr lang="ru-RU" sz="1400" dirty="0">
                <a:latin typeface="Georgia" panose="02040502050405020303" pitchFamily="18" charset="0"/>
              </a:rPr>
              <a:t>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9" y="908721"/>
          <a:ext cx="8352927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3086"/>
                <a:gridCol w="1223148"/>
                <a:gridCol w="1228083"/>
                <a:gridCol w="1228084"/>
                <a:gridCol w="1050526"/>
              </a:tblGrid>
              <a:tr h="9408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113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063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сельского хозяйства» - 10 878,6 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(82,8%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51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«Развитие отраслей сельского хозяйства и перерабатывающей промышленности»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16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Невыполнение планируемого значения вызвано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низкой урожайностью зерновых культур и сокращением производства мяса птицы ОП "Куриное царство"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056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Производство молока в хозяйствах всех категорий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52,156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51,902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Невыполнение планируемого значения вызвано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ликвидацией отрасли животноводства в ООО АПК ПЗ «Ямской»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645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Инвестиции в основной капитал по видам экономической деятельности: Растениеводство и животноводство, охота и предоставление соответствующих услуг в этих областях, Производство пищевых продуктов, Производство напитков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млн.руб.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712,60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Ввод мощностей животноводческих комплексов молочного направления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скотомест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98482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352928" cy="52055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/>
                <a:gridCol w="1233784"/>
                <a:gridCol w="1238762"/>
                <a:gridCol w="1146297"/>
                <a:gridCol w="92466"/>
                <a:gridCol w="1059661"/>
              </a:tblGrid>
              <a:tr h="13291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781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2362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сельского хозяйства» - 10 878,6 тыс. руб. (82,8%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986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мелиорации земель сельскохозяйственного назначения»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39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земель, обработанных от борщевика Сосновского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6004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«Комплексное развитие сельских территорий»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ввода (приобретения) жилья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0290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сельских населенных пунктов, обслуживаемых по доставке продовольственных и непродовольственных товаров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97595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08912" cy="46161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113612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987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4336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сельского хозяйства» - 10 878,6 тыс. руб. (82,8%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6933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«Обеспечение эпизоотического и ветеринарно-санитарного  благополучия»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</a:tr>
              <a:tr h="568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отловленных безнадзорных животных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32048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«Экспорт продукции агропромышленного комплекса Московской области»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</a:tr>
              <a:tr h="8795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экспорта продукции АПК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долл. США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56440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80920" cy="53474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12016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9071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6785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«Экология и окружающая среда» - 53 673,9 тыс. руб. (88,5%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93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"Охрана окружающей среды"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89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проведенных экологических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</a:tr>
              <a:tr h="614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исследований состояния окружающей среды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</a:tr>
              <a:tr h="614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изданной экологической литературы (детский экологический атлас)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</a:tr>
              <a:tr h="930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очищенных водоемов (прудов) находящихся в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57319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4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6207"/>
                <a:gridCol w="1026114"/>
                <a:gridCol w="1105046"/>
                <a:gridCol w="1262910"/>
                <a:gridCol w="1578637"/>
              </a:tblGrid>
              <a:tr h="10836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6215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1258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«Экология и окружающая среда» - 53 673,9 тыс. руб. (88,5%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8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II «Развитие водохозяйственного комплекса»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21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гидротехнических сооружений с неудовлетворительным и опасным уровнем безопасности, приведенных в безопасное техническое состояние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4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Проведение плановых работ по содержанию гидротехнических сооружений находящихся в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317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гидротехнических сооружений, находящихся в муниципальной собственности, для которых разработана проектно-сметная документация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гидротехнических сооружений находящихся в муниципальной собственности, на которых проведен капитальный ремонт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водных объектов, на которых выполнены комплексы мероприятий по ликвидации последствий засорения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70263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424936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/>
                <a:gridCol w="1244420"/>
                <a:gridCol w="1249441"/>
                <a:gridCol w="1249442"/>
                <a:gridCol w="1068796"/>
              </a:tblGrid>
              <a:tr h="113630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993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3906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«Экология и окружающая среда» - 53 673,9 тыс. руб. (88,5%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27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лесного хозяйства»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51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обследованных территорий, покрытых зелеными насаждениями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810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посаженных зеленых насаждений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581,00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15061">
                <a:tc gridSpan="5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«Региональная программа в области обращения с отходами, в том числе с твердыми коммунальными отходами"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</a:tr>
              <a:tr h="8797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ликвидированных несанкционированных (стихийных) свалок (навалов), в общем объеме выявленных несанкционированных (стихийных) свалок (навалов)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997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59228"/>
              </p:ext>
            </p:extLst>
          </p:nvPr>
        </p:nvGraphicFramePr>
        <p:xfrm>
          <a:off x="683568" y="1412776"/>
          <a:ext cx="77768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6172200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Уровень обеспеченности населения жильем на конец года           (кв. м. на человека)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4799425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136904" cy="5256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/>
                <a:gridCol w="1201876"/>
                <a:gridCol w="1206725"/>
                <a:gridCol w="1206726"/>
                <a:gridCol w="1032256"/>
              </a:tblGrid>
              <a:tr h="108742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27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2839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147 747,9 тыс. руб. 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(94 %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258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30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общего количества преступлений, совершенных на территории муниципального образования, не менее чем на 5 %  ежегодно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889,00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249,00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2021 году совершено 2 249 преступлений (на 19% больше ,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чем запланировано)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149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доли социально значимых объектов (учреждений), оборудованных в целях антитеррористической защищенности средствами безопасности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99,43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355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числа граждан принимающих участие в деятельности народных дружин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418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Снижение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доли несовершеннолетних в общем числе лиц, совершивших преступления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46383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424936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/>
                <a:gridCol w="1244420"/>
                <a:gridCol w="1249441"/>
                <a:gridCol w="1249442"/>
                <a:gridCol w="1068796"/>
              </a:tblGrid>
              <a:tr h="102153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1075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0243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147 747,9 тыс. руб.  (94 %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34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1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отремонтированных зданий (помещений) территориальных органов МВД 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04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отремонтированных зданий (помещений) территориальных подразделений УФСБ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055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отремонтированных зданий (помещений), находящихся в собственности муниципальных образований Московской области, в целях размещения подразделений Главного следственного управления Следственного комитета  Российской Федерации по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908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отремонтированных зданий(помещений), находящихся в собственности муниципальных образований Московской области, в которых располагаются городские (районные) суды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78741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424936" cy="4896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/>
                <a:gridCol w="1244420"/>
                <a:gridCol w="1249441"/>
                <a:gridCol w="1249442"/>
                <a:gridCol w="1068796"/>
              </a:tblGrid>
              <a:tr h="136515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1528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3780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147 747,9 тыс. руб.  (94 %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583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10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снесенных объектов самовольного строительства, право на снос которых в судебном порядке предоставлено администрациям муниципальных организаций Московской области, являющимися взыскателями по исполнительным производствам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9414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отремонтированных зданий (помещений), находящихся в собственности муниципальных образований Московской области, в которых располагаются подразделения Военного  комиссариата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84991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5239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93860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035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1521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147 747,9 тыс. руб.  (94 %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5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коммерческих объектов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Увеличение общего количества видеокамер, введенных в эксплуатацию в систему  технологического обеспечения региональной, общественной безопасности и оперативного управления "Безопасный регион", не менее чем на 5% ежегодно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камер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473,00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26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 числа лиц, состоящих на диспансерном наблюдении с диагнозом «Употребление наркотиков с вредными последствиями»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990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уровня вовлеченности населения в незаконный оборот наркотиков на 100 тыс. человек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 на 100 тыс. населения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26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Снижение уровня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криминогенности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наркомании на 100 тыс. человек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 на 100 тыс. населения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209,00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85,70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8233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064896" cy="51845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8442"/>
                <a:gridCol w="1191240"/>
                <a:gridCol w="1196046"/>
                <a:gridCol w="1196047"/>
                <a:gridCol w="1023121"/>
              </a:tblGrid>
              <a:tr h="117270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1275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9737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147 747,9 тыс. руб.  (94 %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0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Благоустроим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кладбища «Доля кладбищ, соответствующих Региональному стандарту», процент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9079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Инвентаризация мест захоронений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9079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транспортировок умерших в морг с мест обнаружения или происшествия для производства судебно-медицинской экспертизы, произведенных в соответствии с установленными требованиями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36809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1125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7"/>
                <a:gridCol w="1233784"/>
                <a:gridCol w="1238762"/>
                <a:gridCol w="1238763"/>
                <a:gridCol w="1059661"/>
              </a:tblGrid>
              <a:tr h="113302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878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4635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147 747,9 тыс. руб.  (94 %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81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 "Снижение рисков возникновения и смягчение последствий чрезвычайных ситуаций природного и техногенного характера на территории муниципального образования Московской области"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7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Степень готовности муниципального образования Московской области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 действиям по предназначению при возникновении чрезвычайных ситуациях (происшествиях)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природногои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техногенного характера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77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уровня безопасности людей на водных объектах, расположенных на территории муниципального образования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77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Сокращение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57899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80920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119448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204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7641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147 747,9 тыс. руб.  (94 %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009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и совершенствование систем оповещения и информирования населения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9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образования.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2457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«Обеспечение пожарной безопасности на территории муниципального образования Московской области»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</a:tr>
              <a:tr h="9349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степени пожарной защищенности городского округа, по отношению к базовому периоду 2019 года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11877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280920" cy="5328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12595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672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94692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147 747,9 тыс. руб.  (94 %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895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 «Обеспечение мероприятий гражданской обороны на территории муниципального образования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0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Темп прироста степени обеспеченности запасами материально-технических, продовольственных, медицинских и иных средств для целей гражданской обороны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985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степени готовности к использованию по предназначению защитных сооружений и иных объектов 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78792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80921" cy="53497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054093"/>
                <a:gridCol w="1118706"/>
                <a:gridCol w="1118706"/>
                <a:gridCol w="1438337"/>
              </a:tblGrid>
              <a:tr h="11442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0274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5078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«Жилище»  - 68 203,29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(91,2%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42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развития застроенных территорий»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4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ввода индивидуального жилищного строительства, построенного населением за счет собственных и (или) кредитных средств.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 кв.м.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272,20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851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семей, улучшивших жилищные условия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</a:tr>
              <a:tr h="6165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.Решаем проблемы дольщиков. Сопровождение проблемных объектов до восстановления прав пострадавших граждан.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045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851,00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765,00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17746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4968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174388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137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8700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«Жилище»  - 68 203,29 тыс. руб. (91,2%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391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 «Обеспечение жильем молодых семей»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9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молодых семей, получивших свидетельство о праве на получение социальной выплаты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80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направлениями 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08912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10998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71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329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«Жилище»  - 68 203,29 тыс. руб. (91,2%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810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«Обеспечение жильем детей-сирот и детей, оставшихся без попечения родителей, лиц из числа детей-сирот и детей, оставшихся  без попечения родителей»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94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 в отчетном году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819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детей-сирот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40334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136904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/>
                <a:gridCol w="1201876"/>
                <a:gridCol w="1206725"/>
                <a:gridCol w="1206726"/>
                <a:gridCol w="1032256"/>
              </a:tblGrid>
              <a:tr h="194314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8392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2777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«Жилище»  - 68 203,29тыс. руб. (91,2%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233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 «Улучшение жилищных условий отдельных категорий многодетных семей»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94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свидетельств о праве на получение жилищной субсидии на приобретение жилого помещения или строительство индивидуального жилого дома, выданных семьям, имеющим семь и более детей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64967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836711"/>
          <a:ext cx="8064896" cy="5472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8442"/>
                <a:gridCol w="1191240"/>
                <a:gridCol w="1196046"/>
                <a:gridCol w="1196047"/>
                <a:gridCol w="1023121"/>
              </a:tblGrid>
              <a:tr h="153181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535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6235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«Жилище»  - 68 203,29тыс. руб. (91,2%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15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VIII  «Обеспечение жильем отдельных категорий граждан, установленных федеральным законодательством»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11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ветеранов и инвалидов Великой Отечественной войны, членов семей погибших (умерших) инвалидов и участников Великов Отечественной войны, получивших государственную поддержку по обеспечению жилыми помещениями за счет средств федерального  бюджета.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614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973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федерального бюджета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52067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980728"/>
          <a:ext cx="8208912" cy="5406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201748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547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493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энергоэффективности» - 381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015.96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     (95,0 %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560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Чистая вода»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6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доли населения, обеспеченного доброкачественной питьевой водой из централизованных источников водоснабжения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57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созданных и восстановленных ВЗУ, ВНС и станций водоподготовки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90371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836712"/>
          <a:ext cx="8280920" cy="5328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149986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81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79151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энергоэффективности» - 381 015,96тыс. руб.      (95,0 %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03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водоотведения»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17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созданных и восстановленных объектов очистки сточных вод суммарной производительностью.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ед./тыс. куб.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0502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построенных, реконструированных, отремонтированных коллекторов (участков), канализационных  станций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24104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136902" cy="5485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19"/>
                <a:gridCol w="1201876"/>
                <a:gridCol w="1206725"/>
                <a:gridCol w="982696"/>
                <a:gridCol w="1256286"/>
              </a:tblGrid>
              <a:tr h="11568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0717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3278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энергоэффективности» - 381 015,96тыс. руб.      (95,0 %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339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«Создание условий для обеспечения качественными коммунальными услугами»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2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созданных и восстановленных объектов коммунальной инфраструктуры (котельные, ЦТП, сети)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033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и восстановленных объектов социальной и инженерной инфраструктуры на территории военных городков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3086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14031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568952" cy="5112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4595"/>
                <a:gridCol w="1265692"/>
                <a:gridCol w="964370"/>
                <a:gridCol w="936104"/>
                <a:gridCol w="1728191"/>
              </a:tblGrid>
              <a:tr h="89842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1621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5500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энергоэффективности» - 381 015,96тыс. руб.      (95,0 %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870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«Энергосбережение и повышение энергетической эффективности»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8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зданий, строений, сооружений муниципальной собственности, соответствующих нормальному уровню энергетической эффективности и выше (А, В, С, D)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760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2021 году 140 зданий  из 162   были оснащены приборами учета потребляемых энергетических ресурсов.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232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Бережливый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учет – оснащенность многоквартирных домов общедомовыми  приборами учета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87,85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87,85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многоквартирных домов с присвоенными классами энергоэффективности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10508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328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/>
                <a:gridCol w="1233784"/>
                <a:gridCol w="1238762"/>
                <a:gridCol w="1238763"/>
                <a:gridCol w="1059661"/>
              </a:tblGrid>
              <a:tr h="109538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553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2029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энергоэффективности» - 381 015,96тыс. руб.      (95,0 %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54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газификации»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23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проектной документации на строительство газопроводов высокого, среднего и низкого давления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651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Ввод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эксплуатацию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газгольдера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78019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</a:tr>
              <a:tr h="7223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42241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248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/>
                <a:gridCol w="1233784"/>
                <a:gridCol w="1238762"/>
                <a:gridCol w="1238763"/>
                <a:gridCol w="1059661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104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600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«Предпринимательство» - 1 000,0 тыс. руб. (100 %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9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инвестиций, привлеченных в основной капитал (без учета бюджетных инвестиций), на душу населения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147,37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147,37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587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 заполняемости многопрофильных индустриальных парков, технологических парков, промышленных площадок индустриальных парков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271,21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многопрофильных индустриальных парков, технологических парков, промышленных площадок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67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привлеченных резидентов на территории многофункциональных индустриальных парков, технологических парков, промышленных площадок муниципальных образований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территории, на которую привлечены новые резиденты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27827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1188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104580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6808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33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- 1 000,0 тыс. руб. (100 % от плана)</a:t>
                      </a:r>
                      <a:endParaRPr lang="ru-RU" sz="12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00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04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69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рабочих мест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984,00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3 984,00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69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Темп роста (индекс роста) физического объема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183,90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203,65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283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424936" cy="5040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/>
                <a:gridCol w="1244420"/>
                <a:gridCol w="1249441"/>
                <a:gridCol w="1249442"/>
                <a:gridCol w="1068796"/>
              </a:tblGrid>
              <a:tr h="11831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1642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609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- 1 000,0 тыс. руб. (100 %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05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конкуренции»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01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обоснованных, частично обоснованных жалоб в Федеральную антимонопольную службу (ФАС России) (от общего количества опубликованных торгов)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1,41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801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несостоявшихся торгов от общего количества объявленных торгов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17,62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894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общей экономии денежных средств от общей суммы объявленных торгов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6,59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Общая сумма объявленных торгов -   2 249 552 346,86руб; сумма экономии на торгах  составила -    148 244 347,71 </a:t>
                      </a:r>
                      <a:r>
                        <a:rPr lang="ru-RU" sz="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руб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12733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859184"/>
          <a:ext cx="8208912" cy="5262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112414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56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4286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- 1 000,0 тыс. руб. (100 %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87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конкуренции»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3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нужд»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23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участников на торгах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0537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реализованных требований Стандарта развития конкуренции в муниципальном образовании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13331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790204"/>
          <a:ext cx="8280920" cy="5735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/>
                <a:gridCol w="1223148"/>
                <a:gridCol w="1228083"/>
                <a:gridCol w="1228084"/>
                <a:gridCol w="1050526"/>
              </a:tblGrid>
              <a:tr h="11322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9849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460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- 1 000,0 тыс. руб. (100 %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807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малого и среднего предпринимательства»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11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среднесписочной численности работников (без внешних совместителей) малых предприятий в среднесписочной численности работников (без внешних совместителей) всех предприятий и организаций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26,33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61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субъектов малого и среднего предпринимательства в расчете на 10 тыс. человек населения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519,27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568,15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61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Малый бизнес большого региона. Прирост количества субъектов малого и среднего предпринимательства на 10 тыс. населения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61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Количество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самозанятых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граждан, зафиксировавших свой статус, с учетом введения налогового режима для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самозанятых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нарастающим итогом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4 445,00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4 627,00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вновь созданных субъектов малого и среднего бизнеса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1 496,00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2 074,00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73332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8" y="908721"/>
          <a:ext cx="8352927" cy="5472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7555"/>
                <a:gridCol w="1221992"/>
                <a:gridCol w="1226923"/>
                <a:gridCol w="1226924"/>
                <a:gridCol w="1049533"/>
              </a:tblGrid>
              <a:tr h="109329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480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3070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- 1 000,0 тыс. руб. (100 %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18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12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 площадью торговых объектов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кв.м/1000 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261,50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1 285,00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02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площадей торговых объектов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кв.м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720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посадочных мест на объектах общественного питания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Посадочные места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11938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рабочих мест на объектах бытового обслуживания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Рабочие места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96388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8" y="908721"/>
          <a:ext cx="8280920" cy="5400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6283"/>
                <a:gridCol w="1211458"/>
                <a:gridCol w="1216346"/>
                <a:gridCol w="1216347"/>
                <a:gridCol w="1040486"/>
              </a:tblGrid>
              <a:tr h="129573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5605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1045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- 1 000,0 тыс. руб. (100 %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50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4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ОДС, соответствующих требованиям, нормам и стандартам действующего законодательства, от общего количества ОДС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54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обращений по вопросу защиты прав потребителей от общего количества поступивших обращений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854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Стандарт потребительского рынка и услуг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2 779,00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2 846,08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29589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5093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/>
                <a:gridCol w="1212512"/>
                <a:gridCol w="1217404"/>
                <a:gridCol w="1217405"/>
                <a:gridCol w="1041391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имуществом и муниципальными финансами» - 1 195 547,4 тыс. руб.             (95,1 % от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  «Развитие имущественного комплекса»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взысканию задолженности по арендной плате за муниципальное имущество и землю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Прогнозный объем поступлений –          549 207,00 тыс. руб. ; фактические поступления доходов – 463 744,62 тыс. руб.  (план выполнен на 84,44%) 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68460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424937" cy="5446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/>
                <a:gridCol w="828533"/>
                <a:gridCol w="1300757"/>
                <a:gridCol w="975567"/>
                <a:gridCol w="1707243"/>
              </a:tblGrid>
              <a:tr h="10187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585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0134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«Управление имуществом и муниципальными финансами» - 1 195 547,4 тыс. руб.             (95,1 % от плана)</a:t>
                      </a:r>
                      <a:endParaRPr lang="ru-RU" sz="12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557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  «Развитие имущественного комплекса»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21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Предоставление земельных участков многодетным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Количество предоставленных земельных участков многодетным семьям за период с момента реализации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закона и по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отчетную дату составило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740. 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Количество многодетных семей признанных нуждающимися в обеспечении землей постоянно увеличивается и к концу 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году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составило 1285.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Работа по предоставлению земельных участков продолжится в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году.</a:t>
                      </a:r>
                    </a:p>
                  </a:txBody>
                  <a:tcPr marL="9525" marR="9525" marT="9525" marB="0" anchor="ctr"/>
                </a:tc>
              </a:tr>
              <a:tr h="5021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382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Исключение незаконных решений по земле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201,88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2021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году было допущено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116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инцидентов при подготовке проекта решения.  Ведется работа по улучшению качества предоставления услуг</a:t>
                      </a:r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.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65252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908720"/>
          <a:ext cx="8208911" cy="51659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199"/>
                <a:gridCol w="1212512"/>
                <a:gridCol w="1217404"/>
                <a:gridCol w="1106669"/>
                <a:gridCol w="110736"/>
                <a:gridCol w="1041391"/>
              </a:tblGrid>
              <a:tr h="115845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0773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5637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«Управление имуществом и муниципальными финансами» - 1 195 547,4 тыс. руб.             (95,1 % от плана)</a:t>
                      </a:r>
                      <a:endParaRPr lang="ru-RU" sz="12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69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  «Развитие имущественного комплекса»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объектов недвижимого имущества, поставленных на кадастровый учет от выявленных земельных участков с объектами без прав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109,38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2241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земельного налога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Плановое значение показателя по земельному налогу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    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1 445 286,2 руб.</a:t>
                      </a:r>
                    </a:p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денежных средств, поступивших в бюджет –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1 368 391,6  руб. (94,7%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от плана). В 2021 году изменилась кадастровая стоимость з/участков.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38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 проведенных аукционов на право заключения договоров аренды земельных участков для субъектов малого и среднего предпринимательства от общего количества таких торгов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2021 </a:t>
                      </a:r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году </a:t>
                      </a:r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проведение </a:t>
                      </a:r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аукционов на право заключения договоров аренды земельных участков для субъектов малого и среднего </a:t>
                      </a:r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предпринимательства не </a:t>
                      </a:r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проводилось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3819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95536" y="274638"/>
            <a:ext cx="7834064" cy="6334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305493"/>
              </p:ext>
            </p:extLst>
          </p:nvPr>
        </p:nvGraphicFramePr>
        <p:xfrm>
          <a:off x="395535" y="908721"/>
          <a:ext cx="8136906" cy="48192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0965"/>
                <a:gridCol w="947989"/>
                <a:gridCol w="1105987"/>
                <a:gridCol w="1963383"/>
                <a:gridCol w="1038582"/>
              </a:tblGrid>
              <a:tr h="82449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9019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481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«Управление имуществом и муниципальными финансами» - 1 195 547,4 тыс. руб.             (95,1 %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02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III  «Совершенствование муниципальной службы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36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9957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IV  «Управление муниципальными финансами»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</a:tr>
              <a:tr h="12548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Увеличение налоговых доходов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963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17563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424937" cy="47320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8551"/>
                <a:gridCol w="1444275"/>
                <a:gridCol w="1203562"/>
                <a:gridCol w="1043087"/>
                <a:gridCol w="1845462"/>
              </a:tblGrid>
              <a:tr h="84248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2021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2021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9652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189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«Управление имуществом и муниципальными финансами» - 1 195 547,4 тыс. руб.             (95,1 %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881">
                <a:tc grid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IV  «Управление муниципальными финансами»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01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доли налоговой задолженности к собственным налоговым поступлениям в консолидированный бюджет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Налоговая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задолженность на конец года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-    1 790 452,0 тыс. руб., в т. ч. приостановленная к взысканию 607 916,0 тыс. руб.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Собственные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налоговые поступления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составили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за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-       16 381 637 тыс. руб.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008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2024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55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320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21995</TotalTime>
  <Words>23005</Words>
  <Application>Microsoft Office PowerPoint</Application>
  <PresentationFormat>Экран (4:3)</PresentationFormat>
  <Paragraphs>6882</Paragraphs>
  <Slides>173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173</vt:i4>
      </vt:variant>
    </vt:vector>
  </HeadingPairs>
  <TitlesOfParts>
    <vt:vector size="184" baseType="lpstr">
      <vt:lpstr>Arial</vt:lpstr>
      <vt:lpstr>Calibri</vt:lpstr>
      <vt:lpstr>Georgia</vt:lpstr>
      <vt:lpstr>Lucida Sans Unicode</vt:lpstr>
      <vt:lpstr>Times New Roman</vt:lpstr>
      <vt:lpstr>Times New Roman Cyr</vt:lpstr>
      <vt:lpstr>Verdana</vt:lpstr>
      <vt:lpstr>Wingdings</vt:lpstr>
      <vt:lpstr>Wingdings 2</vt:lpstr>
      <vt:lpstr>Wingdings 3</vt:lpstr>
      <vt:lpstr>Открытая</vt:lpstr>
      <vt:lpstr>Бюджет для граждан на основании проекта  Решения Совета депутатов городского округа Домодедово «Об отчете об исполнении бюджета городского округа Домодедово за 2021 год»  </vt:lpstr>
      <vt:lpstr>Глоссарий</vt:lpstr>
      <vt:lpstr>Социально-экономические условия реализации бюджетной и налоговой политики Московской области</vt:lpstr>
      <vt:lpstr>Численность постоянного населения                                                               (тыс. чел.)</vt:lpstr>
      <vt:lpstr>Среднемесячная заработная плата работников крупных и средних организаций      (руб.)</vt:lpstr>
      <vt:lpstr>Ввод  в эксплуатацию жилых домов, построенных за счет всех источников финансирования  (тыс. м2 общей площади)</vt:lpstr>
      <vt:lpstr>Уровень обеспеченности населения жильем на конец года           (кв. м.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отчета об исполнении бюджета городского округа  Домодедово за 2021 год (тыс. руб.)</vt:lpstr>
      <vt:lpstr>Доходы/расходы, дефицит, муниципальный долг 2021 г.  (млн. руб.)</vt:lpstr>
      <vt:lpstr>Объем и структура муниципального внутреннего долга городского округа Домодедово </vt:lpstr>
      <vt:lpstr>Структура налоговых, неналоговых доходов (млн. руб.)</vt:lpstr>
      <vt:lpstr>Изменение структуры налоговых и неналоговых доходов городского округа Домодедово за 2020-2021 годы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2020-2021 годах (млн.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 налоговых ставках и льготах по земельному налогу на 2021 год</vt:lpstr>
      <vt:lpstr>Информация о налоговых ставках и льготах по земельному налогу на 2021 год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  тыс.руб.  </vt:lpstr>
      <vt:lpstr>Информация о налоговых ставках по налогу на имущество физических лиц на 2021 г.</vt:lpstr>
      <vt:lpstr>Информация о расходах бюджета городского округа в 2020-2021 годах  по разделам, (тыс. руб.)</vt:lpstr>
      <vt:lpstr>Информация о расходах бюджета городского округа в 2020-2021 годах  по разделам, подразделам (тыс. руб.)</vt:lpstr>
      <vt:lpstr>Информация о расходах бюджета городского округа в 2020-2021 годах  по разделам, подразделам (тыс. руб.)</vt:lpstr>
      <vt:lpstr>Информация о расходах бюджета городского округа в 2020-2021 годах  по разделам, подразделам (тыс. руб.)</vt:lpstr>
      <vt:lpstr>Информация о расходах бюджета городского округа в 2020-2021 годах  по разделам, подразделам (тыс. руб.)</vt:lpstr>
      <vt:lpstr>Информация о расходах бюджета городского округа в 2020-2021 годах  по разделам, подразделам (тыс. руб.)</vt:lpstr>
      <vt:lpstr>Информация о структуре расходов 2021 года (млн. руб.)</vt:lpstr>
      <vt:lpstr>Информация о фактических расходах  по муниципальным программам в 2021 году (тыс. руб.),  (% исполнения плановых целевых показателей)</vt:lpstr>
      <vt:lpstr>Информация о результатах  реализации муниципальных программ городского округа Домодедово</vt:lpstr>
      <vt:lpstr>Информация о результатах 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 реализации муниципальных программ городского округа Домодедово</vt:lpstr>
      <vt:lpstr>Информация о результатах 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Монахова И.В.</cp:lastModifiedBy>
  <cp:revision>3121</cp:revision>
  <cp:lastPrinted>2019-07-08T12:53:45Z</cp:lastPrinted>
  <dcterms:created xsi:type="dcterms:W3CDTF">2015-09-30T07:48:07Z</dcterms:created>
  <dcterms:modified xsi:type="dcterms:W3CDTF">2022-04-26T15:06:45Z</dcterms:modified>
</cp:coreProperties>
</file>